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19"/>
  </p:notesMasterIdLst>
  <p:handoutMasterIdLst>
    <p:handoutMasterId r:id="rId20"/>
  </p:handoutMasterIdLst>
  <p:sldIdLst>
    <p:sldId id="256" r:id="rId2"/>
    <p:sldId id="290" r:id="rId3"/>
    <p:sldId id="292" r:id="rId4"/>
    <p:sldId id="291" r:id="rId5"/>
    <p:sldId id="294" r:id="rId6"/>
    <p:sldId id="279" r:id="rId7"/>
    <p:sldId id="295" r:id="rId8"/>
    <p:sldId id="263" r:id="rId9"/>
    <p:sldId id="270" r:id="rId10"/>
    <p:sldId id="278" r:id="rId11"/>
    <p:sldId id="298" r:id="rId12"/>
    <p:sldId id="300" r:id="rId13"/>
    <p:sldId id="299" r:id="rId14"/>
    <p:sldId id="296" r:id="rId15"/>
    <p:sldId id="267" r:id="rId16"/>
    <p:sldId id="275" r:id="rId17"/>
    <p:sldId id="297" r:id="rId18"/>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4E46"/>
    <a:srgbClr val="FF0000"/>
    <a:srgbClr val="A15369"/>
    <a:srgbClr val="846B88"/>
    <a:srgbClr val="8F627A"/>
    <a:srgbClr val="985B74"/>
    <a:srgbClr val="A7C7D8"/>
    <a:srgbClr val="5197BE"/>
    <a:srgbClr val="EEEEEE"/>
    <a:srgbClr val="8FAD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82"/>
    <p:restoredTop sz="70775"/>
  </p:normalViewPr>
  <p:slideViewPr>
    <p:cSldViewPr snapToGrid="0">
      <p:cViewPr varScale="1">
        <p:scale>
          <a:sx n="81" d="100"/>
          <a:sy n="81" d="100"/>
        </p:scale>
        <p:origin x="2000"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BBF81D4-8A1A-05FF-6B8E-C1770B3396E0}"/>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de-DE" dirty="0">
              <a:latin typeface="Lato" panose="020F0502020204030203" pitchFamily="34" charset="0"/>
            </a:endParaRPr>
          </a:p>
        </p:txBody>
      </p:sp>
      <p:sp>
        <p:nvSpPr>
          <p:cNvPr id="3" name="Datumsplatzhalter 2">
            <a:extLst>
              <a:ext uri="{FF2B5EF4-FFF2-40B4-BE49-F238E27FC236}">
                <a16:creationId xmlns:a16="http://schemas.microsoft.com/office/drawing/2014/main" id="{696148AB-673B-3B58-E7B9-823A71CBE90B}"/>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B6EBE1F1-7795-BD42-A8C7-600871D5071A}" type="datetimeFigureOut">
              <a:rPr lang="de-DE" smtClean="0">
                <a:latin typeface="Lato" panose="020F0502020204030203" pitchFamily="34" charset="0"/>
              </a:rPr>
              <a:t>16.02.24</a:t>
            </a:fld>
            <a:endParaRPr lang="de-DE" dirty="0">
              <a:latin typeface="Lato" panose="020F0502020204030203" pitchFamily="34" charset="0"/>
            </a:endParaRPr>
          </a:p>
        </p:txBody>
      </p:sp>
      <p:sp>
        <p:nvSpPr>
          <p:cNvPr id="4" name="Fußzeilenplatzhalter 3">
            <a:extLst>
              <a:ext uri="{FF2B5EF4-FFF2-40B4-BE49-F238E27FC236}">
                <a16:creationId xmlns:a16="http://schemas.microsoft.com/office/drawing/2014/main" id="{0A37B62F-2290-13F3-B17E-0F9E6A913314}"/>
              </a:ext>
            </a:extLst>
          </p:cNvPr>
          <p:cNvSpPr>
            <a:spLocks noGrp="1"/>
          </p:cNvSpPr>
          <p:nvPr>
            <p:ph type="ftr" sz="quarter" idx="2"/>
          </p:nvPr>
        </p:nvSpPr>
        <p:spPr>
          <a:xfrm>
            <a:off x="0" y="6513514"/>
            <a:ext cx="3962400" cy="344487"/>
          </a:xfrm>
          <a:prstGeom prst="rect">
            <a:avLst/>
          </a:prstGeom>
        </p:spPr>
        <p:txBody>
          <a:bodyPr vert="horz" lIns="91440" tIns="45720" rIns="91440" bIns="45720" rtlCol="0" anchor="b"/>
          <a:lstStyle>
            <a:lvl1pPr algn="l">
              <a:defRPr sz="1200"/>
            </a:lvl1pPr>
          </a:lstStyle>
          <a:p>
            <a:r>
              <a:rPr lang="de-DE" dirty="0">
                <a:latin typeface="Lato" panose="020F0502020204030203" pitchFamily="34" charset="0"/>
              </a:rPr>
              <a:t>VSV Vortrag "Saubere Luft" IGÖ </a:t>
            </a:r>
            <a:r>
              <a:rPr lang="de-DE" dirty="0" err="1">
                <a:latin typeface="Lato" panose="020F0502020204030203" pitchFamily="34" charset="0"/>
              </a:rPr>
              <a:t>Mag.a</a:t>
            </a:r>
            <a:r>
              <a:rPr lang="de-DE" dirty="0">
                <a:latin typeface="Lato" panose="020F0502020204030203" pitchFamily="34" charset="0"/>
              </a:rPr>
              <a:t> Veronika Kunnert</a:t>
            </a:r>
          </a:p>
        </p:txBody>
      </p:sp>
      <p:sp>
        <p:nvSpPr>
          <p:cNvPr id="5" name="Foliennummernplatzhalter 4">
            <a:extLst>
              <a:ext uri="{FF2B5EF4-FFF2-40B4-BE49-F238E27FC236}">
                <a16:creationId xmlns:a16="http://schemas.microsoft.com/office/drawing/2014/main" id="{18218CB8-1416-C66B-0C77-83FADD98B96D}"/>
              </a:ext>
            </a:extLst>
          </p:cNvPr>
          <p:cNvSpPr>
            <a:spLocks noGrp="1"/>
          </p:cNvSpPr>
          <p:nvPr>
            <p:ph type="sldNum" sz="quarter" idx="3"/>
          </p:nvPr>
        </p:nvSpPr>
        <p:spPr>
          <a:xfrm>
            <a:off x="5180013" y="6513514"/>
            <a:ext cx="3962400" cy="344487"/>
          </a:xfrm>
          <a:prstGeom prst="rect">
            <a:avLst/>
          </a:prstGeom>
        </p:spPr>
        <p:txBody>
          <a:bodyPr vert="horz" lIns="91440" tIns="45720" rIns="91440" bIns="45720" rtlCol="0" anchor="b"/>
          <a:lstStyle>
            <a:lvl1pPr algn="r">
              <a:defRPr sz="1200"/>
            </a:lvl1pPr>
          </a:lstStyle>
          <a:p>
            <a:fld id="{8AAFA177-ADF5-CA46-B918-6E1FE3C7747D}" type="slidenum">
              <a:rPr lang="de-DE" smtClean="0">
                <a:latin typeface="Lato" panose="020F0502020204030203" pitchFamily="34" charset="0"/>
              </a:rPr>
              <a:t>‹Nr.›</a:t>
            </a:fld>
            <a:endParaRPr lang="de-DE" dirty="0">
              <a:latin typeface="Lato" panose="020F0502020204030203" pitchFamily="34" charset="0"/>
            </a:endParaRPr>
          </a:p>
        </p:txBody>
      </p:sp>
    </p:spTree>
    <p:extLst>
      <p:ext uri="{BB962C8B-B14F-4D97-AF65-F5344CB8AC3E}">
        <p14:creationId xmlns:p14="http://schemas.microsoft.com/office/powerpoint/2010/main" val="36231675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b="0" i="0">
                <a:latin typeface="Lato" panose="020F0502020204030203" pitchFamily="34" charset="0"/>
              </a:defRPr>
            </a:lvl1pPr>
          </a:lstStyle>
          <a:p>
            <a:endParaRPr lang="de-DE" dirty="0"/>
          </a:p>
        </p:txBody>
      </p:sp>
      <p:sp>
        <p:nvSpPr>
          <p:cNvPr id="3" name="Datumsplatzhalt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b="0" i="0">
                <a:latin typeface="Lato" panose="020F0502020204030203" pitchFamily="34" charset="0"/>
              </a:defRPr>
            </a:lvl1pPr>
          </a:lstStyle>
          <a:p>
            <a:fld id="{2D2AF8C2-E29D-E04D-9BD9-9D98753DCC0A}" type="datetimeFigureOut">
              <a:rPr lang="de-DE" smtClean="0"/>
              <a:pPr/>
              <a:t>16.02.24</a:t>
            </a:fld>
            <a:endParaRPr lang="de-DE" dirty="0"/>
          </a:p>
        </p:txBody>
      </p:sp>
      <p:sp>
        <p:nvSpPr>
          <p:cNvPr id="4" name="Folienbildplatzhalt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Lato" panose="020F0502020204030203" pitchFamily="34" charset="0"/>
              </a:defRPr>
            </a:lvl1pPr>
          </a:lstStyle>
          <a:p>
            <a:r>
              <a:rPr lang="de-DE" dirty="0"/>
              <a:t>VSV Vortrag "Saubere Luft" IGÖ </a:t>
            </a:r>
            <a:r>
              <a:rPr lang="de-DE" dirty="0" err="1"/>
              <a:t>Mag.a</a:t>
            </a:r>
            <a:r>
              <a:rPr lang="de-DE" dirty="0"/>
              <a:t> Veronika Kunnert</a:t>
            </a:r>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Lato" panose="020F0502020204030203" pitchFamily="34" charset="0"/>
              </a:defRPr>
            </a:lvl1pPr>
          </a:lstStyle>
          <a:p>
            <a:fld id="{E1125F49-3EE1-8B4D-9980-ED42176733AA}" type="slidenum">
              <a:rPr lang="de-DE" smtClean="0"/>
              <a:pPr/>
              <a:t>‹Nr.›</a:t>
            </a:fld>
            <a:endParaRPr lang="de-DE" dirty="0"/>
          </a:p>
        </p:txBody>
      </p:sp>
    </p:spTree>
    <p:extLst>
      <p:ext uri="{BB962C8B-B14F-4D97-AF65-F5344CB8AC3E}">
        <p14:creationId xmlns:p14="http://schemas.microsoft.com/office/powerpoint/2010/main" val="121513946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b="0" i="0" kern="1200">
        <a:solidFill>
          <a:schemeClr val="tx1"/>
        </a:solidFill>
        <a:latin typeface="Lato" panose="020F0502020204030203" pitchFamily="34" charset="0"/>
        <a:ea typeface="+mn-ea"/>
        <a:cs typeface="+mn-cs"/>
      </a:defRPr>
    </a:lvl1pPr>
    <a:lvl2pPr marL="457200" algn="l" defTabSz="914400" rtl="0" eaLnBrk="1" latinLnBrk="0" hangingPunct="1">
      <a:defRPr sz="1200" b="0" i="0" kern="1200">
        <a:solidFill>
          <a:schemeClr val="tx1"/>
        </a:solidFill>
        <a:latin typeface="Lato" panose="020F0502020204030203" pitchFamily="34" charset="0"/>
        <a:ea typeface="+mn-ea"/>
        <a:cs typeface="+mn-cs"/>
      </a:defRPr>
    </a:lvl2pPr>
    <a:lvl3pPr marL="914400" algn="l" defTabSz="914400" rtl="0" eaLnBrk="1" latinLnBrk="0" hangingPunct="1">
      <a:defRPr sz="1200" b="0" i="0" kern="1200">
        <a:solidFill>
          <a:schemeClr val="tx1"/>
        </a:solidFill>
        <a:latin typeface="Lato" panose="020F0502020204030203" pitchFamily="34" charset="0"/>
        <a:ea typeface="+mn-ea"/>
        <a:cs typeface="+mn-cs"/>
      </a:defRPr>
    </a:lvl3pPr>
    <a:lvl4pPr marL="1371600" algn="l" defTabSz="914400" rtl="0" eaLnBrk="1" latinLnBrk="0" hangingPunct="1">
      <a:defRPr sz="1200" b="0" i="0" kern="1200">
        <a:solidFill>
          <a:schemeClr val="tx1"/>
        </a:solidFill>
        <a:latin typeface="Lato" panose="020F0502020204030203" pitchFamily="34" charset="0"/>
        <a:ea typeface="+mn-ea"/>
        <a:cs typeface="+mn-cs"/>
      </a:defRPr>
    </a:lvl4pPr>
    <a:lvl5pPr marL="1828800" algn="l" defTabSz="914400" rtl="0" eaLnBrk="1" latinLnBrk="0" hangingPunct="1">
      <a:defRPr sz="1200" b="0" i="0" kern="1200">
        <a:solidFill>
          <a:schemeClr val="tx1"/>
        </a:solidFill>
        <a:latin typeface="Lato" panose="020F05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a:t>
            </a:fld>
            <a:endParaRPr lang="de-DE"/>
          </a:p>
        </p:txBody>
      </p:sp>
      <p:sp>
        <p:nvSpPr>
          <p:cNvPr id="5" name="Fußzeilenplatzhalter 4">
            <a:extLst>
              <a:ext uri="{FF2B5EF4-FFF2-40B4-BE49-F238E27FC236}">
                <a16:creationId xmlns:a16="http://schemas.microsoft.com/office/drawing/2014/main" id="{E7762E5D-51CC-4CF8-B6A6-86B34E57B185}"/>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1239351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u="none" strike="noStrike" dirty="0">
                <a:solidFill>
                  <a:srgbClr val="0F1419"/>
                </a:solidFill>
                <a:effectLst/>
                <a:latin typeface="Lato" panose="020F0502020204030203" pitchFamily="34" charset="0"/>
              </a:rPr>
              <a:t>Mit Cholera leben lernen hieß Exkremente nicht mehr auf die Straßen zu schütten, Kanalisation zu bauen, Trinkwasser zu filtern. Bei Corona schütten wir im übertragenen Sinne immer noch Exkremente auf die Straße und trinken ungefiltertes Wasser.</a:t>
            </a:r>
          </a:p>
          <a:p>
            <a:r>
              <a:rPr lang="de-DE" dirty="0"/>
              <a:t>https://</a:t>
            </a:r>
            <a:r>
              <a:rPr lang="de-DE" dirty="0" err="1"/>
              <a:t>zdfheute-stories-scroll.zdf.de</a:t>
            </a:r>
            <a:r>
              <a:rPr lang="de-DE" dirty="0"/>
              <a:t>/aerosole-klassenzimmer-corona/</a:t>
            </a:r>
          </a:p>
          <a:p>
            <a:r>
              <a:rPr lang="de-DE" dirty="0"/>
              <a:t>https://</a:t>
            </a:r>
            <a:r>
              <a:rPr lang="de-DE" dirty="0" err="1"/>
              <a:t>www.geschichtewiki.wien.gv.at</a:t>
            </a:r>
            <a:r>
              <a:rPr lang="de-DE" dirty="0"/>
              <a:t>/</a:t>
            </a:r>
            <a:r>
              <a:rPr lang="de-DE" dirty="0" err="1"/>
              <a:t>images</a:t>
            </a:r>
            <a:r>
              <a:rPr lang="de-DE" dirty="0"/>
              <a:t>/4/42/</a:t>
            </a:r>
            <a:r>
              <a:rPr lang="de-DE" dirty="0" err="1"/>
              <a:t>Straßenquerprofil.jpg</a:t>
            </a:r>
            <a:endParaRPr lang="de-DE" dirty="0"/>
          </a:p>
          <a:p>
            <a:r>
              <a:rPr lang="de-DE" dirty="0"/>
              <a:t>https://</a:t>
            </a:r>
            <a:r>
              <a:rPr lang="de-DE" dirty="0" err="1"/>
              <a:t>www.geschichtewiki.wien.gv.at</a:t>
            </a:r>
            <a:r>
              <a:rPr lang="de-DE" dirty="0"/>
              <a:t>/</a:t>
            </a:r>
            <a:r>
              <a:rPr lang="de-DE" dirty="0" err="1"/>
              <a:t>index.php?title</a:t>
            </a:r>
            <a:r>
              <a:rPr lang="de-DE" dirty="0"/>
              <a:t>=</a:t>
            </a:r>
            <a:r>
              <a:rPr lang="de-DE" dirty="0" err="1"/>
              <a:t>Datei:Wasserversorgung.jpg&amp;filetimestamp</a:t>
            </a:r>
            <a:r>
              <a:rPr lang="de-DE" dirty="0"/>
              <a:t>=20230914123930&amp;</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Aerosole: Transmissionen über viele Meter und lange nachdem eine Person im Raum war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1" i="0" u="none" strike="noStrike" dirty="0">
                <a:solidFill>
                  <a:srgbClr val="202124"/>
                </a:solidFill>
                <a:effectLst/>
                <a:latin typeface="arial" panose="020B0604020202020204" pitchFamily="34" charset="0"/>
              </a:rPr>
              <a:t>Partikel kleiner als 10 µm können Stunden bis Tage in der Luft verbleiben</a:t>
            </a:r>
            <a:r>
              <a:rPr lang="de-AT" b="0" i="0" u="none" strike="noStrike" dirty="0">
                <a:solidFill>
                  <a:srgbClr val="202124"/>
                </a:solidFill>
                <a:effectLst/>
                <a:latin typeface="arial" panose="020B0604020202020204" pitchFamily="34" charset="0"/>
              </a:rPr>
              <a:t>. Aerosole sind generell nicht stabil und verändern sich in der Regel in Abhängigkeit von Luftfeuchtigkeit, Temperatur und weiteren physikalischen und chemischen Prozessen im Laufe der Zeit. Aerosole können auch Bakterien und Viren enthalten.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a:p>
            <a:endParaRPr lang="de-AT" u="none" strike="noStrike" dirty="0">
              <a:solidFill>
                <a:srgbClr val="0F1419"/>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10</a:t>
            </a:fld>
            <a:endParaRPr lang="de-DE"/>
          </a:p>
        </p:txBody>
      </p:sp>
      <p:sp>
        <p:nvSpPr>
          <p:cNvPr id="5" name="Fußzeilenplatzhalter 4">
            <a:extLst>
              <a:ext uri="{FF2B5EF4-FFF2-40B4-BE49-F238E27FC236}">
                <a16:creationId xmlns:a16="http://schemas.microsoft.com/office/drawing/2014/main" id="{DCF93034-AA28-113B-E8FB-AA7CC232EE0A}"/>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654383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11</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655097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r>
              <a:rPr lang="de-DE" dirty="0"/>
              <a:t>Wichtig: Fenster schließen, wenn niemand im Raum ist. SchülerInnen wärmen den Raum, Dauerlüftung ist behaglicher und messbar energieeffizienter!</a:t>
            </a:r>
          </a:p>
        </p:txBody>
      </p:sp>
      <p:sp>
        <p:nvSpPr>
          <p:cNvPr id="4" name="Foliennummernplatzhalter 3"/>
          <p:cNvSpPr>
            <a:spLocks noGrp="1"/>
          </p:cNvSpPr>
          <p:nvPr>
            <p:ph type="sldNum" sz="quarter" idx="5"/>
          </p:nvPr>
        </p:nvSpPr>
        <p:spPr/>
        <p:txBody>
          <a:bodyPr/>
          <a:lstStyle/>
          <a:p>
            <a:fld id="{E1125F49-3EE1-8B4D-9980-ED42176733AA}" type="slidenum">
              <a:rPr lang="de-DE" smtClean="0"/>
              <a:t>12</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78218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14</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515522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15</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1650489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Welche Effekte hat der Fokus auf Innenraumluft zu legen?</a:t>
            </a:r>
          </a:p>
        </p:txBody>
      </p:sp>
      <p:sp>
        <p:nvSpPr>
          <p:cNvPr id="4" name="Foliennummernplatzhalter 3"/>
          <p:cNvSpPr>
            <a:spLocks noGrp="1"/>
          </p:cNvSpPr>
          <p:nvPr>
            <p:ph type="sldNum" sz="quarter" idx="5"/>
          </p:nvPr>
        </p:nvSpPr>
        <p:spPr/>
        <p:txBody>
          <a:bodyPr/>
          <a:lstStyle/>
          <a:p>
            <a:fld id="{E1125F49-3EE1-8B4D-9980-ED42176733AA}" type="slidenum">
              <a:rPr lang="de-DE" smtClean="0"/>
              <a:t>16</a:t>
            </a:fld>
            <a:endParaRPr lang="de-DE"/>
          </a:p>
        </p:txBody>
      </p:sp>
      <p:sp>
        <p:nvSpPr>
          <p:cNvPr id="5" name="Fußzeilenplatzhalter 4">
            <a:extLst>
              <a:ext uri="{FF2B5EF4-FFF2-40B4-BE49-F238E27FC236}">
                <a16:creationId xmlns:a16="http://schemas.microsoft.com/office/drawing/2014/main" id="{4C10B4CF-1B55-2AB5-E4DB-C5FA6DC37DD6}"/>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3937380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a:solidFill>
                  <a:schemeClr val="bg1"/>
                </a:solidFill>
                <a:effectLst/>
                <a:latin typeface="Lato" panose="020F0502020204030203" pitchFamily="34" charset="0"/>
              </a:rPr>
              <a:t>Einladen nachzudenken – was ist uns bezüglich der Gesundheit unserer Kinder wichtig und welche Werte sind uns durch die letzten Jahre wichtig geworden?</a:t>
            </a:r>
            <a:br>
              <a:rPr lang="de-AT" sz="1200" u="none" strike="noStrike" dirty="0">
                <a:solidFill>
                  <a:schemeClr val="bg1"/>
                </a:solidFill>
                <a:effectLst/>
                <a:latin typeface="Lato" panose="020F0502020204030203" pitchFamily="34" charset="0"/>
              </a:rPr>
            </a:br>
            <a:br>
              <a:rPr lang="de-AT" sz="1200" u="none" strike="noStrike" dirty="0">
                <a:solidFill>
                  <a:schemeClr val="bg1"/>
                </a:solidFill>
                <a:effectLst/>
                <a:latin typeface="Lato" panose="020F0502020204030203" pitchFamily="34" charset="0"/>
              </a:rPr>
            </a:br>
            <a:br>
              <a:rPr lang="de-AT" sz="1200" u="none" strike="noStrike" dirty="0">
                <a:solidFill>
                  <a:schemeClr val="bg1"/>
                </a:solidFill>
                <a:effectLst/>
                <a:latin typeface="Lato" panose="020F0502020204030203" pitchFamily="34" charset="0"/>
              </a:rPr>
            </a:br>
            <a:r>
              <a:rPr lang="de-AT" sz="1200" u="none" strike="noStrike" dirty="0">
                <a:solidFill>
                  <a:schemeClr val="bg1"/>
                </a:solidFill>
                <a:effectLst/>
                <a:latin typeface="Lato" panose="020F0502020204030203" pitchFamily="34" charset="0"/>
              </a:rPr>
              <a:t>Wie war das vor 3, vor 5 Jahren?</a:t>
            </a:r>
          </a:p>
          <a:p>
            <a:pPr marL="0" marR="0" lvl="0" indent="0" algn="l" defTabSz="914400" rtl="0" eaLnBrk="1" fontAlgn="auto" latinLnBrk="0" hangingPunct="1">
              <a:lnSpc>
                <a:spcPct val="100000"/>
              </a:lnSpc>
              <a:spcBef>
                <a:spcPts val="0"/>
              </a:spcBef>
              <a:spcAft>
                <a:spcPts val="0"/>
              </a:spcAft>
              <a:buClrTx/>
              <a:buSzTx/>
              <a:buFontTx/>
              <a:buNone/>
              <a:tabLst/>
              <a:defRPr/>
            </a:pPr>
            <a:br>
              <a:rPr lang="de-AT" sz="1200" u="none" strike="noStrike" dirty="0">
                <a:solidFill>
                  <a:schemeClr val="bg1"/>
                </a:solidFill>
                <a:effectLst/>
                <a:latin typeface="Lato" panose="020F0502020204030203" pitchFamily="34" charset="0"/>
              </a:rPr>
            </a:br>
            <a:r>
              <a:rPr lang="de-AT" sz="1200" u="none" strike="noStrike" dirty="0">
                <a:solidFill>
                  <a:schemeClr val="bg1"/>
                </a:solidFill>
                <a:effectLst/>
                <a:latin typeface="Lato" panose="020F0502020204030203" pitchFamily="34" charset="0"/>
              </a:rPr>
              <a:t>Lernen lernen: was brauche ich um gut zu lernen? </a:t>
            </a:r>
            <a:br>
              <a:rPr lang="de-AT" sz="1200" u="none" strike="noStrike" dirty="0">
                <a:solidFill>
                  <a:schemeClr val="bg1"/>
                </a:solidFill>
                <a:effectLst/>
                <a:latin typeface="Lato" panose="020F0502020204030203" pitchFamily="34" charset="0"/>
              </a:rPr>
            </a:b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17</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3682393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a:solidFill>
                  <a:schemeClr val="bg1"/>
                </a:solidFill>
                <a:effectLst/>
                <a:latin typeface="Lato" panose="020F0502020204030203" pitchFamily="34" charset="0"/>
              </a:rPr>
              <a:t>Einladen nachzudenken – was ist uns bezüglich der Gesundheit unserer Kinder wichtig und welche Werte sind uns durch die letzten Jahre wichtig geworden?</a:t>
            </a:r>
            <a:br>
              <a:rPr lang="de-AT" sz="1200" u="none" strike="noStrike" dirty="0">
                <a:solidFill>
                  <a:schemeClr val="bg1"/>
                </a:solidFill>
                <a:effectLst/>
                <a:latin typeface="Lato" panose="020F0502020204030203" pitchFamily="34" charset="0"/>
              </a:rPr>
            </a:br>
            <a:br>
              <a:rPr lang="de-AT" sz="1200" u="none" strike="noStrike" dirty="0">
                <a:solidFill>
                  <a:schemeClr val="bg1"/>
                </a:solidFill>
                <a:effectLst/>
                <a:latin typeface="Lato" panose="020F0502020204030203" pitchFamily="34" charset="0"/>
              </a:rPr>
            </a:br>
            <a:br>
              <a:rPr lang="de-AT" sz="1200" u="none" strike="noStrike" dirty="0">
                <a:solidFill>
                  <a:schemeClr val="bg1"/>
                </a:solidFill>
                <a:effectLst/>
                <a:latin typeface="Lato" panose="020F0502020204030203" pitchFamily="34" charset="0"/>
              </a:rPr>
            </a:br>
            <a:r>
              <a:rPr lang="de-AT" sz="1200" u="none" strike="noStrike" dirty="0">
                <a:solidFill>
                  <a:schemeClr val="bg1"/>
                </a:solidFill>
                <a:effectLst/>
                <a:latin typeface="Lato" panose="020F0502020204030203" pitchFamily="34" charset="0"/>
              </a:rPr>
              <a:t>Wie war das vor 3, vor 5 Jahren?</a:t>
            </a:r>
          </a:p>
          <a:p>
            <a:pPr marL="0" marR="0" lvl="0" indent="0" algn="l" defTabSz="914400" rtl="0" eaLnBrk="1" fontAlgn="auto" latinLnBrk="0" hangingPunct="1">
              <a:lnSpc>
                <a:spcPct val="100000"/>
              </a:lnSpc>
              <a:spcBef>
                <a:spcPts val="0"/>
              </a:spcBef>
              <a:spcAft>
                <a:spcPts val="0"/>
              </a:spcAft>
              <a:buClrTx/>
              <a:buSzTx/>
              <a:buFontTx/>
              <a:buNone/>
              <a:tabLst/>
              <a:defRPr/>
            </a:pPr>
            <a:br>
              <a:rPr lang="de-AT" sz="1200" u="none" strike="noStrike" dirty="0">
                <a:solidFill>
                  <a:schemeClr val="bg1"/>
                </a:solidFill>
                <a:effectLst/>
                <a:latin typeface="Lato" panose="020F0502020204030203" pitchFamily="34" charset="0"/>
              </a:rPr>
            </a:br>
            <a:r>
              <a:rPr lang="de-AT" sz="1200" u="none" strike="noStrike" dirty="0">
                <a:solidFill>
                  <a:schemeClr val="bg1"/>
                </a:solidFill>
                <a:effectLst/>
                <a:latin typeface="Lato" panose="020F0502020204030203" pitchFamily="34" charset="0"/>
              </a:rPr>
              <a:t>Lernen lernen: was brauchen unsere Kinder um gut zu lernen? </a:t>
            </a:r>
            <a:br>
              <a:rPr lang="de-AT" sz="1200" u="none" strike="noStrike" dirty="0">
                <a:solidFill>
                  <a:schemeClr val="bg1"/>
                </a:solidFill>
                <a:effectLst/>
                <a:latin typeface="Lato" panose="020F0502020204030203" pitchFamily="34" charset="0"/>
              </a:rPr>
            </a:b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2</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54307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a:solidFill>
                  <a:schemeClr val="bg1"/>
                </a:solidFill>
                <a:effectLst/>
                <a:latin typeface="Lato" panose="020F0502020204030203" pitchFamily="34" charset="0"/>
              </a:rPr>
              <a:t>Welche Menge Luft inhalieren wie täglich? </a:t>
            </a:r>
            <a:br>
              <a:rPr lang="de-AT" sz="1200" u="none" strike="noStrike" dirty="0">
                <a:solidFill>
                  <a:schemeClr val="bg1"/>
                </a:solidFill>
                <a:effectLst/>
                <a:latin typeface="Lato" panose="020F0502020204030203" pitchFamily="34" charset="0"/>
              </a:rPr>
            </a:br>
            <a:r>
              <a:rPr lang="de-DE" sz="1200" dirty="0"/>
              <a:t>23.000 Atemzüge machen Erwachsene täglich, Kinder fast doppelt so viele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Pro Minute sind das 8-10 Liter Luft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3</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239296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a:solidFill>
                  <a:schemeClr val="bg1"/>
                </a:solidFill>
                <a:effectLst/>
                <a:latin typeface="Lato" panose="020F0502020204030203" pitchFamily="34" charset="0"/>
              </a:rPr>
              <a:t>Einladen nachzudenken – was ist uns bezüglich der Gesundheit unserer Kinder wichtig und welche Werte sind uns durch die letzten Jahre wichtig geworden?</a:t>
            </a:r>
            <a:br>
              <a:rPr lang="de-AT" sz="1200" u="none" strike="noStrike" dirty="0">
                <a:solidFill>
                  <a:schemeClr val="bg1"/>
                </a:solidFill>
                <a:effectLst/>
                <a:latin typeface="Lato" panose="020F0502020204030203" pitchFamily="34" charset="0"/>
              </a:rPr>
            </a:br>
            <a:r>
              <a:rPr lang="de-AT" sz="1200" u="none" strike="noStrike" dirty="0">
                <a:solidFill>
                  <a:schemeClr val="bg1"/>
                </a:solidFill>
                <a:effectLst/>
                <a:latin typeface="Lato" panose="020F0502020204030203" pitchFamily="34" charset="0"/>
              </a:rPr>
              <a:t>Bzw. warum haben wir immer akzeptiert, dass Schule &amp; Kindergarten mit Krankheit einhergeht?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de-AT" sz="1200" u="none" strike="noStrike" dirty="0">
                <a:solidFill>
                  <a:schemeClr val="bg1"/>
                </a:solidFill>
                <a:effectLst/>
                <a:latin typeface="Lato" panose="020F0502020204030203" pitchFamily="34" charset="0"/>
              </a:rPr>
            </a:br>
            <a:br>
              <a:rPr lang="de-AT" sz="1200" u="none" strike="noStrike" dirty="0">
                <a:solidFill>
                  <a:schemeClr val="bg1"/>
                </a:solidFill>
                <a:effectLst/>
                <a:latin typeface="Lato" panose="020F0502020204030203" pitchFamily="34" charset="0"/>
              </a:rPr>
            </a:br>
            <a:br>
              <a:rPr lang="de-AT" sz="1200" u="none" strike="noStrike" dirty="0">
                <a:solidFill>
                  <a:schemeClr val="bg1"/>
                </a:solidFill>
                <a:effectLst/>
                <a:latin typeface="Lato" panose="020F0502020204030203" pitchFamily="34" charset="0"/>
              </a:rPr>
            </a:br>
            <a:r>
              <a:rPr lang="de-AT" sz="1200" u="none" strike="noStrike" dirty="0">
                <a:solidFill>
                  <a:schemeClr val="bg1"/>
                </a:solidFill>
                <a:effectLst/>
                <a:latin typeface="Lato" panose="020F0502020204030203" pitchFamily="34" charset="0"/>
              </a:rPr>
              <a:t> </a:t>
            </a:r>
            <a:r>
              <a:rPr 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4</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1081345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a:solidFill>
                  <a:schemeClr val="bg1"/>
                </a:solidFill>
                <a:effectLst/>
                <a:latin typeface="Lato" panose="020F0502020204030203" pitchFamily="34" charset="0"/>
              </a:rPr>
              <a:t>Studien zeigen deutlich den Effekt von Luftwechseln (Empfehlungen von WHO  &amp; CDC)</a:t>
            </a: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5</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122106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u="sng" spc="50" dirty="0">
                <a:ln w="9525" cmpd="sng">
                  <a:noFill/>
                  <a:prstDash val="solid"/>
                </a:ln>
                <a:solidFill>
                  <a:srgbClr val="70AD47">
                    <a:tint val="1000"/>
                  </a:srgbClr>
                </a:solidFill>
                <a:effectLst/>
                <a:latin typeface="Lato" panose="020F0502020204030203" pitchFamily="34" charset="0"/>
              </a:rPr>
              <a:t>Größerer </a:t>
            </a:r>
            <a:r>
              <a:rPr lang="de-AT" sz="1200" u="sng" spc="50" dirty="0" err="1">
                <a:ln w="9525" cmpd="sng">
                  <a:noFill/>
                  <a:prstDash val="solid"/>
                </a:ln>
                <a:solidFill>
                  <a:srgbClr val="70AD47">
                    <a:tint val="1000"/>
                  </a:srgbClr>
                </a:solidFill>
                <a:effectLst/>
                <a:latin typeface="Lato" panose="020F0502020204030203" pitchFamily="34" charset="0"/>
              </a:rPr>
              <a:t>erechneter</a:t>
            </a:r>
            <a:r>
              <a:rPr lang="de-AT" sz="1200" u="sng" spc="50" dirty="0">
                <a:ln w="9525" cmpd="sng">
                  <a:noFill/>
                  <a:prstDash val="solid"/>
                </a:ln>
                <a:solidFill>
                  <a:srgbClr val="70AD47">
                    <a:tint val="1000"/>
                  </a:srgbClr>
                </a:solidFill>
                <a:effectLst/>
                <a:latin typeface="Lato" panose="020F0502020204030203" pitchFamily="34" charset="0"/>
              </a:rPr>
              <a:t> Wert ist der wichtige!</a:t>
            </a:r>
            <a:br>
              <a:rPr lang="de-AT" sz="1200" spc="50" dirty="0">
                <a:ln w="9525" cmpd="sng">
                  <a:noFill/>
                  <a:prstDash val="solid"/>
                </a:ln>
                <a:solidFill>
                  <a:srgbClr val="70AD47">
                    <a:tint val="1000"/>
                  </a:srgbClr>
                </a:solidFill>
                <a:effectLst/>
                <a:latin typeface="Lato" panose="020F0502020204030203" pitchFamily="34" charset="0"/>
              </a:rPr>
            </a:br>
            <a:endParaRPr lang="de-AT" sz="1200" spc="50" dirty="0">
              <a:ln w="9525" cmpd="sng">
                <a:noFill/>
                <a:prstDash val="solid"/>
              </a:ln>
              <a:solidFill>
                <a:srgbClr val="70AD47">
                  <a:tint val="1000"/>
                </a:srgbClr>
              </a:solidFill>
              <a:effectLst/>
              <a:latin typeface="Lato" panose="020F0502020204030203" pitchFamily="34" charset="0"/>
            </a:endParaRPr>
          </a:p>
          <a:p>
            <a:r>
              <a:rPr lang="de-AT" sz="1200" spc="50" dirty="0">
                <a:ln w="9525" cmpd="sng">
                  <a:noFill/>
                  <a:prstDash val="solid"/>
                </a:ln>
                <a:solidFill>
                  <a:srgbClr val="70AD47">
                    <a:tint val="1000"/>
                  </a:srgbClr>
                </a:solidFill>
                <a:effectLst/>
                <a:latin typeface="Lato" panose="020F0502020204030203" pitchFamily="34" charset="0"/>
              </a:rPr>
              <a:t>6-facher</a:t>
            </a:r>
            <a:br>
              <a:rPr lang="de-AT" sz="1200"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Luftwechsel</a:t>
            </a:r>
            <a:br>
              <a:rPr lang="de-AT" sz="1200"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pro Stunde </a:t>
            </a:r>
            <a:br>
              <a:rPr lang="de-AT" sz="1200" spc="50" dirty="0">
                <a:ln w="9525" cmpd="sng">
                  <a:noFill/>
                  <a:prstDash val="solid"/>
                </a:ln>
                <a:solidFill>
                  <a:srgbClr val="70AD47">
                    <a:tint val="1000"/>
                  </a:srgbClr>
                </a:solidFill>
                <a:effectLst/>
                <a:latin typeface="Lato" panose="020F0502020204030203" pitchFamily="34" charset="0"/>
              </a:rPr>
            </a:br>
            <a:br>
              <a:rPr lang="de-AT"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bzw</a:t>
            </a:r>
            <a:r>
              <a:rPr lang="de-AT" spc="50" dirty="0">
                <a:ln w="9525" cmpd="sng">
                  <a:noFill/>
                  <a:prstDash val="solid"/>
                </a:ln>
                <a:solidFill>
                  <a:srgbClr val="70AD47">
                    <a:tint val="1000"/>
                  </a:srgbClr>
                </a:solidFill>
                <a:effectLst/>
                <a:latin typeface="Lato" panose="020F0502020204030203" pitchFamily="34" charset="0"/>
              </a:rPr>
              <a:t>. </a:t>
            </a:r>
            <a:br>
              <a:rPr lang="de-AT" spc="50" dirty="0">
                <a:ln w="9525" cmpd="sng">
                  <a:noFill/>
                  <a:prstDash val="solid"/>
                </a:ln>
                <a:solidFill>
                  <a:srgbClr val="70AD47">
                    <a:tint val="1000"/>
                  </a:srgbClr>
                </a:solidFill>
                <a:effectLst/>
                <a:latin typeface="Lato" panose="020F0502020204030203" pitchFamily="34" charset="0"/>
              </a:rPr>
            </a:br>
            <a:br>
              <a:rPr lang="de-AT"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35m</a:t>
            </a:r>
            <a:r>
              <a:rPr lang="de-AT" sz="1200" spc="50" baseline="30000" dirty="0">
                <a:ln w="9525" cmpd="sng">
                  <a:noFill/>
                  <a:prstDash val="solid"/>
                </a:ln>
                <a:solidFill>
                  <a:srgbClr val="70AD47">
                    <a:tint val="1000"/>
                  </a:srgbClr>
                </a:solidFill>
                <a:effectLst/>
                <a:latin typeface="Lato" panose="020F0502020204030203" pitchFamily="34" charset="0"/>
              </a:rPr>
              <a:t>3</a:t>
            </a:r>
            <a:r>
              <a:rPr lang="de-AT" sz="1200" spc="50" dirty="0">
                <a:ln w="9525" cmpd="sng">
                  <a:noFill/>
                  <a:prstDash val="solid"/>
                </a:ln>
                <a:solidFill>
                  <a:srgbClr val="70AD47">
                    <a:tint val="1000"/>
                  </a:srgbClr>
                </a:solidFill>
                <a:effectLst/>
                <a:latin typeface="Lato" panose="020F0502020204030203" pitchFamily="34" charset="0"/>
              </a:rPr>
              <a:t>/Stunde</a:t>
            </a:r>
            <a:endParaRPr lang="de-AT" sz="1200" cap="none" spc="50" dirty="0">
              <a:ln w="9525" cmpd="sng">
                <a:noFill/>
                <a:prstDash val="solid"/>
              </a:ln>
              <a:solidFill>
                <a:srgbClr val="70AD47">
                  <a:tint val="1000"/>
                </a:srgbClr>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6</a:t>
            </a:fld>
            <a:endParaRPr lang="de-DE"/>
          </a:p>
        </p:txBody>
      </p:sp>
      <p:sp>
        <p:nvSpPr>
          <p:cNvPr id="5" name="Fußzeilenplatzhalter 4">
            <a:extLst>
              <a:ext uri="{FF2B5EF4-FFF2-40B4-BE49-F238E27FC236}">
                <a16:creationId xmlns:a16="http://schemas.microsoft.com/office/drawing/2014/main" id="{C4450B70-9CE6-16A5-C312-2EFB15CF22CA}"/>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862050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bg1"/>
                </a:solidFill>
                <a:latin typeface="Lato" panose="020F0502020204030203" pitchFamily="34" charset="0"/>
                <a:ea typeface="Lato" panose="020F0502020204030203" pitchFamily="34" charset="0"/>
                <a:cs typeface="Lato" panose="020F0502020204030203" pitchFamily="34" charset="0"/>
              </a:rPr>
              <a:t>ppm = </a:t>
            </a:r>
            <a:r>
              <a:rPr lang="de-DE" sz="1200" dirty="0" err="1">
                <a:solidFill>
                  <a:schemeClr val="bg1"/>
                </a:solidFill>
                <a:latin typeface="Lato" panose="020F0502020204030203" pitchFamily="34" charset="0"/>
                <a:ea typeface="Lato" panose="020F0502020204030203" pitchFamily="34" charset="0"/>
                <a:cs typeface="Lato" panose="020F0502020204030203" pitchFamily="34" charset="0"/>
              </a:rPr>
              <a:t>parts</a:t>
            </a:r>
            <a:r>
              <a:rPr lang="de-DE" sz="1200" dirty="0">
                <a:solidFill>
                  <a:schemeClr val="bg1"/>
                </a:solidFill>
                <a:latin typeface="Lato" panose="020F0502020204030203" pitchFamily="34" charset="0"/>
                <a:ea typeface="Lato" panose="020F0502020204030203" pitchFamily="34" charset="0"/>
                <a:cs typeface="Lato" panose="020F0502020204030203" pitchFamily="34" charset="0"/>
              </a:rPr>
              <a:t> per Million (Teilchen pro einer Million Luftteilchen)</a:t>
            </a:r>
            <a:endParaRPr lang="de-DE" dirty="0"/>
          </a:p>
        </p:txBody>
      </p:sp>
      <p:sp>
        <p:nvSpPr>
          <p:cNvPr id="4" name="Fußzeilenplatzhalter 3"/>
          <p:cNvSpPr>
            <a:spLocks noGrp="1"/>
          </p:cNvSpPr>
          <p:nvPr>
            <p:ph type="ftr" sz="quarter" idx="4"/>
          </p:nvPr>
        </p:nvSpPr>
        <p:spPr/>
        <p:txBody>
          <a:bodyPr/>
          <a:lstStyle/>
          <a:p>
            <a:r>
              <a:rPr lang="de-DE"/>
              <a:t>VSV Vortrag "Saubere Luft" IGÖ Mag.a Veronika Kunnert</a:t>
            </a:r>
          </a:p>
        </p:txBody>
      </p:sp>
      <p:sp>
        <p:nvSpPr>
          <p:cNvPr id="5" name="Foliennummernplatzhalter 4"/>
          <p:cNvSpPr>
            <a:spLocks noGrp="1"/>
          </p:cNvSpPr>
          <p:nvPr>
            <p:ph type="sldNum" sz="quarter" idx="5"/>
          </p:nvPr>
        </p:nvSpPr>
        <p:spPr/>
        <p:txBody>
          <a:bodyPr/>
          <a:lstStyle/>
          <a:p>
            <a:fld id="{E1125F49-3EE1-8B4D-9980-ED42176733AA}" type="slidenum">
              <a:rPr lang="de-DE" smtClean="0"/>
              <a:t>7</a:t>
            </a:fld>
            <a:endParaRPr lang="de-DE"/>
          </a:p>
        </p:txBody>
      </p:sp>
    </p:spTree>
    <p:extLst>
      <p:ext uri="{BB962C8B-B14F-4D97-AF65-F5344CB8AC3E}">
        <p14:creationId xmlns:p14="http://schemas.microsoft.com/office/powerpoint/2010/main" val="4125547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Welche Werte streben wir denn an?</a:t>
            </a:r>
            <a:br>
              <a:rPr lang="de-DE" dirty="0"/>
            </a:br>
            <a:br>
              <a:rPr lang="de-DE" dirty="0"/>
            </a:br>
            <a:r>
              <a:rPr lang="de-DE" dirty="0"/>
              <a:t>Kognitive Leistung sinkt ab 1000ppm</a:t>
            </a:r>
            <a:br>
              <a:rPr lang="de-DE" dirty="0"/>
            </a:br>
            <a:endParaRPr lang="de-DE" dirty="0"/>
          </a:p>
          <a:p>
            <a:r>
              <a:rPr lang="de-DE" dirty="0"/>
              <a:t>Hinweis – wie sitzen Sie gerade?</a:t>
            </a:r>
          </a:p>
          <a:p>
            <a:endParaRPr lang="de-DE" dirty="0"/>
          </a:p>
          <a:p>
            <a:r>
              <a:rPr lang="de-DE" dirty="0"/>
              <a:t>Energieeffiziente Häuser sollten eine Wohnraumbelüftung mit Wärmerückgewinnung haben, da ist Lüften nicht notwendig (Messung mit Sensor empfohlen).</a:t>
            </a:r>
          </a:p>
          <a:p>
            <a:r>
              <a:rPr lang="de-DE" dirty="0"/>
              <a:t>Wie schaut es bei thermisch sanierten Häusern, Schulen &amp; Kindergärten aus: die Gebäudehülle wurde dicht gemacht, aber aus Kostengründen keine </a:t>
            </a:r>
          </a:p>
        </p:txBody>
      </p:sp>
      <p:sp>
        <p:nvSpPr>
          <p:cNvPr id="4" name="Foliennummernplatzhalter 3"/>
          <p:cNvSpPr>
            <a:spLocks noGrp="1"/>
          </p:cNvSpPr>
          <p:nvPr>
            <p:ph type="sldNum" sz="quarter" idx="5"/>
          </p:nvPr>
        </p:nvSpPr>
        <p:spPr/>
        <p:txBody>
          <a:bodyPr/>
          <a:lstStyle/>
          <a:p>
            <a:fld id="{E1125F49-3EE1-8B4D-9980-ED42176733AA}" type="slidenum">
              <a:rPr lang="de-DE" smtClean="0"/>
              <a:t>8</a:t>
            </a:fld>
            <a:endParaRPr lang="de-DE"/>
          </a:p>
        </p:txBody>
      </p:sp>
      <p:sp>
        <p:nvSpPr>
          <p:cNvPr id="5" name="Fußzeilenplatzhalter 4">
            <a:extLst>
              <a:ext uri="{FF2B5EF4-FFF2-40B4-BE49-F238E27FC236}">
                <a16:creationId xmlns:a16="http://schemas.microsoft.com/office/drawing/2014/main" id="{14363796-CC99-1CC8-0A5E-FB0905E166C5}"/>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3815915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Aerosole – Anreicherung durch Partikel in der Luft die Viren beladen sein können.</a:t>
            </a:r>
          </a:p>
          <a:p>
            <a:r>
              <a:rPr lang="de-DE" dirty="0"/>
              <a:t>Transmissionen über viele Meter und lange nachdem eine Person im Raum war</a:t>
            </a:r>
          </a:p>
        </p:txBody>
      </p:sp>
      <p:sp>
        <p:nvSpPr>
          <p:cNvPr id="4" name="Foliennummernplatzhalter 3"/>
          <p:cNvSpPr>
            <a:spLocks noGrp="1"/>
          </p:cNvSpPr>
          <p:nvPr>
            <p:ph type="sldNum" sz="quarter" idx="5"/>
          </p:nvPr>
        </p:nvSpPr>
        <p:spPr/>
        <p:txBody>
          <a:bodyPr/>
          <a:lstStyle/>
          <a:p>
            <a:fld id="{E1125F49-3EE1-8B4D-9980-ED42176733AA}" type="slidenum">
              <a:rPr lang="de-DE" smtClean="0"/>
              <a:t>9</a:t>
            </a:fld>
            <a:endParaRPr lang="de-DE"/>
          </a:p>
        </p:txBody>
      </p:sp>
      <p:sp>
        <p:nvSpPr>
          <p:cNvPr id="5" name="Fußzeilenplatzhalter 4">
            <a:extLst>
              <a:ext uri="{FF2B5EF4-FFF2-40B4-BE49-F238E27FC236}">
                <a16:creationId xmlns:a16="http://schemas.microsoft.com/office/drawing/2014/main" id="{F7203BD7-884D-1D65-BEE3-337163F9F359}"/>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1931433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D17853-395E-AC75-4C4F-F4B43EF2F109}"/>
              </a:ext>
            </a:extLst>
          </p:cNvPr>
          <p:cNvSpPr>
            <a:spLocks noGrp="1"/>
          </p:cNvSpPr>
          <p:nvPr>
            <p:ph type="ctrTitle"/>
          </p:nvPr>
        </p:nvSpPr>
        <p:spPr>
          <a:xfrm>
            <a:off x="1524000" y="1122363"/>
            <a:ext cx="9144000" cy="2387600"/>
          </a:xfrm>
        </p:spPr>
        <p:txBody>
          <a:bodyPr anchor="b"/>
          <a:lstStyle>
            <a:lvl1pPr algn="ctr">
              <a:defRPr sz="6000" b="0" i="0">
                <a:latin typeface="Lato" panose="020F0502020204030203"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17F54E60-F50B-CD89-3974-0BCD9AC8530F}"/>
              </a:ext>
            </a:extLst>
          </p:cNvPr>
          <p:cNvSpPr>
            <a:spLocks noGrp="1"/>
          </p:cNvSpPr>
          <p:nvPr>
            <p:ph type="subTitle" idx="1"/>
          </p:nvPr>
        </p:nvSpPr>
        <p:spPr>
          <a:xfrm>
            <a:off x="1524000" y="3602038"/>
            <a:ext cx="9144000" cy="1655762"/>
          </a:xfrm>
        </p:spPr>
        <p:txBody>
          <a:bodyPr/>
          <a:lstStyle>
            <a:lvl1pPr marL="0" indent="0" algn="ctr">
              <a:buNone/>
              <a:defRPr sz="2400" b="0" i="0">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4" name="Datumsplatzhalter 3">
            <a:extLst>
              <a:ext uri="{FF2B5EF4-FFF2-40B4-BE49-F238E27FC236}">
                <a16:creationId xmlns:a16="http://schemas.microsoft.com/office/drawing/2014/main" id="{4214FE5F-F2A9-7D1E-FE10-20DF76D5119A}"/>
              </a:ext>
            </a:extLst>
          </p:cNvPr>
          <p:cNvSpPr>
            <a:spLocks noGrp="1"/>
          </p:cNvSpPr>
          <p:nvPr>
            <p:ph type="dt" sz="half" idx="10"/>
          </p:nvPr>
        </p:nvSpPr>
        <p:spPr/>
        <p:txBody>
          <a:bodyPr/>
          <a:lstStyle>
            <a:lvl1pPr>
              <a:defRPr b="0" i="0">
                <a:latin typeface="Lato" panose="020F0502020204030203" pitchFamily="34" charset="0"/>
              </a:defRPr>
            </a:lvl1pPr>
          </a:lstStyle>
          <a:p>
            <a:fld id="{B01F6BD3-F753-B645-8D46-412B492CD5FD}" type="datetime1">
              <a:rPr lang="de-AT" smtClean="0"/>
              <a:t>16.02.24</a:t>
            </a:fld>
            <a:endParaRPr lang="de-DE" dirty="0"/>
          </a:p>
        </p:txBody>
      </p:sp>
      <p:sp>
        <p:nvSpPr>
          <p:cNvPr id="5" name="Fußzeilenplatzhalter 4">
            <a:extLst>
              <a:ext uri="{FF2B5EF4-FFF2-40B4-BE49-F238E27FC236}">
                <a16:creationId xmlns:a16="http://schemas.microsoft.com/office/drawing/2014/main" id="{B1D911BA-B354-61C4-3C19-021B66B84966}"/>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62E3CD67-CAA4-04B3-1391-660BA75EDCFA}"/>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3628247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11C1D-A8B8-17FC-791B-3A4011888A80}"/>
              </a:ext>
            </a:extLst>
          </p:cNvPr>
          <p:cNvSpPr>
            <a:spLocks noGrp="1"/>
          </p:cNvSpPr>
          <p:nvPr>
            <p:ph type="title"/>
          </p:nvPr>
        </p:nvSpPr>
        <p:spPr/>
        <p:txBody>
          <a:bodyPr/>
          <a:lstStyle>
            <a:lvl1pPr>
              <a:defRPr b="0" i="0">
                <a:latin typeface="Lato" panose="020F0502020204030203" pitchFamily="34" charset="0"/>
              </a:defRPr>
            </a:lvl1pPr>
          </a:lstStyle>
          <a:p>
            <a:r>
              <a:rPr lang="de-DE" dirty="0"/>
              <a:t>Mastertitelformat bearbeiten</a:t>
            </a:r>
          </a:p>
        </p:txBody>
      </p:sp>
      <p:sp>
        <p:nvSpPr>
          <p:cNvPr id="3" name="Vertikaler Textplatzhalter 2">
            <a:extLst>
              <a:ext uri="{FF2B5EF4-FFF2-40B4-BE49-F238E27FC236}">
                <a16:creationId xmlns:a16="http://schemas.microsoft.com/office/drawing/2014/main" id="{1B8F315A-F3AB-E1CF-63C5-4E316660002F}"/>
              </a:ext>
            </a:extLst>
          </p:cNvPr>
          <p:cNvSpPr>
            <a:spLocks noGrp="1"/>
          </p:cNvSpPr>
          <p:nvPr>
            <p:ph type="body" orient="vert" idx="1"/>
          </p:nvPr>
        </p:nvSpPr>
        <p:spPr/>
        <p:txBody>
          <a:bodyPr vert="eaVert"/>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9F4E284E-6A02-94CA-70E9-65640E53CC50}"/>
              </a:ext>
            </a:extLst>
          </p:cNvPr>
          <p:cNvSpPr>
            <a:spLocks noGrp="1"/>
          </p:cNvSpPr>
          <p:nvPr>
            <p:ph type="dt" sz="half" idx="10"/>
          </p:nvPr>
        </p:nvSpPr>
        <p:spPr/>
        <p:txBody>
          <a:bodyPr/>
          <a:lstStyle>
            <a:lvl1pPr>
              <a:defRPr b="0" i="0">
                <a:latin typeface="Lato" panose="020F0502020204030203" pitchFamily="34" charset="0"/>
              </a:defRPr>
            </a:lvl1pPr>
          </a:lstStyle>
          <a:p>
            <a:fld id="{5AD0C0EC-9A7B-734D-8F57-321B55C3380D}" type="datetime1">
              <a:rPr lang="de-AT" smtClean="0"/>
              <a:t>16.02.24</a:t>
            </a:fld>
            <a:endParaRPr lang="de-DE" dirty="0"/>
          </a:p>
        </p:txBody>
      </p:sp>
      <p:sp>
        <p:nvSpPr>
          <p:cNvPr id="5" name="Fußzeilenplatzhalter 4">
            <a:extLst>
              <a:ext uri="{FF2B5EF4-FFF2-40B4-BE49-F238E27FC236}">
                <a16:creationId xmlns:a16="http://schemas.microsoft.com/office/drawing/2014/main" id="{C968A5C2-463A-8399-13E6-37F955101A67}"/>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A8575FAA-5A7B-B949-5DBB-569FD2382AE8}"/>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4113560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257E7F1-0194-FBF1-96AB-47B8BF644028}"/>
              </a:ext>
            </a:extLst>
          </p:cNvPr>
          <p:cNvSpPr>
            <a:spLocks noGrp="1"/>
          </p:cNvSpPr>
          <p:nvPr>
            <p:ph type="title" orient="vert"/>
          </p:nvPr>
        </p:nvSpPr>
        <p:spPr>
          <a:xfrm>
            <a:off x="8724900" y="365125"/>
            <a:ext cx="2628900" cy="5811838"/>
          </a:xfrm>
        </p:spPr>
        <p:txBody>
          <a:bodyPr vert="eaVert"/>
          <a:lstStyle>
            <a:lvl1pPr>
              <a:defRPr b="0" i="0">
                <a:latin typeface="Lato" panose="020F0502020204030203" pitchFamily="34" charset="0"/>
              </a:defRPr>
            </a:lvl1pPr>
          </a:lstStyle>
          <a:p>
            <a:r>
              <a:rPr lang="de-DE" dirty="0"/>
              <a:t>Mastertitelformat bearbeiten</a:t>
            </a:r>
          </a:p>
        </p:txBody>
      </p:sp>
      <p:sp>
        <p:nvSpPr>
          <p:cNvPr id="3" name="Vertikaler Textplatzhalter 2">
            <a:extLst>
              <a:ext uri="{FF2B5EF4-FFF2-40B4-BE49-F238E27FC236}">
                <a16:creationId xmlns:a16="http://schemas.microsoft.com/office/drawing/2014/main" id="{2BB20D97-7AF6-81B2-0B8F-995F9B604D79}"/>
              </a:ext>
            </a:extLst>
          </p:cNvPr>
          <p:cNvSpPr>
            <a:spLocks noGrp="1"/>
          </p:cNvSpPr>
          <p:nvPr>
            <p:ph type="body" orient="vert" idx="1"/>
          </p:nvPr>
        </p:nvSpPr>
        <p:spPr>
          <a:xfrm>
            <a:off x="838200" y="365125"/>
            <a:ext cx="7734300" cy="5811838"/>
          </a:xfrm>
        </p:spPr>
        <p:txBody>
          <a:bodyPr vert="eaVert"/>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5FE12EA2-A3F1-A2EC-12AB-EF7135322A81}"/>
              </a:ext>
            </a:extLst>
          </p:cNvPr>
          <p:cNvSpPr>
            <a:spLocks noGrp="1"/>
          </p:cNvSpPr>
          <p:nvPr>
            <p:ph type="dt" sz="half" idx="10"/>
          </p:nvPr>
        </p:nvSpPr>
        <p:spPr/>
        <p:txBody>
          <a:bodyPr/>
          <a:lstStyle>
            <a:lvl1pPr>
              <a:defRPr b="0" i="0">
                <a:latin typeface="Lato" panose="020F0502020204030203" pitchFamily="34" charset="0"/>
              </a:defRPr>
            </a:lvl1pPr>
          </a:lstStyle>
          <a:p>
            <a:fld id="{2B1AF910-2685-7846-9EEB-28C0243C2B48}" type="datetime1">
              <a:rPr lang="de-AT" smtClean="0"/>
              <a:t>16.02.24</a:t>
            </a:fld>
            <a:endParaRPr lang="de-DE" dirty="0"/>
          </a:p>
        </p:txBody>
      </p:sp>
      <p:sp>
        <p:nvSpPr>
          <p:cNvPr id="5" name="Fußzeilenplatzhalter 4">
            <a:extLst>
              <a:ext uri="{FF2B5EF4-FFF2-40B4-BE49-F238E27FC236}">
                <a16:creationId xmlns:a16="http://schemas.microsoft.com/office/drawing/2014/main" id="{330D5471-85A8-B426-F0DB-3D8386AE01BE}"/>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101A63DA-D298-30C5-3048-22EFCC7F8FFF}"/>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292081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D9E07C-C347-DDAD-F10F-A2BDE351AC84}"/>
              </a:ext>
            </a:extLst>
          </p:cNvPr>
          <p:cNvSpPr>
            <a:spLocks noGrp="1"/>
          </p:cNvSpPr>
          <p:nvPr>
            <p:ph type="title"/>
          </p:nvPr>
        </p:nvSpPr>
        <p:spPr/>
        <p:txBody>
          <a:bodyPr>
            <a:normAutofit/>
          </a:bodyPr>
          <a:lstStyle>
            <a:lvl1pPr>
              <a:defRPr sz="4500" b="1" i="0" baseline="0">
                <a:ln>
                  <a:solidFill>
                    <a:srgbClr val="5197BE"/>
                  </a:solidFill>
                </a:ln>
                <a:solidFill>
                  <a:schemeClr val="bg1"/>
                </a:solidFill>
                <a:effectLst/>
                <a:latin typeface="Lato" panose="020F0502020204030203"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6A0A0B9C-3E50-81E9-8033-DD24546A4115}"/>
              </a:ext>
            </a:extLst>
          </p:cNvPr>
          <p:cNvSpPr>
            <a:spLocks noGrp="1"/>
          </p:cNvSpPr>
          <p:nvPr>
            <p:ph idx="1"/>
          </p:nvPr>
        </p:nvSpPr>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9756D306-5C0A-ED7D-C6B3-7D78CA979FDE}"/>
              </a:ext>
            </a:extLst>
          </p:cNvPr>
          <p:cNvSpPr>
            <a:spLocks noGrp="1"/>
          </p:cNvSpPr>
          <p:nvPr>
            <p:ph type="dt" sz="half" idx="10"/>
          </p:nvPr>
        </p:nvSpPr>
        <p:spPr/>
        <p:txBody>
          <a:bodyPr/>
          <a:lstStyle>
            <a:lvl1pPr>
              <a:defRPr b="0" i="0">
                <a:latin typeface="Lato" panose="020F0502020204030203" pitchFamily="34" charset="0"/>
              </a:defRPr>
            </a:lvl1pPr>
          </a:lstStyle>
          <a:p>
            <a:fld id="{133211F8-83A6-8A46-8697-621E89D346A3}" type="datetime1">
              <a:rPr lang="de-AT" smtClean="0"/>
              <a:t>16.02.24</a:t>
            </a:fld>
            <a:endParaRPr lang="de-DE" dirty="0"/>
          </a:p>
        </p:txBody>
      </p:sp>
      <p:sp>
        <p:nvSpPr>
          <p:cNvPr id="5" name="Fußzeilenplatzhalter 4">
            <a:extLst>
              <a:ext uri="{FF2B5EF4-FFF2-40B4-BE49-F238E27FC236}">
                <a16:creationId xmlns:a16="http://schemas.microsoft.com/office/drawing/2014/main" id="{B9F05E73-D7AA-30ED-B834-45F6F94958F0}"/>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FD99306B-9D37-B9A1-8420-18A9ACE79B19}"/>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2191400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18CAF-EB43-D959-E075-17334216E941}"/>
              </a:ext>
            </a:extLst>
          </p:cNvPr>
          <p:cNvSpPr>
            <a:spLocks noGrp="1"/>
          </p:cNvSpPr>
          <p:nvPr>
            <p:ph type="title"/>
          </p:nvPr>
        </p:nvSpPr>
        <p:spPr>
          <a:xfrm>
            <a:off x="831850" y="1709738"/>
            <a:ext cx="10515600" cy="2852737"/>
          </a:xfrm>
        </p:spPr>
        <p:txBody>
          <a:bodyPr anchor="b"/>
          <a:lstStyle>
            <a:lvl1pPr>
              <a:defRPr sz="6000" b="0" i="0">
                <a:latin typeface="Lato" panose="020F0502020204030203"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49CDD92E-3052-EB5B-596D-31A9A33CF55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Lato"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E0CB52EE-E7E6-CF38-89F8-94FDEA8E8B53}"/>
              </a:ext>
            </a:extLst>
          </p:cNvPr>
          <p:cNvSpPr>
            <a:spLocks noGrp="1"/>
          </p:cNvSpPr>
          <p:nvPr>
            <p:ph type="dt" sz="half" idx="10"/>
          </p:nvPr>
        </p:nvSpPr>
        <p:spPr/>
        <p:txBody>
          <a:bodyPr/>
          <a:lstStyle>
            <a:lvl1pPr>
              <a:defRPr b="0" i="0">
                <a:latin typeface="Lato" panose="020F0502020204030203" pitchFamily="34" charset="0"/>
              </a:defRPr>
            </a:lvl1pPr>
          </a:lstStyle>
          <a:p>
            <a:fld id="{E716FA92-0F57-5E49-88D3-3E3AF563CF05}" type="datetime1">
              <a:rPr lang="de-AT" smtClean="0"/>
              <a:t>16.02.24</a:t>
            </a:fld>
            <a:endParaRPr lang="de-DE" dirty="0"/>
          </a:p>
        </p:txBody>
      </p:sp>
      <p:sp>
        <p:nvSpPr>
          <p:cNvPr id="5" name="Fußzeilenplatzhalter 4">
            <a:extLst>
              <a:ext uri="{FF2B5EF4-FFF2-40B4-BE49-F238E27FC236}">
                <a16:creationId xmlns:a16="http://schemas.microsoft.com/office/drawing/2014/main" id="{D4AFE94B-3C3D-48A8-C8E7-588095149313}"/>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E7904F2E-E424-174A-BA5A-E6A83B24DF57}"/>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421876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D9484-BFE4-6BA0-28B7-1C2F281E7897}"/>
              </a:ext>
            </a:extLst>
          </p:cNvPr>
          <p:cNvSpPr>
            <a:spLocks noGrp="1"/>
          </p:cNvSpPr>
          <p:nvPr>
            <p:ph type="title"/>
          </p:nvPr>
        </p:nvSpPr>
        <p:spPr/>
        <p:txBody>
          <a:bodyPr/>
          <a:lstStyle>
            <a:lvl1pPr>
              <a:defRPr b="0" i="0">
                <a:latin typeface="Lato" panose="020F0502020204030203"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6DE32B91-46FD-0523-B619-461179FBBF5C}"/>
              </a:ext>
            </a:extLst>
          </p:cNvPr>
          <p:cNvSpPr>
            <a:spLocks noGrp="1"/>
          </p:cNvSpPr>
          <p:nvPr>
            <p:ph sz="half" idx="1"/>
          </p:nvPr>
        </p:nvSpPr>
        <p:spPr>
          <a:xfrm>
            <a:off x="838200" y="1825625"/>
            <a:ext cx="5181600" cy="435133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426EB9AC-0A8D-3300-AA61-8E1EB90FA238}"/>
              </a:ext>
            </a:extLst>
          </p:cNvPr>
          <p:cNvSpPr>
            <a:spLocks noGrp="1"/>
          </p:cNvSpPr>
          <p:nvPr>
            <p:ph sz="half" idx="2"/>
          </p:nvPr>
        </p:nvSpPr>
        <p:spPr>
          <a:xfrm>
            <a:off x="6172200" y="1825625"/>
            <a:ext cx="5181600" cy="435133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a:extLst>
              <a:ext uri="{FF2B5EF4-FFF2-40B4-BE49-F238E27FC236}">
                <a16:creationId xmlns:a16="http://schemas.microsoft.com/office/drawing/2014/main" id="{F1FEF44C-206B-66FB-317A-85439BF77E49}"/>
              </a:ext>
            </a:extLst>
          </p:cNvPr>
          <p:cNvSpPr>
            <a:spLocks noGrp="1"/>
          </p:cNvSpPr>
          <p:nvPr>
            <p:ph type="dt" sz="half" idx="10"/>
          </p:nvPr>
        </p:nvSpPr>
        <p:spPr/>
        <p:txBody>
          <a:bodyPr/>
          <a:lstStyle>
            <a:lvl1pPr>
              <a:defRPr b="0" i="0">
                <a:latin typeface="Lato" panose="020F0502020204030203" pitchFamily="34" charset="0"/>
              </a:defRPr>
            </a:lvl1pPr>
          </a:lstStyle>
          <a:p>
            <a:fld id="{FC3DEDEF-FE05-AC4C-96CD-5DA69243C8CE}" type="datetime1">
              <a:rPr lang="de-AT" smtClean="0"/>
              <a:t>16.02.24</a:t>
            </a:fld>
            <a:endParaRPr lang="de-DE" dirty="0"/>
          </a:p>
        </p:txBody>
      </p:sp>
      <p:sp>
        <p:nvSpPr>
          <p:cNvPr id="6" name="Fußzeilenplatzhalter 5">
            <a:extLst>
              <a:ext uri="{FF2B5EF4-FFF2-40B4-BE49-F238E27FC236}">
                <a16:creationId xmlns:a16="http://schemas.microsoft.com/office/drawing/2014/main" id="{FC6DC1E0-EEE0-5091-8627-96EB75AD045E}"/>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7" name="Foliennummernplatzhalter 6">
            <a:extLst>
              <a:ext uri="{FF2B5EF4-FFF2-40B4-BE49-F238E27FC236}">
                <a16:creationId xmlns:a16="http://schemas.microsoft.com/office/drawing/2014/main" id="{F5A64680-81F7-CD3C-8DDA-B36004496AE7}"/>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3219200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50AA1D-D0A8-682F-04CE-069B209BA942}"/>
              </a:ext>
            </a:extLst>
          </p:cNvPr>
          <p:cNvSpPr>
            <a:spLocks noGrp="1"/>
          </p:cNvSpPr>
          <p:nvPr>
            <p:ph type="title"/>
          </p:nvPr>
        </p:nvSpPr>
        <p:spPr>
          <a:xfrm>
            <a:off x="839788" y="365125"/>
            <a:ext cx="10515600" cy="1325563"/>
          </a:xfrm>
        </p:spPr>
        <p:txBody>
          <a:bodyPr/>
          <a:lstStyle>
            <a:lvl1pPr>
              <a:defRPr b="0" i="0">
                <a:latin typeface="Lato" panose="020F0502020204030203"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C9157038-3A5D-390A-2753-25F5DAEAD39D}"/>
              </a:ext>
            </a:extLst>
          </p:cNvPr>
          <p:cNvSpPr>
            <a:spLocks noGrp="1"/>
          </p:cNvSpPr>
          <p:nvPr>
            <p:ph type="body" idx="1"/>
          </p:nvPr>
        </p:nvSpPr>
        <p:spPr>
          <a:xfrm>
            <a:off x="839788" y="1681163"/>
            <a:ext cx="5157787" cy="823912"/>
          </a:xfrm>
        </p:spPr>
        <p:txBody>
          <a:bodyPr anchor="b"/>
          <a:lstStyle>
            <a:lvl1pPr marL="0" indent="0">
              <a:buNone/>
              <a:defRPr sz="2400" b="0" i="0">
                <a:latin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BAC58349-06CA-E31D-213D-2D331B385AAB}"/>
              </a:ext>
            </a:extLst>
          </p:cNvPr>
          <p:cNvSpPr>
            <a:spLocks noGrp="1"/>
          </p:cNvSpPr>
          <p:nvPr>
            <p:ph sz="half" idx="2"/>
          </p:nvPr>
        </p:nvSpPr>
        <p:spPr>
          <a:xfrm>
            <a:off x="839788" y="2505075"/>
            <a:ext cx="5157787" cy="368458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785F2275-6B1D-7364-F8F2-07EFCCD8B51D}"/>
              </a:ext>
            </a:extLst>
          </p:cNvPr>
          <p:cNvSpPr>
            <a:spLocks noGrp="1"/>
          </p:cNvSpPr>
          <p:nvPr>
            <p:ph type="body" sz="quarter" idx="3"/>
          </p:nvPr>
        </p:nvSpPr>
        <p:spPr>
          <a:xfrm>
            <a:off x="6172200" y="1681163"/>
            <a:ext cx="5183188" cy="823912"/>
          </a:xfrm>
        </p:spPr>
        <p:txBody>
          <a:bodyPr anchor="b"/>
          <a:lstStyle>
            <a:lvl1pPr marL="0" indent="0">
              <a:buNone/>
              <a:defRPr sz="2400" b="0" i="0">
                <a:latin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FCD4113D-3992-B0D2-A834-AB4954C36769}"/>
              </a:ext>
            </a:extLst>
          </p:cNvPr>
          <p:cNvSpPr>
            <a:spLocks noGrp="1"/>
          </p:cNvSpPr>
          <p:nvPr>
            <p:ph sz="quarter" idx="4"/>
          </p:nvPr>
        </p:nvSpPr>
        <p:spPr>
          <a:xfrm>
            <a:off x="6172200" y="2505075"/>
            <a:ext cx="5183188" cy="368458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Datumsplatzhalter 6">
            <a:extLst>
              <a:ext uri="{FF2B5EF4-FFF2-40B4-BE49-F238E27FC236}">
                <a16:creationId xmlns:a16="http://schemas.microsoft.com/office/drawing/2014/main" id="{C150B081-E265-2FED-0FBA-2DF9F2B49B3F}"/>
              </a:ext>
            </a:extLst>
          </p:cNvPr>
          <p:cNvSpPr>
            <a:spLocks noGrp="1"/>
          </p:cNvSpPr>
          <p:nvPr>
            <p:ph type="dt" sz="half" idx="10"/>
          </p:nvPr>
        </p:nvSpPr>
        <p:spPr/>
        <p:txBody>
          <a:bodyPr/>
          <a:lstStyle>
            <a:lvl1pPr>
              <a:defRPr b="0" i="0">
                <a:latin typeface="Lato" panose="020F0502020204030203" pitchFamily="34" charset="0"/>
              </a:defRPr>
            </a:lvl1pPr>
          </a:lstStyle>
          <a:p>
            <a:fld id="{79FD271E-39FE-5E46-8F22-CE267D5FD1DE}" type="datetime1">
              <a:rPr lang="de-AT" smtClean="0"/>
              <a:t>16.02.24</a:t>
            </a:fld>
            <a:endParaRPr lang="de-DE" dirty="0"/>
          </a:p>
        </p:txBody>
      </p:sp>
      <p:sp>
        <p:nvSpPr>
          <p:cNvPr id="8" name="Fußzeilenplatzhalter 7">
            <a:extLst>
              <a:ext uri="{FF2B5EF4-FFF2-40B4-BE49-F238E27FC236}">
                <a16:creationId xmlns:a16="http://schemas.microsoft.com/office/drawing/2014/main" id="{062BCFED-09A5-DF9D-EDDB-8392D98E87F0}"/>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9" name="Foliennummernplatzhalter 8">
            <a:extLst>
              <a:ext uri="{FF2B5EF4-FFF2-40B4-BE49-F238E27FC236}">
                <a16:creationId xmlns:a16="http://schemas.microsoft.com/office/drawing/2014/main" id="{D3CEF2BB-9043-5418-0E93-56FD4180D7FC}"/>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3307885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0B49E-05F1-3F3C-9F92-E54F2D1C6DB3}"/>
              </a:ext>
            </a:extLst>
          </p:cNvPr>
          <p:cNvSpPr>
            <a:spLocks noGrp="1"/>
          </p:cNvSpPr>
          <p:nvPr>
            <p:ph type="title"/>
          </p:nvPr>
        </p:nvSpPr>
        <p:spPr/>
        <p:txBody>
          <a:bodyPr/>
          <a:lstStyle>
            <a:lvl1pPr>
              <a:defRPr b="0" i="0">
                <a:latin typeface="Lato" panose="020F0502020204030203" pitchFamily="34" charset="0"/>
              </a:defRPr>
            </a:lvl1pPr>
          </a:lstStyle>
          <a:p>
            <a:r>
              <a:rPr lang="de-DE" dirty="0"/>
              <a:t>Mastertitelformat bearbeiten</a:t>
            </a:r>
          </a:p>
        </p:txBody>
      </p:sp>
      <p:sp>
        <p:nvSpPr>
          <p:cNvPr id="3" name="Datumsplatzhalter 2">
            <a:extLst>
              <a:ext uri="{FF2B5EF4-FFF2-40B4-BE49-F238E27FC236}">
                <a16:creationId xmlns:a16="http://schemas.microsoft.com/office/drawing/2014/main" id="{8A419064-1851-DCA6-4424-BF88EDE1A9BC}"/>
              </a:ext>
            </a:extLst>
          </p:cNvPr>
          <p:cNvSpPr>
            <a:spLocks noGrp="1"/>
          </p:cNvSpPr>
          <p:nvPr>
            <p:ph type="dt" sz="half" idx="10"/>
          </p:nvPr>
        </p:nvSpPr>
        <p:spPr/>
        <p:txBody>
          <a:bodyPr/>
          <a:lstStyle>
            <a:lvl1pPr>
              <a:defRPr b="0" i="0">
                <a:latin typeface="Lato" panose="020F0502020204030203" pitchFamily="34" charset="0"/>
              </a:defRPr>
            </a:lvl1pPr>
          </a:lstStyle>
          <a:p>
            <a:fld id="{1082B7D9-F3A1-CC43-8F4A-57E9CE08D1BE}" type="datetime1">
              <a:rPr lang="de-AT" smtClean="0"/>
              <a:t>16.02.24</a:t>
            </a:fld>
            <a:endParaRPr lang="de-DE" dirty="0"/>
          </a:p>
        </p:txBody>
      </p:sp>
      <p:sp>
        <p:nvSpPr>
          <p:cNvPr id="4" name="Fußzeilenplatzhalter 3">
            <a:extLst>
              <a:ext uri="{FF2B5EF4-FFF2-40B4-BE49-F238E27FC236}">
                <a16:creationId xmlns:a16="http://schemas.microsoft.com/office/drawing/2014/main" id="{A0BD072E-1630-BE5D-743C-284B9CCEBEA6}"/>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5" name="Foliennummernplatzhalter 4">
            <a:extLst>
              <a:ext uri="{FF2B5EF4-FFF2-40B4-BE49-F238E27FC236}">
                <a16:creationId xmlns:a16="http://schemas.microsoft.com/office/drawing/2014/main" id="{767DABB6-5C9B-BE3F-8905-06348C5CAFF3}"/>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140501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FCC0C5E-0137-006C-3605-626E3F60487A}"/>
              </a:ext>
            </a:extLst>
          </p:cNvPr>
          <p:cNvSpPr>
            <a:spLocks noGrp="1"/>
          </p:cNvSpPr>
          <p:nvPr>
            <p:ph type="dt" sz="half" idx="10"/>
          </p:nvPr>
        </p:nvSpPr>
        <p:spPr/>
        <p:txBody>
          <a:bodyPr/>
          <a:lstStyle>
            <a:lvl1pPr>
              <a:defRPr b="0" i="0">
                <a:latin typeface="Lato" panose="020F0502020204030203" pitchFamily="34" charset="0"/>
              </a:defRPr>
            </a:lvl1pPr>
          </a:lstStyle>
          <a:p>
            <a:fld id="{BE6E9128-4CE6-A742-AB28-A2D57AF464A5}" type="datetime1">
              <a:rPr lang="de-AT" smtClean="0"/>
              <a:t>16.02.24</a:t>
            </a:fld>
            <a:endParaRPr lang="de-DE" dirty="0"/>
          </a:p>
        </p:txBody>
      </p:sp>
      <p:sp>
        <p:nvSpPr>
          <p:cNvPr id="3" name="Fußzeilenplatzhalter 2">
            <a:extLst>
              <a:ext uri="{FF2B5EF4-FFF2-40B4-BE49-F238E27FC236}">
                <a16:creationId xmlns:a16="http://schemas.microsoft.com/office/drawing/2014/main" id="{5CE29F05-F337-E085-2BEB-7980EE1676C4}"/>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4" name="Foliennummernplatzhalter 3">
            <a:extLst>
              <a:ext uri="{FF2B5EF4-FFF2-40B4-BE49-F238E27FC236}">
                <a16:creationId xmlns:a16="http://schemas.microsoft.com/office/drawing/2014/main" id="{14D2C247-5E37-C588-20AB-E96A2C9FB392}"/>
              </a:ext>
            </a:extLst>
          </p:cNvPr>
          <p:cNvSpPr>
            <a:spLocks noGrp="1"/>
          </p:cNvSpPr>
          <p:nvPr>
            <p:ph type="sldNum" sz="quarter" idx="12"/>
          </p:nvPr>
        </p:nvSpPr>
        <p:spPr/>
        <p:txBody>
          <a:bodyPr/>
          <a:lstStyle>
            <a:lvl1pPr>
              <a:defRPr b="0" i="0" baseline="0">
                <a:solidFill>
                  <a:schemeClr val="bg1"/>
                </a:solidFill>
                <a:latin typeface="Lato" panose="020F0502020204030203" pitchFamily="34" charset="0"/>
              </a:defRPr>
            </a:lvl1pPr>
          </a:lstStyle>
          <a:p>
            <a:endParaRPr lang="de-DE" dirty="0"/>
          </a:p>
        </p:txBody>
      </p:sp>
    </p:spTree>
    <p:extLst>
      <p:ext uri="{BB962C8B-B14F-4D97-AF65-F5344CB8AC3E}">
        <p14:creationId xmlns:p14="http://schemas.microsoft.com/office/powerpoint/2010/main" val="92926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53EFD-C8D0-7C5C-EC20-9844EBF56EF7}"/>
              </a:ext>
            </a:extLst>
          </p:cNvPr>
          <p:cNvSpPr>
            <a:spLocks noGrp="1"/>
          </p:cNvSpPr>
          <p:nvPr>
            <p:ph type="title"/>
          </p:nvPr>
        </p:nvSpPr>
        <p:spPr>
          <a:xfrm>
            <a:off x="839788" y="457200"/>
            <a:ext cx="3932237" cy="1600200"/>
          </a:xfrm>
        </p:spPr>
        <p:txBody>
          <a:bodyPr anchor="b"/>
          <a:lstStyle>
            <a:lvl1pPr>
              <a:defRPr sz="3200" b="0" i="0">
                <a:latin typeface="Lato" panose="020F0502020204030203"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172C3CC9-5E2C-58AA-A7C3-8204597DFFCF}"/>
              </a:ext>
            </a:extLst>
          </p:cNvPr>
          <p:cNvSpPr>
            <a:spLocks noGrp="1"/>
          </p:cNvSpPr>
          <p:nvPr>
            <p:ph idx="1"/>
          </p:nvPr>
        </p:nvSpPr>
        <p:spPr>
          <a:xfrm>
            <a:off x="5183188" y="987425"/>
            <a:ext cx="6172200" cy="4873625"/>
          </a:xfrm>
        </p:spPr>
        <p:txBody>
          <a:bodyPr/>
          <a:lstStyle>
            <a:lvl1pPr>
              <a:defRPr sz="3200" b="0" i="0">
                <a:latin typeface="Lato" panose="020F0502020204030203" pitchFamily="34" charset="0"/>
              </a:defRPr>
            </a:lvl1pPr>
            <a:lvl2pPr>
              <a:defRPr sz="2800" b="0" i="0">
                <a:latin typeface="Lato" panose="020F0502020204030203" pitchFamily="34" charset="0"/>
              </a:defRPr>
            </a:lvl2pPr>
            <a:lvl3pPr>
              <a:defRPr sz="2400" b="0" i="0">
                <a:latin typeface="Lato" panose="020F0502020204030203" pitchFamily="34" charset="0"/>
              </a:defRPr>
            </a:lvl3pPr>
            <a:lvl4pPr>
              <a:defRPr sz="2000" b="0" i="0">
                <a:latin typeface="Lato" panose="020F0502020204030203" pitchFamily="34" charset="0"/>
              </a:defRPr>
            </a:lvl4pPr>
            <a:lvl5pPr>
              <a:defRPr sz="2000" b="0" i="0">
                <a:latin typeface="Lato" panose="020F0502020204030203" pitchFamily="34" charset="0"/>
              </a:defRPr>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a:extLst>
              <a:ext uri="{FF2B5EF4-FFF2-40B4-BE49-F238E27FC236}">
                <a16:creationId xmlns:a16="http://schemas.microsoft.com/office/drawing/2014/main" id="{E0B7C200-65AF-AF29-08DD-AF4EEF60BEBA}"/>
              </a:ext>
            </a:extLst>
          </p:cNvPr>
          <p:cNvSpPr>
            <a:spLocks noGrp="1"/>
          </p:cNvSpPr>
          <p:nvPr>
            <p:ph type="body" sz="half" idx="2"/>
          </p:nvPr>
        </p:nvSpPr>
        <p:spPr>
          <a:xfrm>
            <a:off x="839788" y="2057400"/>
            <a:ext cx="3932237" cy="3811588"/>
          </a:xfrm>
        </p:spPr>
        <p:txBody>
          <a:bodyPr/>
          <a:lstStyle>
            <a:lvl1pPr marL="0" indent="0">
              <a:buNone/>
              <a:defRPr sz="1600" b="0" i="0">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5" name="Datumsplatzhalter 4">
            <a:extLst>
              <a:ext uri="{FF2B5EF4-FFF2-40B4-BE49-F238E27FC236}">
                <a16:creationId xmlns:a16="http://schemas.microsoft.com/office/drawing/2014/main" id="{5A052E26-EF49-3926-BB3F-70ACBFFAAA43}"/>
              </a:ext>
            </a:extLst>
          </p:cNvPr>
          <p:cNvSpPr>
            <a:spLocks noGrp="1"/>
          </p:cNvSpPr>
          <p:nvPr>
            <p:ph type="dt" sz="half" idx="10"/>
          </p:nvPr>
        </p:nvSpPr>
        <p:spPr/>
        <p:txBody>
          <a:bodyPr/>
          <a:lstStyle>
            <a:lvl1pPr>
              <a:defRPr b="0" i="0">
                <a:latin typeface="Lato" panose="020F0502020204030203" pitchFamily="34" charset="0"/>
              </a:defRPr>
            </a:lvl1pPr>
          </a:lstStyle>
          <a:p>
            <a:fld id="{05B4F2B0-4B1E-0940-9152-6B3FDD25880D}" type="datetime1">
              <a:rPr lang="de-AT" smtClean="0"/>
              <a:t>16.02.24</a:t>
            </a:fld>
            <a:endParaRPr lang="de-DE" dirty="0"/>
          </a:p>
        </p:txBody>
      </p:sp>
      <p:sp>
        <p:nvSpPr>
          <p:cNvPr id="6" name="Fußzeilenplatzhalter 5">
            <a:extLst>
              <a:ext uri="{FF2B5EF4-FFF2-40B4-BE49-F238E27FC236}">
                <a16:creationId xmlns:a16="http://schemas.microsoft.com/office/drawing/2014/main" id="{C1BF9DCB-486D-C0E1-598F-783C4F33017C}"/>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7" name="Foliennummernplatzhalter 6">
            <a:extLst>
              <a:ext uri="{FF2B5EF4-FFF2-40B4-BE49-F238E27FC236}">
                <a16:creationId xmlns:a16="http://schemas.microsoft.com/office/drawing/2014/main" id="{28E761FD-CFDE-DCBC-3D39-46C9410797FC}"/>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2694362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9CC272-CE98-8A82-1C7A-1ED7724280FB}"/>
              </a:ext>
            </a:extLst>
          </p:cNvPr>
          <p:cNvSpPr>
            <a:spLocks noGrp="1"/>
          </p:cNvSpPr>
          <p:nvPr>
            <p:ph type="title"/>
          </p:nvPr>
        </p:nvSpPr>
        <p:spPr>
          <a:xfrm>
            <a:off x="839788" y="457200"/>
            <a:ext cx="3932237" cy="1600200"/>
          </a:xfrm>
        </p:spPr>
        <p:txBody>
          <a:bodyPr anchor="b"/>
          <a:lstStyle>
            <a:lvl1pPr>
              <a:defRPr sz="3200" b="0" i="0">
                <a:latin typeface="Lato" panose="020F0502020204030203" pitchFamily="34" charset="0"/>
              </a:defRPr>
            </a:lvl1pPr>
          </a:lstStyle>
          <a:p>
            <a:r>
              <a:rPr lang="de-DE" dirty="0"/>
              <a:t>Mastertitelformat bearbeiten</a:t>
            </a:r>
          </a:p>
        </p:txBody>
      </p:sp>
      <p:sp>
        <p:nvSpPr>
          <p:cNvPr id="3" name="Bildplatzhalter 2">
            <a:extLst>
              <a:ext uri="{FF2B5EF4-FFF2-40B4-BE49-F238E27FC236}">
                <a16:creationId xmlns:a16="http://schemas.microsoft.com/office/drawing/2014/main" id="{DF012F07-4490-6B69-2067-A4A387B6A1EC}"/>
              </a:ext>
            </a:extLst>
          </p:cNvPr>
          <p:cNvSpPr>
            <a:spLocks noGrp="1"/>
          </p:cNvSpPr>
          <p:nvPr>
            <p:ph type="pic" idx="1"/>
          </p:nvPr>
        </p:nvSpPr>
        <p:spPr>
          <a:xfrm>
            <a:off x="5183188" y="987425"/>
            <a:ext cx="6172200" cy="4873625"/>
          </a:xfrm>
        </p:spPr>
        <p:txBody>
          <a:bodyPr/>
          <a:lstStyle>
            <a:lvl1pPr marL="0" indent="0">
              <a:buNone/>
              <a:defRPr sz="3200" b="0" i="0">
                <a:latin typeface="Lato" panose="020F050202020403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BB3778A9-B022-B69F-6D7D-10C4F09867C6}"/>
              </a:ext>
            </a:extLst>
          </p:cNvPr>
          <p:cNvSpPr>
            <a:spLocks noGrp="1"/>
          </p:cNvSpPr>
          <p:nvPr>
            <p:ph type="body" sz="half" idx="2"/>
          </p:nvPr>
        </p:nvSpPr>
        <p:spPr>
          <a:xfrm>
            <a:off x="839788" y="2057400"/>
            <a:ext cx="3932237" cy="3811588"/>
          </a:xfrm>
        </p:spPr>
        <p:txBody>
          <a:bodyPr/>
          <a:lstStyle>
            <a:lvl1pPr marL="0" indent="0">
              <a:buNone/>
              <a:defRPr sz="1600" b="0" i="0">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5" name="Datumsplatzhalter 4">
            <a:extLst>
              <a:ext uri="{FF2B5EF4-FFF2-40B4-BE49-F238E27FC236}">
                <a16:creationId xmlns:a16="http://schemas.microsoft.com/office/drawing/2014/main" id="{A5E52016-71C8-FBC1-4283-5D1E1039FDF3}"/>
              </a:ext>
            </a:extLst>
          </p:cNvPr>
          <p:cNvSpPr>
            <a:spLocks noGrp="1"/>
          </p:cNvSpPr>
          <p:nvPr>
            <p:ph type="dt" sz="half" idx="10"/>
          </p:nvPr>
        </p:nvSpPr>
        <p:spPr/>
        <p:txBody>
          <a:bodyPr/>
          <a:lstStyle>
            <a:lvl1pPr>
              <a:defRPr b="0" i="0">
                <a:latin typeface="Lato" panose="020F0502020204030203" pitchFamily="34" charset="0"/>
              </a:defRPr>
            </a:lvl1pPr>
          </a:lstStyle>
          <a:p>
            <a:fld id="{AA49D077-FF0C-8044-9886-CB4CC54AECDD}" type="datetime1">
              <a:rPr lang="de-AT" smtClean="0"/>
              <a:t>16.02.24</a:t>
            </a:fld>
            <a:endParaRPr lang="de-DE" dirty="0"/>
          </a:p>
        </p:txBody>
      </p:sp>
      <p:sp>
        <p:nvSpPr>
          <p:cNvPr id="6" name="Fußzeilenplatzhalter 5">
            <a:extLst>
              <a:ext uri="{FF2B5EF4-FFF2-40B4-BE49-F238E27FC236}">
                <a16:creationId xmlns:a16="http://schemas.microsoft.com/office/drawing/2014/main" id="{4E90590E-689E-31C2-4AC5-8FBD35B4B3EE}"/>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7" name="Foliennummernplatzhalter 6">
            <a:extLst>
              <a:ext uri="{FF2B5EF4-FFF2-40B4-BE49-F238E27FC236}">
                <a16:creationId xmlns:a16="http://schemas.microsoft.com/office/drawing/2014/main" id="{A6D139A9-14E3-5FF2-E59E-B05B06F3C25A}"/>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247258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000">
              <a:srgbClr val="A7C7D8"/>
            </a:gs>
            <a:gs pos="56000">
              <a:srgbClr val="5197BE">
                <a:alpha val="93000"/>
              </a:srgbClr>
            </a:gs>
            <a:gs pos="29000">
              <a:srgbClr val="5197BE">
                <a:lumMod val="87000"/>
                <a:lumOff val="13000"/>
                <a:alpha val="94000"/>
              </a:srgbClr>
            </a:gs>
            <a:gs pos="79000">
              <a:srgbClr val="5197BE">
                <a:lumMod val="86000"/>
                <a:lumOff val="14000"/>
              </a:srgbClr>
            </a:gs>
            <a:gs pos="92000">
              <a:srgbClr val="A7C7D8"/>
            </a:gs>
          </a:gsLst>
          <a:lin ang="7800000" scaled="0"/>
          <a:tileRect/>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E3A7A01-E630-3996-0052-B741DAD67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1E24F92E-C26E-67E1-04F3-552388BD17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82B51EE2-81C0-8275-4ADB-8EEA17DAE5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0"/>
              </a:defRPr>
            </a:lvl1pPr>
          </a:lstStyle>
          <a:p>
            <a:fld id="{899E7ECC-9636-C941-BC4F-93FBE72607E2}" type="datetime1">
              <a:rPr lang="de-AT" smtClean="0"/>
              <a:t>16.02.24</a:t>
            </a:fld>
            <a:endParaRPr lang="de-DE" dirty="0"/>
          </a:p>
        </p:txBody>
      </p:sp>
      <p:sp>
        <p:nvSpPr>
          <p:cNvPr id="5" name="Fußzeilenplatzhalter 4">
            <a:extLst>
              <a:ext uri="{FF2B5EF4-FFF2-40B4-BE49-F238E27FC236}">
                <a16:creationId xmlns:a16="http://schemas.microsoft.com/office/drawing/2014/main" id="{B83AC402-1385-5954-50A9-EB0946B38F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D7FBD8BE-BF92-D8F0-DCAF-BA7136A41D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marL="0" marR="0" indent="0" algn="r" defTabSz="457200" rtl="0" eaLnBrk="1" fontAlgn="auto" latinLnBrk="0" hangingPunct="1">
              <a:lnSpc>
                <a:spcPct val="100000"/>
              </a:lnSpc>
              <a:spcBef>
                <a:spcPts val="0"/>
              </a:spcBef>
              <a:spcAft>
                <a:spcPts val="0"/>
              </a:spcAft>
              <a:buClrTx/>
              <a:buSzTx/>
              <a:buFontTx/>
              <a:buNone/>
              <a:tabLst/>
              <a:defRPr sz="1200" b="0" i="0">
                <a:solidFill>
                  <a:schemeClr val="bg1"/>
                </a:solidFill>
                <a:latin typeface="Lato" panose="020F0502020204030203" pitchFamily="34" charset="0"/>
              </a:defRPr>
            </a:lvl1pPr>
          </a:lstStyle>
          <a:p>
            <a:r>
              <a:rPr lang="de-DE" dirty="0"/>
              <a:t>Mag.</a:t>
            </a:r>
            <a:r>
              <a:rPr lang="de-DE" baseline="30000" dirty="0"/>
              <a:t>a</a:t>
            </a:r>
            <a:r>
              <a:rPr lang="de-DE" dirty="0"/>
              <a:t> Veronika Kunnert - IGÖ</a:t>
            </a:r>
          </a:p>
        </p:txBody>
      </p:sp>
    </p:spTree>
    <p:extLst>
      <p:ext uri="{BB962C8B-B14F-4D97-AF65-F5344CB8AC3E}">
        <p14:creationId xmlns:p14="http://schemas.microsoft.com/office/powerpoint/2010/main" val="376365445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defTabSz="914400" rtl="0" eaLnBrk="1" latinLnBrk="0" hangingPunct="1">
        <a:lnSpc>
          <a:spcPct val="90000"/>
        </a:lnSpc>
        <a:spcBef>
          <a:spcPct val="0"/>
        </a:spcBef>
        <a:buNone/>
        <a:defRPr sz="4400" b="0" i="0" kern="1200">
          <a:ln>
            <a:solidFill>
              <a:schemeClr val="accent1"/>
            </a:solidFill>
          </a:ln>
          <a:solidFill>
            <a:schemeClr val="bg1"/>
          </a:solidFill>
          <a:effectLst>
            <a:innerShdw blurRad="114300">
              <a:srgbClr val="5197BE"/>
            </a:innerShdw>
          </a:effectLst>
          <a:latin typeface="Lato" panose="020F0502020204030203" pitchFamily="34" charset="0"/>
          <a:ea typeface="+mj-ea"/>
          <a:cs typeface="+mj-cs"/>
        </a:defRPr>
      </a:lvl1pPr>
    </p:titleStyle>
    <p:body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notesSlide" Target="../notesSlides/notesSlide10.xml"/><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igoe.at/saubere-luft-und-wissenschaf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84" name="Rectangle 3083">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
        <p:nvSpPr>
          <p:cNvPr id="3086" name="Rectangle 3085">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pic>
        <p:nvPicPr>
          <p:cNvPr id="3074" name="Picture 2">
            <a:extLst>
              <a:ext uri="{FF2B5EF4-FFF2-40B4-BE49-F238E27FC236}">
                <a16:creationId xmlns:a16="http://schemas.microsoft.com/office/drawing/2014/main" id="{848BD8A9-7D1C-AEE3-176D-0C701C74A31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rot="21480000">
            <a:off x="1014949" y="858949"/>
            <a:ext cx="10162103" cy="50530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0C2C08C-53FC-C779-A740-5D4AA2CF831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3"/>
          <a:stretch/>
        </p:blipFill>
        <p:spPr bwMode="auto">
          <a:xfrm rot="21480000">
            <a:off x="1387642" y="1263694"/>
            <a:ext cx="9341095" cy="2002918"/>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Ein Bild, das Text, Schrift, Screenshot, Grafiken enthält.&#10;&#10;Automatisch generierte Beschreibung">
            <a:extLst>
              <a:ext uri="{FF2B5EF4-FFF2-40B4-BE49-F238E27FC236}">
                <a16:creationId xmlns:a16="http://schemas.microsoft.com/office/drawing/2014/main" id="{A48FC12D-9FD0-C7BA-7F38-D3AB482CAC06}"/>
              </a:ext>
            </a:extLst>
          </p:cNvPr>
          <p:cNvPicPr>
            <a:picLocks noChangeAspect="1"/>
          </p:cNvPicPr>
          <p:nvPr/>
        </p:nvPicPr>
        <p:blipFill>
          <a:blip r:embed="rId5"/>
          <a:stretch>
            <a:fillRect/>
          </a:stretch>
        </p:blipFill>
        <p:spPr>
          <a:xfrm rot="21480000">
            <a:off x="1829408" y="1169180"/>
            <a:ext cx="8457561" cy="3144349"/>
          </a:xfrm>
          <a:prstGeom prst="rect">
            <a:avLst/>
          </a:prstGeom>
        </p:spPr>
      </p:pic>
      <p:pic>
        <p:nvPicPr>
          <p:cNvPr id="7" name="Picture 2">
            <a:extLst>
              <a:ext uri="{FF2B5EF4-FFF2-40B4-BE49-F238E27FC236}">
                <a16:creationId xmlns:a16="http://schemas.microsoft.com/office/drawing/2014/main" id="{185A8C47-6440-6EE3-5F51-9EB35A18FC84}"/>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r="-6352"/>
          <a:stretch/>
        </p:blipFill>
        <p:spPr bwMode="auto">
          <a:xfrm rot="21480000">
            <a:off x="3177681" y="4261095"/>
            <a:ext cx="6203131" cy="163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106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8B4E117-1E97-E3DC-F1CC-2E420E3401F5}"/>
              </a:ext>
            </a:extLst>
          </p:cNvPr>
          <p:cNvPicPr>
            <a:picLocks noChangeAspect="1" noChangeArrowheads="1"/>
          </p:cNvPicPr>
          <p:nvPr/>
        </p:nvPicPr>
        <p:blipFill>
          <a:blip r:embed="rId5">
            <a:grayscl/>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9854228" y="3512912"/>
            <a:ext cx="2386806"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4EC3339-B9AC-F6ED-6A82-658F86CE7D44}"/>
              </a:ext>
            </a:extLst>
          </p:cNvPr>
          <p:cNvSpPr>
            <a:spLocks noGrp="1"/>
          </p:cNvSpPr>
          <p:nvPr>
            <p:ph type="title"/>
          </p:nvPr>
        </p:nvSpPr>
        <p:spPr/>
        <p:txBody>
          <a:bodyPr>
            <a:normAutofit/>
          </a:bodyPr>
          <a:lstStyle/>
          <a:p>
            <a:r>
              <a:rPr lang="de-DE" dirty="0"/>
              <a:t>Kluger Umgang mit Pathogenen</a:t>
            </a:r>
          </a:p>
        </p:txBody>
      </p:sp>
      <p:sp>
        <p:nvSpPr>
          <p:cNvPr id="3" name="Inhaltsplatzhalter 2">
            <a:extLst>
              <a:ext uri="{FF2B5EF4-FFF2-40B4-BE49-F238E27FC236}">
                <a16:creationId xmlns:a16="http://schemas.microsoft.com/office/drawing/2014/main" id="{6593CAC5-B12D-B8B0-5DF7-06F962E6FF90}"/>
              </a:ext>
            </a:extLst>
          </p:cNvPr>
          <p:cNvSpPr>
            <a:spLocks noGrp="1"/>
          </p:cNvSpPr>
          <p:nvPr>
            <p:ph idx="1"/>
          </p:nvPr>
        </p:nvSpPr>
        <p:spPr>
          <a:xfrm>
            <a:off x="838200" y="1972092"/>
            <a:ext cx="10515600" cy="4710062"/>
          </a:xfrm>
        </p:spPr>
        <p:txBody>
          <a:bodyPr>
            <a:normAutofit/>
          </a:bodyPr>
          <a:lstStyle/>
          <a:p>
            <a:pPr marL="0" indent="0">
              <a:buNone/>
            </a:pPr>
            <a:r>
              <a:rPr lang="de-DE" sz="3200" u="sng" spc="30" dirty="0"/>
              <a:t>Jetzt: Wissen um Infektion durch Aerosole:</a:t>
            </a:r>
          </a:p>
          <a:p>
            <a:r>
              <a:rPr lang="de-DE" sz="3200" spc="30" dirty="0"/>
              <a:t> Gesunde Innenraumluft</a:t>
            </a:r>
          </a:p>
          <a:p>
            <a:pPr marL="0" indent="0">
              <a:buNone/>
            </a:pPr>
            <a:r>
              <a:rPr lang="de-DE" sz="3200" u="sng" spc="30" dirty="0"/>
              <a:t>Cholera, Pest &amp; Kindbettfieber:</a:t>
            </a:r>
          </a:p>
          <a:p>
            <a:r>
              <a:rPr lang="de-DE" sz="3200" spc="30" dirty="0"/>
              <a:t> Trinkwasseraufbereitung</a:t>
            </a:r>
          </a:p>
          <a:p>
            <a:r>
              <a:rPr lang="de-DE" sz="3200" spc="30" dirty="0"/>
              <a:t> Kanalisation</a:t>
            </a:r>
          </a:p>
          <a:p>
            <a:r>
              <a:rPr lang="de-DE" sz="3200" spc="30" dirty="0"/>
              <a:t> Handhygiene &amp;</a:t>
            </a:r>
            <a:br>
              <a:rPr lang="de-DE" sz="3200" spc="30" dirty="0"/>
            </a:br>
            <a:r>
              <a:rPr lang="de-DE" sz="3200" spc="30" dirty="0"/>
              <a:t> Desinfektion</a:t>
            </a:r>
          </a:p>
          <a:p>
            <a:pPr marL="0" indent="0">
              <a:buNone/>
            </a:pPr>
            <a:endParaRPr lang="de-DE" sz="3200" spc="30" dirty="0"/>
          </a:p>
          <a:p>
            <a:endParaRPr lang="de-DE" dirty="0"/>
          </a:p>
        </p:txBody>
      </p:sp>
      <p:pic>
        <p:nvPicPr>
          <p:cNvPr id="1030" name="Picture 6">
            <a:extLst>
              <a:ext uri="{FF2B5EF4-FFF2-40B4-BE49-F238E27FC236}">
                <a16:creationId xmlns:a16="http://schemas.microsoft.com/office/drawing/2014/main" id="{FE5F24B2-C2A2-277B-04B1-A166F9CBCEAE}"/>
              </a:ext>
            </a:extLst>
          </p:cNvPr>
          <p:cNvPicPr>
            <a:picLocks noChangeAspect="1" noChangeArrowheads="1"/>
          </p:cNvPicPr>
          <p:nvPr/>
        </p:nvPicPr>
        <p:blipFill>
          <a:blip r:embed="rId7">
            <a:grayscl/>
            <a:extLst>
              <a:ext uri="{28A0092B-C50C-407E-A947-70E740481C1C}">
                <a14:useLocalDpi xmlns:a14="http://schemas.microsoft.com/office/drawing/2010/main"/>
              </a:ext>
            </a:extLst>
          </a:blip>
          <a:srcRect/>
          <a:stretch>
            <a:fillRect/>
          </a:stretch>
        </p:blipFill>
        <p:spPr bwMode="auto">
          <a:xfrm>
            <a:off x="6834188" y="4247698"/>
            <a:ext cx="3659641" cy="26942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070C6DB-12B7-615F-E833-6D545B9CDFC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0" b="97731" l="0" r="100000">
                        <a14:foregroundMark x1="29950" y1="0" x2="29950" y2="0"/>
                        <a14:foregroundMark x1="29849" y1="0" x2="28945" y2="681"/>
                        <a14:foregroundMark x1="9950" y1="27005" x2="3518" y2="38729"/>
                        <a14:foregroundMark x1="0" y1="89410" x2="5628" y2="94175"/>
                        <a14:foregroundMark x1="5729" y1="94251" x2="23116" y2="99924"/>
                        <a14:foregroundMark x1="94874" y1="99395" x2="97487" y2="98411"/>
                        <a14:foregroundMark x1="78392" y1="3858" x2="99899" y2="22315"/>
                        <a14:foregroundMark x1="56482" y1="63918" x2="66432" y2="69667"/>
                        <a14:foregroundMark x1="66432" y1="69667" x2="73367" y2="95159"/>
                        <a14:foregroundMark x1="73367" y1="95159" x2="73869" y2="82375"/>
                        <a14:foregroundMark x1="73869" y1="82375" x2="63819" y2="65582"/>
                        <a14:foregroundMark x1="63819" y1="65582" x2="52462" y2="66868"/>
                        <a14:foregroundMark x1="52462" y1="66868" x2="71156" y2="91604"/>
                        <a14:foregroundMark x1="71156" y1="91604" x2="82010" y2="94554"/>
                        <a14:foregroundMark x1="82010" y1="94554" x2="79196" y2="76778"/>
                        <a14:foregroundMark x1="79196" y1="76778" x2="62915" y2="59153"/>
                        <a14:foregroundMark x1="62915" y1="59153" x2="56080" y2="60136"/>
                        <a14:foregroundMark x1="66533" y1="71180" x2="66533" y2="71180"/>
                        <a14:foregroundMark x1="15879" y1="20424" x2="0" y2="59985"/>
                        <a14:foregroundMark x1="35879" y1="0" x2="33668" y2="983"/>
                        <a14:foregroundMark x1="26030" y1="4690" x2="26332" y2="4539"/>
                        <a14:foregroundMark x1="66935" y1="0" x2="75879" y2="6657"/>
                        <a14:foregroundMark x1="75980" y1="6732" x2="81307" y2="14372"/>
                        <a14:foregroundMark x1="81307" y1="14372" x2="83819" y2="54463"/>
                        <a14:foregroundMark x1="83819" y1="54463" x2="93467" y2="64826"/>
                        <a14:foregroundMark x1="93467" y1="64826" x2="98191" y2="88578"/>
                        <a14:foregroundMark x1="98090" y1="88578" x2="69648" y2="99924"/>
                        <a14:foregroundMark x1="42915" y1="97958" x2="37085" y2="99924"/>
                        <a14:foregroundMark x1="43015" y1="97958" x2="9246" y2="92738"/>
                        <a14:foregroundMark x1="0" y1="89259" x2="9146" y2="92663"/>
                        <a14:foregroundMark x1="12261" y1="17700" x2="12161" y2="18003"/>
                        <a14:foregroundMark x1="8342" y1="28896" x2="4925" y2="34493"/>
                        <a14:foregroundMark x1="31457" y1="41528" x2="38392" y2="53555"/>
                        <a14:foregroundMark x1="38392" y1="53555" x2="34874" y2="45386"/>
                        <a14:foregroundMark x1="34874" y1="45386" x2="50854" y2="52799"/>
                        <a14:foregroundMark x1="50854" y1="52799" x2="39899" y2="47126"/>
                        <a14:foregroundMark x1="39899" y1="47126" x2="54472" y2="52950"/>
                        <a14:foregroundMark x1="54472" y1="52950" x2="45930" y2="45008"/>
                        <a14:foregroundMark x1="45930" y1="45008" x2="58894" y2="53631"/>
                        <a14:foregroundMark x1="58894" y1="53631" x2="41508" y2="43570"/>
                        <a14:foregroundMark x1="41508" y1="43570" x2="47839" y2="50756"/>
                        <a14:foregroundMark x1="47839" y1="50756" x2="41407" y2="51286"/>
                        <a14:foregroundMark x1="33467" y1="2799" x2="26432" y2="10590"/>
                        <a14:foregroundMark x1="26432" y1="10590" x2="25930" y2="19818"/>
                        <a14:foregroundMark x1="8844" y1="9077" x2="6432" y2="18835"/>
                        <a14:foregroundMark x1="6432" y1="18835" x2="6834" y2="8018"/>
                        <a14:foregroundMark x1="6734" y1="8018" x2="0" y2="24887"/>
                        <a14:foregroundMark x1="0" y1="22995" x2="0" y2="24130"/>
                        <a14:foregroundMark x1="101" y1="24206" x2="5427" y2="8018"/>
                        <a14:foregroundMark x1="5427" y1="8018" x2="7136" y2="22617"/>
                        <a14:foregroundMark x1="7136" y1="22617" x2="13367" y2="6505"/>
                        <a14:foregroundMark x1="13367" y1="6505" x2="9447" y2="23374"/>
                        <a14:foregroundMark x1="9447" y1="23374" x2="13467" y2="4387"/>
                        <a14:foregroundMark x1="13467" y1="4387" x2="13869" y2="19894"/>
                        <a14:foregroundMark x1="13869" y1="19894" x2="16382" y2="11044"/>
                        <a14:foregroundMark x1="25226" y1="0" x2="16382" y2="10968"/>
                        <a14:foregroundMark x1="2513" y1="38427" x2="1307" y2="27458"/>
                        <a14:foregroundMark x1="1307" y1="27458" x2="402" y2="49924"/>
                        <a14:foregroundMark x1="402" y1="49924" x2="2613" y2="27156"/>
                        <a14:foregroundMark x1="2513" y1="27156" x2="0" y2="40772"/>
                        <a14:foregroundMark x1="704" y1="25643" x2="0" y2="35703"/>
                        <a14:foregroundMark x1="704" y1="25643" x2="0" y2="35325"/>
                        <a14:foregroundMark x1="5427" y1="31241" x2="0" y2="43192"/>
                        <a14:foregroundMark x1="5528" y1="31241" x2="7136" y2="42587"/>
                        <a14:foregroundMark x1="7136" y1="42587" x2="13166" y2="26248"/>
                        <a14:foregroundMark x1="13166" y1="26248" x2="8844" y2="35779"/>
                        <a14:foregroundMark x1="8844" y1="35779" x2="7940" y2="17927"/>
                        <a14:foregroundMark x1="7940" y1="17927" x2="2111" y2="27156"/>
                        <a14:foregroundMark x1="2111" y1="27156" x2="402" y2="37065"/>
                        <a14:foregroundMark x1="402" y1="37065" x2="6834" y2="3480"/>
                        <a14:foregroundMark x1="6834" y1="3480" x2="8141" y2="13162"/>
                        <a14:foregroundMark x1="8141" y1="13162" x2="16683" y2="4766"/>
                        <a14:foregroundMark x1="16683" y1="4766" x2="9045" y2="13086"/>
                        <a14:foregroundMark x1="9045" y1="13086" x2="18995" y2="7564"/>
                        <a14:foregroundMark x1="18995" y1="7564" x2="10854" y2="15809"/>
                        <a14:foregroundMark x1="10854" y1="15809" x2="15276" y2="4312"/>
                        <a14:foregroundMark x1="15276" y1="4312" x2="8342" y2="14675"/>
                        <a14:foregroundMark x1="8342" y1="14675" x2="19397" y2="378"/>
                        <a14:foregroundMark x1="19397" y1="378" x2="5427" y2="15431"/>
                        <a14:foregroundMark x1="5427" y1="15431" x2="17889" y2="10287"/>
                        <a14:foregroundMark x1="17889" y1="10287" x2="6432" y2="13162"/>
                        <a14:foregroundMark x1="6432" y1="13162" x2="19397" y2="12784"/>
                        <a14:foregroundMark x1="19397" y1="12784" x2="9749" y2="8245"/>
                        <a14:foregroundMark x1="9749" y1="8245" x2="31759" y2="4841"/>
                        <a14:foregroundMark x1="31759" y1="4841" x2="19397" y2="4690"/>
                        <a14:foregroundMark x1="19397" y1="4690" x2="35578" y2="1891"/>
                        <a14:foregroundMark x1="35578" y1="1891" x2="23920" y2="4312"/>
                        <a14:foregroundMark x1="23920" y1="4312" x2="18794" y2="16112"/>
                        <a14:foregroundMark x1="18794" y1="16112" x2="10854" y2="832"/>
                        <a14:foregroundMark x1="10854" y1="832" x2="10854" y2="9985"/>
                        <a14:foregroundMark x1="10854" y1="9985" x2="4121" y2="20272"/>
                        <a14:foregroundMark x1="4121" y1="20272" x2="17487" y2="14297"/>
                        <a14:foregroundMark x1="17487" y1="14297" x2="8643" y2="42738"/>
                        <a14:foregroundMark x1="8643" y1="42738" x2="17387" y2="24508"/>
                        <a14:foregroundMark x1="17387" y1="24508" x2="25628" y2="33056"/>
                        <a14:foregroundMark x1="25628" y1="33056" x2="48040" y2="4236"/>
                        <a14:foregroundMark x1="64824" y1="0" x2="48040" y2="4160"/>
                        <a14:foregroundMark x1="77387" y1="0" x2="85427" y2="8548"/>
                        <a14:foregroundMark x1="85528" y1="8623" x2="95879" y2="12254"/>
                        <a14:foregroundMark x1="99899" y1="2421" x2="95879" y2="12179"/>
                        <a14:foregroundMark x1="100000" y1="2194" x2="100000" y2="2194"/>
                        <a14:foregroundMark x1="31457" y1="10363" x2="29347" y2="9077"/>
                        <a14:foregroundMark x1="28141" y1="0" x2="56583" y2="3480"/>
                        <a14:foregroundMark x1="37085" y1="0" x2="56583" y2="3480"/>
                        <a14:foregroundMark x1="59397" y1="0" x2="26834" y2="6657"/>
                        <a14:foregroundMark x1="26834" y1="6732" x2="69950" y2="4992"/>
                        <a14:foregroundMark x1="69950" y1="4992" x2="43116" y2="5522"/>
                        <a14:foregroundMark x1="43116" y1="5522" x2="83920" y2="5068"/>
                        <a14:foregroundMark x1="83920" y1="5068" x2="59397" y2="1664"/>
                        <a14:foregroundMark x1="59397" y1="1664" x2="81809" y2="151"/>
                        <a14:foregroundMark x1="80704" y1="0" x2="81709" y2="76"/>
                        <a14:foregroundMark x1="63417" y1="0" x2="67136" y2="303"/>
                        <a14:foregroundMark x1="67236" y1="378" x2="18995" y2="9077"/>
                        <a14:foregroundMark x1="18995" y1="9077" x2="57990" y2="12027"/>
                        <a14:foregroundMark x1="57990" y1="12027" x2="21307" y2="21331"/>
                        <a14:foregroundMark x1="21307" y1="21331" x2="21005" y2="32753"/>
                        <a14:foregroundMark x1="21005" y1="32753" x2="6231" y2="43722"/>
                        <a14:foregroundMark x1="6231" y1="43722" x2="6432" y2="19970"/>
                        <a14:foregroundMark x1="6432" y1="19970" x2="4422" y2="29274"/>
                        <a14:foregroundMark x1="4422" y1="29274" x2="11859" y2="21104"/>
                        <a14:foregroundMark x1="11859" y1="21104" x2="6834" y2="31316"/>
                        <a14:foregroundMark x1="6834" y1="31316" x2="9950" y2="22995"/>
                        <a14:foregroundMark x1="9950" y1="22995" x2="1709" y2="62027"/>
                        <a14:foregroundMark x1="1709" y1="62027" x2="6231" y2="5976"/>
                        <a14:foregroundMark x1="6231" y1="5976" x2="4322" y2="35552"/>
                        <a14:foregroundMark x1="4322" y1="35552" x2="8141" y2="6127"/>
                        <a14:foregroundMark x1="8141" y1="6127" x2="7940" y2="8472"/>
                        <a14:backgroundMark x1="87538" y1="94175" x2="83819" y2="95915"/>
                        <a14:backgroundMark x1="99899" y1="88578" x2="98794" y2="89032"/>
                        <a14:backgroundMark x1="83819" y1="95915" x2="87035" y2="99924"/>
                        <a14:backgroundMark x1="99899" y1="86460" x2="97789" y2="88124"/>
                        <a14:backgroundMark x1="13769" y1="20575" x2="14171" y2="20197"/>
                        <a14:backgroundMark x1="31156" y1="1513" x2="30955" y2="1740"/>
                        <a14:backgroundMark x1="2814" y1="35477" x2="2613" y2="36082"/>
                        <a14:backgroundMark x1="0" y1="96445" x2="5226" y2="99924"/>
                        <a14:backgroundMark x1="15779" y1="13918" x2="15477" y2="14448"/>
                        <a14:backgroundMark x1="18392" y1="10817" x2="18894" y2="10212"/>
                        <a14:backgroundMark x1="18291" y1="10741" x2="18794" y2="10212"/>
                        <a14:backgroundMark x1="20503" y1="908" x2="21106" y2="303"/>
                        <a14:backgroundMark x1="9347" y1="16566" x2="8744" y2="17398"/>
                        <a14:backgroundMark x1="16181" y1="8245" x2="16080" y2="8396"/>
                        <a14:backgroundMark x1="22513" y1="454" x2="20000" y2="3631"/>
                        <a14:backgroundMark x1="24623" y1="1210" x2="25126" y2="832"/>
                        <a14:backgroundMark x1="21307" y1="3404" x2="23116" y2="2118"/>
                        <a14:backgroundMark x1="26734" y1="983" x2="25528" y2="2648"/>
                        <a14:backgroundMark x1="9045" y1="17247" x2="9447" y2="15961"/>
                        <a14:backgroundMark x1="99899" y1="97126" x2="96482" y2="99924"/>
                        <a14:backgroundMark x1="99899" y1="96823" x2="89146" y2="98790"/>
                        <a14:backgroundMark x1="99899" y1="90318" x2="89146" y2="98790"/>
                        <a14:backgroundMark x1="99899" y1="90166" x2="86231" y2="99924"/>
                        <a14:backgroundMark x1="92764" y1="95159" x2="86231" y2="99924"/>
                        <a14:backgroundMark x1="92764" y1="95159" x2="88543" y2="99924"/>
                        <a14:backgroundMark x1="97286" y1="95310" x2="90754" y2="99924"/>
                        <a14:backgroundMark x1="97286" y1="95310" x2="91960" y2="99924"/>
                        <a14:backgroundMark x1="99899" y1="93570" x2="92060" y2="99924"/>
                        <a14:backgroundMark x1="75377" y1="1664" x2="76985" y2="3101"/>
                        <a14:backgroundMark x1="76583" y1="3026" x2="74573" y2="1664"/>
                        <a14:backgroundMark x1="75075" y1="1664" x2="76683" y2="2648"/>
                        <a14:backgroundMark x1="76683" y1="2648" x2="74774" y2="1664"/>
                      </a14:backgroundRemoval>
                    </a14:imgEffect>
                  </a14:imgLayer>
                </a14:imgProps>
              </a:ext>
              <a:ext uri="{28A0092B-C50C-407E-A947-70E740481C1C}">
                <a14:useLocalDpi xmlns:a14="http://schemas.microsoft.com/office/drawing/2010/main"/>
              </a:ext>
            </a:extLst>
          </a:blip>
          <a:srcRect/>
          <a:stretch/>
        </p:blipFill>
        <p:spPr bwMode="auto">
          <a:xfrm flipH="1">
            <a:off x="5482031" y="4163786"/>
            <a:ext cx="2028086" cy="269421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aerosol_english">
            <a:hlinkClick r:id="" action="ppaction://media"/>
            <a:extLst>
              <a:ext uri="{FF2B5EF4-FFF2-40B4-BE49-F238E27FC236}">
                <a16:creationId xmlns:a16="http://schemas.microsoft.com/office/drawing/2014/main" id="{5BAB05A5-8D8E-B6F2-1A76-BD2C509E7A7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b="17843"/>
          <a:stretch/>
        </p:blipFill>
        <p:spPr>
          <a:xfrm>
            <a:off x="9341852" y="228605"/>
            <a:ext cx="2850148" cy="2508850"/>
          </a:xfrm>
          <a:prstGeom prst="rect">
            <a:avLst/>
          </a:prstGeom>
        </p:spPr>
      </p:pic>
      <p:sp>
        <p:nvSpPr>
          <p:cNvPr id="8" name="Textfeld 7">
            <a:extLst>
              <a:ext uri="{FF2B5EF4-FFF2-40B4-BE49-F238E27FC236}">
                <a16:creationId xmlns:a16="http://schemas.microsoft.com/office/drawing/2014/main" id="{57B5EA7E-31EC-C15A-FD43-1F105110F937}"/>
              </a:ext>
            </a:extLst>
          </p:cNvPr>
          <p:cNvSpPr txBox="1"/>
          <p:nvPr/>
        </p:nvSpPr>
        <p:spPr>
          <a:xfrm>
            <a:off x="8056791" y="2687715"/>
            <a:ext cx="4211409" cy="646331"/>
          </a:xfrm>
          <a:prstGeom prst="rect">
            <a:avLst/>
          </a:prstGeom>
          <a:noFill/>
        </p:spPr>
        <p:txBody>
          <a:bodyPr wrap="none" rtlCol="0">
            <a:spAutoFit/>
          </a:bodyPr>
          <a:lstStyle/>
          <a:p>
            <a:pPr algn="r"/>
            <a:r>
              <a:rPr lang="de-DE" dirty="0"/>
              <a:t>Ansteckung über weite Distanzen &amp;</a:t>
            </a:r>
            <a:br>
              <a:rPr lang="de-DE" dirty="0"/>
            </a:br>
            <a:r>
              <a:rPr lang="de-DE" dirty="0"/>
              <a:t>bei Nachnutzung von Räumen möglich </a:t>
            </a:r>
          </a:p>
        </p:txBody>
      </p:sp>
      <p:sp>
        <p:nvSpPr>
          <p:cNvPr id="4" name="Textfeld 3">
            <a:extLst>
              <a:ext uri="{FF2B5EF4-FFF2-40B4-BE49-F238E27FC236}">
                <a16:creationId xmlns:a16="http://schemas.microsoft.com/office/drawing/2014/main" id="{52458D04-6117-F047-7324-1F858E7D2CAE}"/>
              </a:ext>
            </a:extLst>
          </p:cNvPr>
          <p:cNvSpPr txBox="1"/>
          <p:nvPr/>
        </p:nvSpPr>
        <p:spPr>
          <a:xfrm>
            <a:off x="3953614" y="6550223"/>
            <a:ext cx="2028086" cy="307777"/>
          </a:xfrm>
          <a:prstGeom prst="rect">
            <a:avLst/>
          </a:prstGeom>
          <a:noFill/>
        </p:spPr>
        <p:txBody>
          <a:bodyPr wrap="square" rtlCol="0">
            <a:spAutoFit/>
          </a:bodyPr>
          <a:lstStyle/>
          <a:p>
            <a:pPr algn="r"/>
            <a:r>
              <a:rPr lang="de-DE" sz="1400" dirty="0"/>
              <a:t>Dr. Ignaz Semmelweis</a:t>
            </a:r>
          </a:p>
        </p:txBody>
      </p:sp>
    </p:spTree>
    <p:extLst>
      <p:ext uri="{BB962C8B-B14F-4D97-AF65-F5344CB8AC3E}">
        <p14:creationId xmlns:p14="http://schemas.microsoft.com/office/powerpoint/2010/main" val="282600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500"/>
                                  </p:stCondLst>
                                  <p:childTnLst>
                                    <p:cmd type="call" cmd="playFrom(0.0)">
                                      <p:cBhvr>
                                        <p:cTn id="11" dur="11093" fill="hold"/>
                                        <p:tgtEl>
                                          <p:spTgt spid="7"/>
                                        </p:tgtEl>
                                      </p:cBhvr>
                                    </p:cmd>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indefinite" fill="hold" display="0">
                  <p:stCondLst>
                    <p:cond delay="indefinite"/>
                  </p:stCondLst>
                </p:cTn>
                <p:tgtEl>
                  <p:spTgt spid="7"/>
                </p:tgtEl>
              </p:cMediaNode>
            </p:video>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282E58F-73DE-3A11-8186-1921B04D802A}"/>
              </a:ext>
            </a:extLst>
          </p:cNvPr>
          <p:cNvSpPr txBox="1"/>
          <p:nvPr/>
        </p:nvSpPr>
        <p:spPr>
          <a:xfrm>
            <a:off x="13138" y="6511158"/>
            <a:ext cx="12178862" cy="307777"/>
          </a:xfrm>
          <a:prstGeom prst="rect">
            <a:avLst/>
          </a:prstGeom>
          <a:noFill/>
        </p:spPr>
        <p:txBody>
          <a:bodyPr wrap="square">
            <a:spAutoFit/>
          </a:bodyPr>
          <a:lstStyle/>
          <a:p>
            <a:r>
              <a:rPr lang="de-DE" sz="1400" dirty="0">
                <a:solidFill>
                  <a:schemeClr val="bg1"/>
                </a:solidFill>
                <a:latin typeface="Lato" panose="020F0502020204030203" pitchFamily="34" charset="0"/>
              </a:rPr>
              <a:t>https://</a:t>
            </a:r>
            <a:r>
              <a:rPr lang="de-DE" sz="1400" dirty="0" err="1">
                <a:solidFill>
                  <a:schemeClr val="bg1"/>
                </a:solidFill>
                <a:latin typeface="Lato" panose="020F0502020204030203" pitchFamily="34" charset="0"/>
              </a:rPr>
              <a:t>elpais.com</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especiales</a:t>
            </a:r>
            <a:r>
              <a:rPr lang="de-DE" sz="1400" dirty="0">
                <a:solidFill>
                  <a:schemeClr val="bg1"/>
                </a:solidFill>
                <a:latin typeface="Lato" panose="020F0502020204030203" pitchFamily="34" charset="0"/>
              </a:rPr>
              <a:t>/coronavirus-covid-19/</a:t>
            </a:r>
            <a:r>
              <a:rPr lang="de-DE" sz="1400" dirty="0" err="1">
                <a:solidFill>
                  <a:schemeClr val="bg1"/>
                </a:solidFill>
                <a:latin typeface="Lato" panose="020F0502020204030203" pitchFamily="34" charset="0"/>
              </a:rPr>
              <a:t>how</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to</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avoid</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the</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infection</a:t>
            </a:r>
            <a:r>
              <a:rPr lang="de-DE" sz="1400" dirty="0">
                <a:solidFill>
                  <a:schemeClr val="bg1"/>
                </a:solidFill>
                <a:latin typeface="Lato" panose="020F0502020204030203" pitchFamily="34" charset="0"/>
              </a:rPr>
              <a:t>-in-indoor-</a:t>
            </a:r>
            <a:r>
              <a:rPr lang="de-DE" sz="1400" dirty="0" err="1">
                <a:solidFill>
                  <a:schemeClr val="bg1"/>
                </a:solidFill>
                <a:latin typeface="Lato" panose="020F0502020204030203" pitchFamily="34" charset="0"/>
              </a:rPr>
              <a:t>spaces</a:t>
            </a:r>
            <a:r>
              <a:rPr lang="de-DE" sz="1400" dirty="0">
                <a:solidFill>
                  <a:schemeClr val="bg1"/>
                </a:solidFill>
                <a:latin typeface="Lato" panose="020F0502020204030203" pitchFamily="34" charset="0"/>
              </a:rPr>
              <a:t>/</a:t>
            </a:r>
          </a:p>
        </p:txBody>
      </p:sp>
      <p:grpSp>
        <p:nvGrpSpPr>
          <p:cNvPr id="24" name="Gruppieren 23">
            <a:extLst>
              <a:ext uri="{FF2B5EF4-FFF2-40B4-BE49-F238E27FC236}">
                <a16:creationId xmlns:a16="http://schemas.microsoft.com/office/drawing/2014/main" id="{9529CD56-615C-51EE-7994-1B1816107478}"/>
              </a:ext>
            </a:extLst>
          </p:cNvPr>
          <p:cNvGrpSpPr/>
          <p:nvPr/>
        </p:nvGrpSpPr>
        <p:grpSpPr>
          <a:xfrm>
            <a:off x="188696" y="1609566"/>
            <a:ext cx="7363623" cy="4982714"/>
            <a:chOff x="6051067" y="637775"/>
            <a:chExt cx="5986941" cy="3989674"/>
          </a:xfrm>
        </p:grpSpPr>
        <p:pic>
          <p:nvPicPr>
            <p:cNvPr id="16" name="Grafik 15">
              <a:extLst>
                <a:ext uri="{FF2B5EF4-FFF2-40B4-BE49-F238E27FC236}">
                  <a16:creationId xmlns:a16="http://schemas.microsoft.com/office/drawing/2014/main" id="{06C13EFD-23BB-5821-2D6A-BBC6586D6A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51067" y="637775"/>
              <a:ext cx="5986941" cy="3989674"/>
            </a:xfrm>
            <a:prstGeom prst="rect">
              <a:avLst/>
            </a:prstGeom>
          </p:spPr>
        </p:pic>
        <p:pic>
          <p:nvPicPr>
            <p:cNvPr id="17" name="Grafik 16">
              <a:extLst>
                <a:ext uri="{FF2B5EF4-FFF2-40B4-BE49-F238E27FC236}">
                  <a16:creationId xmlns:a16="http://schemas.microsoft.com/office/drawing/2014/main" id="{7C8ED665-C505-695B-CB37-FAC4F2DEB02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140941" y="637775"/>
              <a:ext cx="653143" cy="191589"/>
            </a:xfrm>
            <a:prstGeom prst="rect">
              <a:avLst/>
            </a:prstGeom>
          </p:spPr>
        </p:pic>
      </p:grpSp>
      <p:sp>
        <p:nvSpPr>
          <p:cNvPr id="26" name="Titel 25">
            <a:extLst>
              <a:ext uri="{FF2B5EF4-FFF2-40B4-BE49-F238E27FC236}">
                <a16:creationId xmlns:a16="http://schemas.microsoft.com/office/drawing/2014/main" id="{9F95AEDC-1F04-4E5F-62CB-A6BF14318099}"/>
              </a:ext>
            </a:extLst>
          </p:cNvPr>
          <p:cNvSpPr>
            <a:spLocks noGrp="1"/>
          </p:cNvSpPr>
          <p:nvPr>
            <p:ph type="title"/>
          </p:nvPr>
        </p:nvSpPr>
        <p:spPr>
          <a:xfrm>
            <a:off x="1393499" y="265720"/>
            <a:ext cx="10515600" cy="1325563"/>
          </a:xfrm>
        </p:spPr>
        <p:txBody>
          <a:bodyPr>
            <a:normAutofit fontScale="90000"/>
          </a:bodyPr>
          <a:lstStyle/>
          <a:p>
            <a:r>
              <a:rPr lang="de-DE" dirty="0"/>
              <a:t>Ergebnis Stoßlüftung – nicht ausreichend!</a:t>
            </a:r>
          </a:p>
        </p:txBody>
      </p:sp>
      <p:pic>
        <p:nvPicPr>
          <p:cNvPr id="28" name="Grafik 27">
            <a:extLst>
              <a:ext uri="{FF2B5EF4-FFF2-40B4-BE49-F238E27FC236}">
                <a16:creationId xmlns:a16="http://schemas.microsoft.com/office/drawing/2014/main" id="{30E3864C-010B-91E0-0C84-5D2771C09B4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38136" y="302495"/>
            <a:ext cx="1255363" cy="1080416"/>
          </a:xfrm>
          <a:prstGeom prst="rect">
            <a:avLst/>
          </a:prstGeom>
        </p:spPr>
      </p:pic>
      <p:sp>
        <p:nvSpPr>
          <p:cNvPr id="27" name="Abgerundetes Rechteck 26">
            <a:extLst>
              <a:ext uri="{FF2B5EF4-FFF2-40B4-BE49-F238E27FC236}">
                <a16:creationId xmlns:a16="http://schemas.microsoft.com/office/drawing/2014/main" id="{B2A30CDF-A550-4EE6-ACA2-76F0E2322C3B}"/>
              </a:ext>
            </a:extLst>
          </p:cNvPr>
          <p:cNvSpPr/>
          <p:nvPr/>
        </p:nvSpPr>
        <p:spPr>
          <a:xfrm>
            <a:off x="7727877" y="1729204"/>
            <a:ext cx="4275427" cy="4574506"/>
          </a:xfrm>
          <a:prstGeom prst="roundRect">
            <a:avLst/>
          </a:prstGeom>
          <a:solidFill>
            <a:srgbClr val="5197BE"/>
          </a:solidFill>
          <a:ln w="44450">
            <a:solidFill>
              <a:schemeClr val="bg1"/>
            </a:solidFill>
          </a:ln>
        </p:spPr>
        <p:txBody>
          <a:bodyPr wrap="none" lIns="36000" tIns="45720" rIns="36000" bIns="45720">
            <a:noAutofit/>
          </a:bodyPr>
          <a:lstStyle/>
          <a:p>
            <a:r>
              <a:rPr lang="de-AT" sz="3200" u="sng" spc="50" dirty="0">
                <a:ln w="9525" cmpd="sng">
                  <a:noFill/>
                  <a:prstDash val="solid"/>
                </a:ln>
                <a:solidFill>
                  <a:srgbClr val="70AD47">
                    <a:tint val="1000"/>
                  </a:srgbClr>
                </a:solidFill>
                <a:effectLst/>
                <a:latin typeface="Lato" panose="020F0502020204030203" pitchFamily="34" charset="0"/>
              </a:rPr>
              <a:t>Erst CO</a:t>
            </a:r>
            <a:r>
              <a:rPr lang="de-AT" sz="3200" spc="50" baseline="-25000" dirty="0">
                <a:ln w="9525" cmpd="sng">
                  <a:noFill/>
                  <a:prstDash val="solid"/>
                </a:ln>
                <a:solidFill>
                  <a:srgbClr val="70AD47">
                    <a:tint val="1000"/>
                  </a:srgbClr>
                </a:solidFill>
                <a:latin typeface="Lato" panose="020F0502020204030203" pitchFamily="34" charset="0"/>
              </a:rPr>
              <a:t>2</a:t>
            </a:r>
            <a:r>
              <a:rPr lang="de-AT" sz="3200" u="sng" spc="50" dirty="0">
                <a:ln w="9525" cmpd="sng">
                  <a:noFill/>
                  <a:prstDash val="solid"/>
                </a:ln>
                <a:solidFill>
                  <a:srgbClr val="70AD47">
                    <a:tint val="1000"/>
                  </a:srgbClr>
                </a:solidFill>
                <a:latin typeface="Lato" panose="020F0502020204030203" pitchFamily="34" charset="0"/>
              </a:rPr>
              <a:t>-Messung </a:t>
            </a:r>
          </a:p>
          <a:p>
            <a:r>
              <a:rPr lang="de-AT" sz="3200" u="sng" spc="50" dirty="0">
                <a:ln w="9525" cmpd="sng">
                  <a:noFill/>
                  <a:prstDash val="solid"/>
                </a:ln>
                <a:solidFill>
                  <a:srgbClr val="70AD47">
                    <a:tint val="1000"/>
                  </a:srgbClr>
                </a:solidFill>
                <a:latin typeface="Lato" panose="020F0502020204030203" pitchFamily="34" charset="0"/>
              </a:rPr>
              <a:t>zeigt Problematik:</a:t>
            </a:r>
          </a:p>
          <a:p>
            <a:endParaRPr lang="de-AT" sz="3200" u="sng"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latin typeface="Lato" panose="020F0502020204030203" pitchFamily="34" charset="0"/>
              </a:rPr>
              <a:t>Stoßlüftung ist in</a:t>
            </a:r>
            <a:br>
              <a:rPr lang="de-AT" sz="3200" spc="50" dirty="0">
                <a:ln w="9525" cmpd="sng">
                  <a:noFill/>
                  <a:prstDash val="solid"/>
                </a:ln>
                <a:solidFill>
                  <a:srgbClr val="70AD47">
                    <a:tint val="1000"/>
                  </a:srgbClr>
                </a:solidFill>
                <a:latin typeface="Lato" panose="020F0502020204030203" pitchFamily="34" charset="0"/>
              </a:rPr>
            </a:br>
            <a:r>
              <a:rPr lang="de-AT" sz="3200" spc="50" dirty="0">
                <a:ln w="9525" cmpd="sng">
                  <a:noFill/>
                  <a:prstDash val="solid"/>
                </a:ln>
                <a:solidFill>
                  <a:srgbClr val="70AD47">
                    <a:tint val="1000"/>
                  </a:srgbClr>
                </a:solidFill>
                <a:latin typeface="Lato" panose="020F0502020204030203" pitchFamily="34" charset="0"/>
              </a:rPr>
              <a:t>Schulklassen nicht</a:t>
            </a:r>
            <a:br>
              <a:rPr lang="de-AT" sz="3200" spc="50" dirty="0">
                <a:ln w="9525" cmpd="sng">
                  <a:noFill/>
                  <a:prstDash val="solid"/>
                </a:ln>
                <a:solidFill>
                  <a:srgbClr val="70AD47">
                    <a:tint val="1000"/>
                  </a:srgbClr>
                </a:solidFill>
                <a:latin typeface="Lato" panose="020F0502020204030203" pitchFamily="34" charset="0"/>
              </a:rPr>
            </a:br>
            <a:r>
              <a:rPr lang="de-AT" sz="3200" spc="50" dirty="0">
                <a:ln w="9525" cmpd="sng">
                  <a:noFill/>
                  <a:prstDash val="solid"/>
                </a:ln>
                <a:solidFill>
                  <a:srgbClr val="70AD47">
                    <a:tint val="1000"/>
                  </a:srgbClr>
                </a:solidFill>
                <a:latin typeface="Lato" panose="020F0502020204030203" pitchFamily="34" charset="0"/>
              </a:rPr>
              <a:t>ausreichend!</a:t>
            </a:r>
          </a:p>
          <a:p>
            <a:endParaRPr lang="de-AT" sz="3200" spc="50" dirty="0">
              <a:ln w="9525" cmpd="sng">
                <a:noFill/>
                <a:prstDash val="solid"/>
              </a:ln>
              <a:solidFill>
                <a:srgbClr val="70AD47">
                  <a:tint val="1000"/>
                </a:srgbClr>
              </a:solidFill>
              <a:effectLst/>
              <a:latin typeface="Lato" panose="020F0502020204030203" pitchFamily="34" charset="0"/>
            </a:endParaRPr>
          </a:p>
          <a:p>
            <a:br>
              <a:rPr lang="de-AT" sz="3200" spc="50" dirty="0">
                <a:ln w="9525" cmpd="sng">
                  <a:noFill/>
                  <a:prstDash val="solid"/>
                </a:ln>
                <a:solidFill>
                  <a:srgbClr val="70AD47">
                    <a:tint val="1000"/>
                  </a:srgbClr>
                </a:solidFill>
                <a:effectLst/>
                <a:latin typeface="Lato" panose="020F0502020204030203" pitchFamily="34" charset="0"/>
              </a:rPr>
            </a:br>
            <a:endParaRPr lang="de-AT" sz="3200" spc="50" dirty="0">
              <a:ln w="9525" cmpd="sng">
                <a:noFill/>
                <a:prstDash val="solid"/>
              </a:ln>
              <a:solidFill>
                <a:srgbClr val="70AD47">
                  <a:tint val="1000"/>
                </a:srgbClr>
              </a:solidFill>
              <a:effectLst/>
              <a:latin typeface="Lato" panose="020F0502020204030203" pitchFamily="34" charset="0"/>
            </a:endParaRPr>
          </a:p>
          <a:p>
            <a:endParaRPr lang="de-AT" sz="32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 </a:t>
            </a:r>
            <a:endParaRPr lang="de-AT" sz="3200" cap="none" spc="50" dirty="0">
              <a:ln w="9525" cmpd="sng">
                <a:noFill/>
                <a:prstDash val="solid"/>
              </a:ln>
              <a:solidFill>
                <a:srgbClr val="70AD47">
                  <a:tint val="1000"/>
                </a:srgbClr>
              </a:solidFill>
              <a:effectLst/>
              <a:latin typeface="Lato" panose="020F0502020204030203" pitchFamily="34" charset="0"/>
            </a:endParaRPr>
          </a:p>
        </p:txBody>
      </p:sp>
    </p:spTree>
    <p:extLst>
      <p:ext uri="{BB962C8B-B14F-4D97-AF65-F5344CB8AC3E}">
        <p14:creationId xmlns:p14="http://schemas.microsoft.com/office/powerpoint/2010/main" val="1779789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282E58F-73DE-3A11-8186-1921B04D802A}"/>
              </a:ext>
            </a:extLst>
          </p:cNvPr>
          <p:cNvSpPr txBox="1"/>
          <p:nvPr/>
        </p:nvSpPr>
        <p:spPr>
          <a:xfrm>
            <a:off x="13138" y="6511158"/>
            <a:ext cx="12178862" cy="307777"/>
          </a:xfrm>
          <a:prstGeom prst="rect">
            <a:avLst/>
          </a:prstGeom>
          <a:noFill/>
        </p:spPr>
        <p:txBody>
          <a:bodyPr wrap="square">
            <a:spAutoFit/>
          </a:bodyPr>
          <a:lstStyle/>
          <a:p>
            <a:r>
              <a:rPr lang="de-DE" sz="1400" dirty="0">
                <a:solidFill>
                  <a:schemeClr val="bg1"/>
                </a:solidFill>
                <a:latin typeface="Lato" panose="020F0502020204030203" pitchFamily="34" charset="0"/>
              </a:rPr>
              <a:t>https://</a:t>
            </a:r>
            <a:r>
              <a:rPr lang="de-DE" sz="1400" dirty="0" err="1">
                <a:solidFill>
                  <a:schemeClr val="bg1"/>
                </a:solidFill>
                <a:latin typeface="Lato" panose="020F0502020204030203" pitchFamily="34" charset="0"/>
              </a:rPr>
              <a:t>elpais.com</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especiales</a:t>
            </a:r>
            <a:r>
              <a:rPr lang="de-DE" sz="1400" dirty="0">
                <a:solidFill>
                  <a:schemeClr val="bg1"/>
                </a:solidFill>
                <a:latin typeface="Lato" panose="020F0502020204030203" pitchFamily="34" charset="0"/>
              </a:rPr>
              <a:t>/coronavirus-covid-19/</a:t>
            </a:r>
            <a:r>
              <a:rPr lang="de-DE" sz="1400" dirty="0" err="1">
                <a:solidFill>
                  <a:schemeClr val="bg1"/>
                </a:solidFill>
                <a:latin typeface="Lato" panose="020F0502020204030203" pitchFamily="34" charset="0"/>
              </a:rPr>
              <a:t>how</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to</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avoid</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the</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infection</a:t>
            </a:r>
            <a:r>
              <a:rPr lang="de-DE" sz="1400" dirty="0">
                <a:solidFill>
                  <a:schemeClr val="bg1"/>
                </a:solidFill>
                <a:latin typeface="Lato" panose="020F0502020204030203" pitchFamily="34" charset="0"/>
              </a:rPr>
              <a:t>-in-indoor-</a:t>
            </a:r>
            <a:r>
              <a:rPr lang="de-DE" sz="1400" dirty="0" err="1">
                <a:solidFill>
                  <a:schemeClr val="bg1"/>
                </a:solidFill>
                <a:latin typeface="Lato" panose="020F0502020204030203" pitchFamily="34" charset="0"/>
              </a:rPr>
              <a:t>spaces</a:t>
            </a:r>
            <a:r>
              <a:rPr lang="de-DE" sz="1400" dirty="0">
                <a:solidFill>
                  <a:schemeClr val="bg1"/>
                </a:solidFill>
                <a:latin typeface="Lato" panose="020F0502020204030203" pitchFamily="34" charset="0"/>
              </a:rPr>
              <a:t>/</a:t>
            </a:r>
          </a:p>
        </p:txBody>
      </p:sp>
      <p:sp>
        <p:nvSpPr>
          <p:cNvPr id="26" name="Titel 25">
            <a:extLst>
              <a:ext uri="{FF2B5EF4-FFF2-40B4-BE49-F238E27FC236}">
                <a16:creationId xmlns:a16="http://schemas.microsoft.com/office/drawing/2014/main" id="{9F95AEDC-1F04-4E5F-62CB-A6BF14318099}"/>
              </a:ext>
            </a:extLst>
          </p:cNvPr>
          <p:cNvSpPr>
            <a:spLocks noGrp="1"/>
          </p:cNvSpPr>
          <p:nvPr>
            <p:ph type="title"/>
          </p:nvPr>
        </p:nvSpPr>
        <p:spPr>
          <a:xfrm>
            <a:off x="612506" y="299917"/>
            <a:ext cx="10833259" cy="1325563"/>
          </a:xfrm>
        </p:spPr>
        <p:txBody>
          <a:bodyPr>
            <a:normAutofit/>
          </a:bodyPr>
          <a:lstStyle/>
          <a:p>
            <a:r>
              <a:rPr lang="de-DE" dirty="0"/>
              <a:t>Kipplüftung: erstaunlich nachhaltig</a:t>
            </a:r>
          </a:p>
        </p:txBody>
      </p:sp>
      <p:sp>
        <p:nvSpPr>
          <p:cNvPr id="4" name="Abgerundetes Rechteck 3">
            <a:extLst>
              <a:ext uri="{FF2B5EF4-FFF2-40B4-BE49-F238E27FC236}">
                <a16:creationId xmlns:a16="http://schemas.microsoft.com/office/drawing/2014/main" id="{F21F82AD-AADD-3B6B-A2BC-D12B299B6132}"/>
              </a:ext>
            </a:extLst>
          </p:cNvPr>
          <p:cNvSpPr/>
          <p:nvPr/>
        </p:nvSpPr>
        <p:spPr>
          <a:xfrm>
            <a:off x="5858933" y="1832973"/>
            <a:ext cx="6145910" cy="4574506"/>
          </a:xfrm>
          <a:prstGeom prst="roundRect">
            <a:avLst/>
          </a:prstGeom>
          <a:solidFill>
            <a:srgbClr val="5197BE"/>
          </a:solidFill>
          <a:ln w="44450">
            <a:solidFill>
              <a:schemeClr val="bg1"/>
            </a:solidFill>
          </a:ln>
        </p:spPr>
        <p:txBody>
          <a:bodyPr wrap="none" lIns="36000" tIns="45720" rIns="36000" bIns="45720">
            <a:noAutofit/>
          </a:bodyPr>
          <a:lstStyle/>
          <a:p>
            <a:r>
              <a:rPr lang="de-AT" sz="3200" u="sng" spc="50" dirty="0">
                <a:ln w="9525" cmpd="sng">
                  <a:noFill/>
                  <a:prstDash val="solid"/>
                </a:ln>
                <a:solidFill>
                  <a:srgbClr val="70AD47">
                    <a:tint val="1000"/>
                  </a:srgbClr>
                </a:solidFill>
                <a:effectLst/>
                <a:latin typeface="Lato" panose="020F0502020204030203" pitchFamily="34" charset="0"/>
              </a:rPr>
              <a:t>Kipplüftung</a:t>
            </a:r>
            <a:br>
              <a:rPr lang="de-AT" sz="3200" spc="50" dirty="0">
                <a:ln w="9525" cmpd="sng">
                  <a:noFill/>
                  <a:prstDash val="solid"/>
                </a:ln>
                <a:solidFill>
                  <a:srgbClr val="70AD47">
                    <a:tint val="1000"/>
                  </a:srgbClr>
                </a:solidFill>
                <a:effectLst/>
                <a:latin typeface="Lato" panose="020F0502020204030203" pitchFamily="34" charset="0"/>
              </a:rPr>
            </a:br>
            <a:endParaRPr lang="de-AT" sz="32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Ist in Klassen energieeffizient &amp;</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hilfreich: Messungen in Schulen </a:t>
            </a:r>
          </a:p>
          <a:p>
            <a:r>
              <a:rPr lang="de-AT" sz="3200" spc="50" dirty="0">
                <a:ln w="9525" cmpd="sng">
                  <a:noFill/>
                  <a:prstDash val="solid"/>
                </a:ln>
                <a:solidFill>
                  <a:srgbClr val="70AD47">
                    <a:tint val="1000"/>
                  </a:srgbClr>
                </a:solidFill>
                <a:effectLst/>
                <a:latin typeface="Lato" panose="020F0502020204030203" pitchFamily="34" charset="0"/>
              </a:rPr>
              <a:t>zeigten, dass nur konstante </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Belüftung (natürlich oder </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mechanisch) die Luftqualität </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gut hielten.</a:t>
            </a:r>
          </a:p>
        </p:txBody>
      </p:sp>
      <p:pic>
        <p:nvPicPr>
          <p:cNvPr id="8" name="Grafik 7" descr="Ein Bild, das Text, Diagramm, Screenshot, Reihe enthält.&#10;&#10;Automatisch generierte Beschreibung">
            <a:extLst>
              <a:ext uri="{FF2B5EF4-FFF2-40B4-BE49-F238E27FC236}">
                <a16:creationId xmlns:a16="http://schemas.microsoft.com/office/drawing/2014/main" id="{62E377FC-E7F2-C12F-23C3-DFA5E36CB8D6}"/>
              </a:ext>
            </a:extLst>
          </p:cNvPr>
          <p:cNvPicPr>
            <a:picLocks noChangeAspect="1"/>
          </p:cNvPicPr>
          <p:nvPr/>
        </p:nvPicPr>
        <p:blipFill rotWithShape="1">
          <a:blip r:embed="rId3"/>
          <a:srcRect l="5285" t="51590" r="51315"/>
          <a:stretch/>
        </p:blipFill>
        <p:spPr>
          <a:xfrm>
            <a:off x="187157" y="1856801"/>
            <a:ext cx="5416629" cy="4423036"/>
          </a:xfrm>
          <a:prstGeom prst="rect">
            <a:avLst/>
          </a:prstGeom>
        </p:spPr>
      </p:pic>
      <p:pic>
        <p:nvPicPr>
          <p:cNvPr id="2" name="Grafik 1" descr="Ein Bild, das Text, Diagramm, Screenshot, Reihe enthält.&#10;&#10;Automatisch generierte Beschreibung">
            <a:extLst>
              <a:ext uri="{FF2B5EF4-FFF2-40B4-BE49-F238E27FC236}">
                <a16:creationId xmlns:a16="http://schemas.microsoft.com/office/drawing/2014/main" id="{1E40B11F-2E69-4C15-0403-21B3FE41FFDA}"/>
              </a:ext>
            </a:extLst>
          </p:cNvPr>
          <p:cNvPicPr>
            <a:picLocks noChangeAspect="1"/>
          </p:cNvPicPr>
          <p:nvPr/>
        </p:nvPicPr>
        <p:blipFill rotWithShape="1">
          <a:blip r:embed="rId3"/>
          <a:srcRect l="37074" t="-5695" r="19258" b="54610"/>
          <a:stretch/>
        </p:blipFill>
        <p:spPr>
          <a:xfrm>
            <a:off x="9771424" y="-355671"/>
            <a:ext cx="2420576" cy="2072983"/>
          </a:xfrm>
          <a:prstGeom prst="rect">
            <a:avLst/>
          </a:prstGeom>
        </p:spPr>
      </p:pic>
      <p:sp>
        <p:nvSpPr>
          <p:cNvPr id="5" name="Textfeld 4">
            <a:extLst>
              <a:ext uri="{FF2B5EF4-FFF2-40B4-BE49-F238E27FC236}">
                <a16:creationId xmlns:a16="http://schemas.microsoft.com/office/drawing/2014/main" id="{683CD4CE-8000-5F52-CD5B-AA7F3B644AF7}"/>
              </a:ext>
            </a:extLst>
          </p:cNvPr>
          <p:cNvSpPr txBox="1"/>
          <p:nvPr/>
        </p:nvSpPr>
        <p:spPr>
          <a:xfrm>
            <a:off x="5032378" y="4724400"/>
            <a:ext cx="638316" cy="292388"/>
          </a:xfrm>
          <a:prstGeom prst="rect">
            <a:avLst/>
          </a:prstGeom>
          <a:noFill/>
        </p:spPr>
        <p:txBody>
          <a:bodyPr wrap="none" rtlCol="0">
            <a:spAutoFit/>
          </a:bodyPr>
          <a:lstStyle/>
          <a:p>
            <a:r>
              <a:rPr lang="de-DE" sz="1300" dirty="0">
                <a:solidFill>
                  <a:srgbClr val="FE4E46"/>
                </a:solidFill>
              </a:rPr>
              <a:t>Risiko</a:t>
            </a:r>
          </a:p>
        </p:txBody>
      </p:sp>
    </p:spTree>
    <p:extLst>
      <p:ext uri="{BB962C8B-B14F-4D97-AF65-F5344CB8AC3E}">
        <p14:creationId xmlns:p14="http://schemas.microsoft.com/office/powerpoint/2010/main" val="1507451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9E4A69-CA9C-F3A6-BA4F-9686925304BF}"/>
              </a:ext>
            </a:extLst>
          </p:cNvPr>
          <p:cNvSpPr>
            <a:spLocks noGrp="1"/>
          </p:cNvSpPr>
          <p:nvPr>
            <p:ph type="title"/>
          </p:nvPr>
        </p:nvSpPr>
        <p:spPr>
          <a:xfrm>
            <a:off x="838200" y="365125"/>
            <a:ext cx="10515600" cy="1989065"/>
          </a:xfrm>
        </p:spPr>
        <p:txBody>
          <a:bodyPr>
            <a:normAutofit/>
          </a:bodyPr>
          <a:lstStyle/>
          <a:p>
            <a:r>
              <a:rPr lang="de-DE" dirty="0"/>
              <a:t>Mehr Information</a:t>
            </a:r>
            <a:br>
              <a:rPr lang="de-DE" dirty="0"/>
            </a:br>
            <a:r>
              <a:rPr lang="de-DE" dirty="0"/>
              <a:t>zu nachhaltigem Lüften</a:t>
            </a:r>
          </a:p>
        </p:txBody>
      </p:sp>
      <p:pic>
        <p:nvPicPr>
          <p:cNvPr id="1026" name="Picture 2">
            <a:extLst>
              <a:ext uri="{FF2B5EF4-FFF2-40B4-BE49-F238E27FC236}">
                <a16:creationId xmlns:a16="http://schemas.microsoft.com/office/drawing/2014/main" id="{A4EB6EE6-B355-9062-85AF-B461AF6C6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0"/>
            <a:ext cx="4876800" cy="67302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064735C-14BC-ABF1-81D2-0D9641AB9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2" y="3349645"/>
            <a:ext cx="4100513" cy="29391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3FC9021-06A6-9E74-B8AE-52FFFD923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4585" y="2631187"/>
            <a:ext cx="3170615" cy="4376057"/>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514A21C1-311C-3602-A4E5-3DA1E6B47A54}"/>
              </a:ext>
            </a:extLst>
          </p:cNvPr>
          <p:cNvSpPr txBox="1"/>
          <p:nvPr/>
        </p:nvSpPr>
        <p:spPr>
          <a:xfrm>
            <a:off x="838200" y="2060332"/>
            <a:ext cx="6096000" cy="461665"/>
          </a:xfrm>
          <a:prstGeom prst="rect">
            <a:avLst/>
          </a:prstGeom>
          <a:noFill/>
        </p:spPr>
        <p:txBody>
          <a:bodyPr wrap="square">
            <a:spAutoFit/>
          </a:bodyPr>
          <a:lstStyle/>
          <a:p>
            <a:r>
              <a:rPr lang="de-DE" sz="2400" dirty="0">
                <a:solidFill>
                  <a:schemeClr val="bg1"/>
                </a:solidFill>
                <a:latin typeface="Lato" panose="020F0502020204030203" pitchFamily="34" charset="0"/>
                <a:ea typeface="Lato" panose="020F0502020204030203" pitchFamily="34" charset="0"/>
                <a:cs typeface="Lato" panose="020F0502020204030203" pitchFamily="34" charset="0"/>
              </a:rPr>
              <a:t>https://</a:t>
            </a:r>
            <a:r>
              <a:rPr lang="de-DE" sz="2400" dirty="0" err="1">
                <a:solidFill>
                  <a:schemeClr val="bg1"/>
                </a:solidFill>
                <a:latin typeface="Lato" panose="020F0502020204030203" pitchFamily="34" charset="0"/>
                <a:ea typeface="Lato" panose="020F0502020204030203" pitchFamily="34" charset="0"/>
                <a:cs typeface="Lato" panose="020F0502020204030203" pitchFamily="34" charset="0"/>
              </a:rPr>
              <a:t>www.igoe.at</a:t>
            </a:r>
            <a:r>
              <a:rPr lang="de-DE" sz="2400" dirty="0">
                <a:solidFill>
                  <a:schemeClr val="bg1"/>
                </a:solidFill>
                <a:latin typeface="Lato" panose="020F0502020204030203" pitchFamily="34" charset="0"/>
                <a:ea typeface="Lato" panose="020F0502020204030203" pitchFamily="34" charset="0"/>
                <a:cs typeface="Lato" panose="020F0502020204030203" pitchFamily="34" charset="0"/>
              </a:rPr>
              <a:t>/saubere-luft-folder/</a:t>
            </a:r>
          </a:p>
        </p:txBody>
      </p:sp>
    </p:spTree>
    <p:extLst>
      <p:ext uri="{BB962C8B-B14F-4D97-AF65-F5344CB8AC3E}">
        <p14:creationId xmlns:p14="http://schemas.microsoft.com/office/powerpoint/2010/main" val="632476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282E58F-73DE-3A11-8186-1921B04D802A}"/>
              </a:ext>
            </a:extLst>
          </p:cNvPr>
          <p:cNvSpPr txBox="1"/>
          <p:nvPr/>
        </p:nvSpPr>
        <p:spPr>
          <a:xfrm>
            <a:off x="13138" y="6511158"/>
            <a:ext cx="12178862" cy="307777"/>
          </a:xfrm>
          <a:prstGeom prst="rect">
            <a:avLst/>
          </a:prstGeom>
          <a:noFill/>
        </p:spPr>
        <p:txBody>
          <a:bodyPr wrap="square">
            <a:spAutoFit/>
          </a:bodyPr>
          <a:lstStyle/>
          <a:p>
            <a:r>
              <a:rPr lang="de-DE" sz="1400" dirty="0">
                <a:solidFill>
                  <a:schemeClr val="bg1"/>
                </a:solidFill>
                <a:latin typeface="Lato" panose="020F0502020204030203" pitchFamily="34" charset="0"/>
              </a:rPr>
              <a:t>https://</a:t>
            </a:r>
            <a:r>
              <a:rPr lang="de-DE" sz="1400" dirty="0" err="1">
                <a:solidFill>
                  <a:schemeClr val="bg1"/>
                </a:solidFill>
                <a:latin typeface="Lato" panose="020F0502020204030203" pitchFamily="34" charset="0"/>
              </a:rPr>
              <a:t>elpais.com</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especiales</a:t>
            </a:r>
            <a:r>
              <a:rPr lang="de-DE" sz="1400" dirty="0">
                <a:solidFill>
                  <a:schemeClr val="bg1"/>
                </a:solidFill>
                <a:latin typeface="Lato" panose="020F0502020204030203" pitchFamily="34" charset="0"/>
              </a:rPr>
              <a:t>/coronavirus-covid-19/</a:t>
            </a:r>
            <a:r>
              <a:rPr lang="de-DE" sz="1400" dirty="0" err="1">
                <a:solidFill>
                  <a:schemeClr val="bg1"/>
                </a:solidFill>
                <a:latin typeface="Lato" panose="020F0502020204030203" pitchFamily="34" charset="0"/>
              </a:rPr>
              <a:t>how</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to</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avoid</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the</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infection</a:t>
            </a:r>
            <a:r>
              <a:rPr lang="de-DE" sz="1400" dirty="0">
                <a:solidFill>
                  <a:schemeClr val="bg1"/>
                </a:solidFill>
                <a:latin typeface="Lato" panose="020F0502020204030203" pitchFamily="34" charset="0"/>
              </a:rPr>
              <a:t>-in-indoor-</a:t>
            </a:r>
            <a:r>
              <a:rPr lang="de-DE" sz="1400" dirty="0" err="1">
                <a:solidFill>
                  <a:schemeClr val="bg1"/>
                </a:solidFill>
                <a:latin typeface="Lato" panose="020F0502020204030203" pitchFamily="34" charset="0"/>
              </a:rPr>
              <a:t>spaces</a:t>
            </a:r>
            <a:r>
              <a:rPr lang="de-DE" sz="1400" dirty="0">
                <a:solidFill>
                  <a:schemeClr val="bg1"/>
                </a:solidFill>
                <a:latin typeface="Lato" panose="020F0502020204030203" pitchFamily="34" charset="0"/>
              </a:rPr>
              <a:t>/</a:t>
            </a:r>
          </a:p>
        </p:txBody>
      </p:sp>
      <p:sp>
        <p:nvSpPr>
          <p:cNvPr id="26" name="Titel 25">
            <a:extLst>
              <a:ext uri="{FF2B5EF4-FFF2-40B4-BE49-F238E27FC236}">
                <a16:creationId xmlns:a16="http://schemas.microsoft.com/office/drawing/2014/main" id="{9F95AEDC-1F04-4E5F-62CB-A6BF14318099}"/>
              </a:ext>
            </a:extLst>
          </p:cNvPr>
          <p:cNvSpPr>
            <a:spLocks noGrp="1"/>
          </p:cNvSpPr>
          <p:nvPr>
            <p:ph type="title"/>
          </p:nvPr>
        </p:nvSpPr>
        <p:spPr>
          <a:xfrm>
            <a:off x="1437860" y="355577"/>
            <a:ext cx="10754140" cy="1325563"/>
          </a:xfrm>
        </p:spPr>
        <p:txBody>
          <a:bodyPr>
            <a:normAutofit fontScale="90000"/>
          </a:bodyPr>
          <a:lstStyle/>
          <a:p>
            <a:r>
              <a:rPr lang="de-DE" dirty="0"/>
              <a:t>HEPA-Filter: eine weitere „Schutzschicht"</a:t>
            </a:r>
          </a:p>
        </p:txBody>
      </p:sp>
      <p:sp>
        <p:nvSpPr>
          <p:cNvPr id="27" name="Abgerundetes Rechteck 26">
            <a:extLst>
              <a:ext uri="{FF2B5EF4-FFF2-40B4-BE49-F238E27FC236}">
                <a16:creationId xmlns:a16="http://schemas.microsoft.com/office/drawing/2014/main" id="{B2A30CDF-A550-4EE6-ACA2-76F0E2322C3B}"/>
              </a:ext>
            </a:extLst>
          </p:cNvPr>
          <p:cNvSpPr/>
          <p:nvPr/>
        </p:nvSpPr>
        <p:spPr>
          <a:xfrm>
            <a:off x="388697" y="1892386"/>
            <a:ext cx="7284312" cy="4407526"/>
          </a:xfrm>
          <a:prstGeom prst="roundRect">
            <a:avLst/>
          </a:prstGeom>
          <a:solidFill>
            <a:srgbClr val="5197BE"/>
          </a:solidFill>
          <a:ln w="44450">
            <a:solidFill>
              <a:schemeClr val="bg1"/>
            </a:solidFill>
          </a:ln>
        </p:spPr>
        <p:txBody>
          <a:bodyPr wrap="none" lIns="36000" tIns="45720" rIns="36000" bIns="45720">
            <a:noAutofit/>
          </a:bodyPr>
          <a:lstStyle/>
          <a:p>
            <a:r>
              <a:rPr lang="de-AT" sz="3200" u="sng" spc="50" dirty="0">
                <a:ln w="9525" cmpd="sng">
                  <a:noFill/>
                  <a:prstDash val="solid"/>
                </a:ln>
                <a:solidFill>
                  <a:srgbClr val="70AD47">
                    <a:tint val="1000"/>
                  </a:srgbClr>
                </a:solidFill>
                <a:effectLst/>
                <a:latin typeface="Lato" panose="020F0502020204030203" pitchFamily="34" charset="0"/>
              </a:rPr>
              <a:t>HEPA-Filter</a:t>
            </a:r>
            <a:br>
              <a:rPr lang="de-AT" sz="3200" u="sng" spc="50" dirty="0">
                <a:ln w="9525" cmpd="sng">
                  <a:noFill/>
                  <a:prstDash val="solid"/>
                </a:ln>
                <a:solidFill>
                  <a:srgbClr val="70AD47">
                    <a:tint val="1000"/>
                  </a:srgbClr>
                </a:solidFill>
                <a:effectLst/>
                <a:latin typeface="Lato" panose="020F0502020204030203" pitchFamily="34" charset="0"/>
              </a:rPr>
            </a:br>
            <a:endParaRPr lang="de-AT" sz="20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Filtert Pollen, Virus- &amp; Pilzpartikel</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&amp; Feinstaubbelastung</a:t>
            </a:r>
            <a:r>
              <a:rPr lang="de-AT" sz="3200" spc="50" dirty="0">
                <a:ln w="9525" cmpd="sng">
                  <a:noFill/>
                  <a:prstDash val="solid"/>
                </a:ln>
                <a:solidFill>
                  <a:srgbClr val="70AD47">
                    <a:tint val="1000"/>
                  </a:srgbClr>
                </a:solidFill>
                <a:latin typeface="Lato" panose="020F0502020204030203" pitchFamily="34" charset="0"/>
              </a:rPr>
              <a:t> </a:t>
            </a:r>
            <a:r>
              <a:rPr lang="de-AT" sz="3200" spc="50" dirty="0">
                <a:ln w="9525" cmpd="sng">
                  <a:noFill/>
                  <a:prstDash val="solid"/>
                </a:ln>
                <a:solidFill>
                  <a:srgbClr val="70AD47">
                    <a:tint val="1000"/>
                  </a:srgbClr>
                </a:solidFill>
                <a:effectLst/>
                <a:latin typeface="Lato" panose="020F0502020204030203" pitchFamily="34" charset="0"/>
              </a:rPr>
              <a:t>aus der Luft.</a:t>
            </a:r>
            <a:br>
              <a:rPr lang="de-AT" sz="3200" spc="50" dirty="0">
                <a:ln w="9525" cmpd="sng">
                  <a:noFill/>
                  <a:prstDash val="solid"/>
                </a:ln>
                <a:solidFill>
                  <a:srgbClr val="70AD47">
                    <a:tint val="1000"/>
                  </a:srgbClr>
                </a:solidFill>
                <a:effectLst/>
                <a:latin typeface="Lato" panose="020F0502020204030203" pitchFamily="34" charset="0"/>
              </a:rPr>
            </a:br>
            <a:endParaRPr lang="de-AT" sz="20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Unterstützt zwischen Lüftungen &amp; </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falls </a:t>
            </a:r>
            <a:r>
              <a:rPr lang="de-AT" sz="3200" spc="50" dirty="0">
                <a:ln w="9525" cmpd="sng">
                  <a:noFill/>
                  <a:prstDash val="solid"/>
                </a:ln>
                <a:solidFill>
                  <a:srgbClr val="70AD47">
                    <a:tint val="1000"/>
                  </a:srgbClr>
                </a:solidFill>
                <a:latin typeface="Lato" panose="020F0502020204030203" pitchFamily="34" charset="0"/>
              </a:rPr>
              <a:t>witterungsbedingt o.Ä. </a:t>
            </a:r>
            <a:br>
              <a:rPr lang="de-AT" sz="3200" spc="50" dirty="0">
                <a:ln w="9525" cmpd="sng">
                  <a:noFill/>
                  <a:prstDash val="solid"/>
                </a:ln>
                <a:solidFill>
                  <a:srgbClr val="70AD47">
                    <a:tint val="1000"/>
                  </a:srgbClr>
                </a:solidFill>
                <a:latin typeface="Lato" panose="020F0502020204030203" pitchFamily="34" charset="0"/>
              </a:rPr>
            </a:br>
            <a:r>
              <a:rPr lang="de-AT" sz="3200" spc="50" dirty="0">
                <a:ln w="9525" cmpd="sng">
                  <a:noFill/>
                  <a:prstDash val="solid"/>
                </a:ln>
                <a:solidFill>
                  <a:srgbClr val="70AD47">
                    <a:tint val="1000"/>
                  </a:srgbClr>
                </a:solidFill>
                <a:latin typeface="Lato" panose="020F0502020204030203" pitchFamily="34" charset="0"/>
              </a:rPr>
              <a:t>weniger Luftaustausch stattfindet</a:t>
            </a:r>
            <a:endParaRPr lang="de-AT" sz="3200" spc="50" dirty="0">
              <a:ln w="9525" cmpd="sng">
                <a:noFill/>
                <a:prstDash val="solid"/>
              </a:ln>
              <a:solidFill>
                <a:srgbClr val="70AD47">
                  <a:tint val="1000"/>
                </a:srgbClr>
              </a:solidFill>
              <a:effectLst/>
              <a:latin typeface="Lato" panose="020F0502020204030203" pitchFamily="34" charset="0"/>
            </a:endParaRPr>
          </a:p>
          <a:p>
            <a:endParaRPr lang="de-AT" sz="32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 </a:t>
            </a: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6" name="Grafik 5">
            <a:extLst>
              <a:ext uri="{FF2B5EF4-FFF2-40B4-BE49-F238E27FC236}">
                <a16:creationId xmlns:a16="http://schemas.microsoft.com/office/drawing/2014/main" id="{1F22E948-2B42-6565-C9D6-BB050312B75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0401" y="620086"/>
            <a:ext cx="843755" cy="796543"/>
          </a:xfrm>
          <a:prstGeom prst="rect">
            <a:avLst/>
          </a:prstGeom>
          <a:effectLst>
            <a:softEdge rad="0"/>
          </a:effectLst>
          <a:scene3d>
            <a:camera prst="orthographicFront"/>
            <a:lightRig rig="threePt" dir="t"/>
          </a:scene3d>
          <a:sp3d contourW="12700">
            <a:contourClr>
              <a:srgbClr val="A7C7D8"/>
            </a:contourClr>
          </a:sp3d>
        </p:spPr>
      </p:pic>
      <p:pic>
        <p:nvPicPr>
          <p:cNvPr id="13" name="Grafik 12" descr="Ein Bild, das Mobiliar, Tisch, Im Haus, Boden enthält.&#10;&#10;Automatisch generierte Beschreibung">
            <a:extLst>
              <a:ext uri="{FF2B5EF4-FFF2-40B4-BE49-F238E27FC236}">
                <a16:creationId xmlns:a16="http://schemas.microsoft.com/office/drawing/2014/main" id="{F70502F8-7A06-4835-EE45-5EB8B09F086A}"/>
              </a:ext>
            </a:extLst>
          </p:cNvPr>
          <p:cNvPicPr>
            <a:picLocks noChangeAspect="1"/>
          </p:cNvPicPr>
          <p:nvPr/>
        </p:nvPicPr>
        <p:blipFill rotWithShape="1">
          <a:blip r:embed="rId4"/>
          <a:srcRect t="8756" r="4776"/>
          <a:stretch/>
        </p:blipFill>
        <p:spPr>
          <a:xfrm>
            <a:off x="7891130" y="1781066"/>
            <a:ext cx="4095462" cy="4463186"/>
          </a:xfrm>
          <a:prstGeom prst="rect">
            <a:avLst/>
          </a:prstGeom>
        </p:spPr>
      </p:pic>
    </p:spTree>
    <p:extLst>
      <p:ext uri="{BB962C8B-B14F-4D97-AF65-F5344CB8AC3E}">
        <p14:creationId xmlns:p14="http://schemas.microsoft.com/office/powerpoint/2010/main" val="3436043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1797803" y="467668"/>
            <a:ext cx="9615868" cy="1622321"/>
          </a:xfrm>
        </p:spPr>
        <p:txBody>
          <a:bodyPr>
            <a:normAutofit/>
          </a:bodyPr>
          <a:lstStyle/>
          <a:p>
            <a:r>
              <a:rPr lang="de-DE" dirty="0"/>
              <a:t>Österreichische Schulrealität Oktober &amp; November 2023</a:t>
            </a:r>
          </a:p>
        </p:txBody>
      </p:sp>
      <p:pic>
        <p:nvPicPr>
          <p:cNvPr id="10" name="Grafik 9">
            <a:extLst>
              <a:ext uri="{FF2B5EF4-FFF2-40B4-BE49-F238E27FC236}">
                <a16:creationId xmlns:a16="http://schemas.microsoft.com/office/drawing/2014/main" id="{DAAC980D-C17D-D446-DC76-8F482F6C58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2440" y="727354"/>
            <a:ext cx="1255363" cy="1080416"/>
          </a:xfrm>
          <a:prstGeom prst="rect">
            <a:avLst/>
          </a:prstGeom>
        </p:spPr>
      </p:pic>
      <p:pic>
        <p:nvPicPr>
          <p:cNvPr id="11" name="Grafik 10">
            <a:extLst>
              <a:ext uri="{FF2B5EF4-FFF2-40B4-BE49-F238E27FC236}">
                <a16:creationId xmlns:a16="http://schemas.microsoft.com/office/drawing/2014/main" id="{BC84D893-2B92-4458-6F7F-CD4C256F0B7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666"/>
          <a:stretch/>
        </p:blipFill>
        <p:spPr>
          <a:xfrm>
            <a:off x="3009640" y="2091810"/>
            <a:ext cx="3204028" cy="4409496"/>
          </a:xfrm>
          <a:prstGeom prst="rect">
            <a:avLst/>
          </a:prstGeom>
        </p:spPr>
      </p:pic>
      <p:pic>
        <p:nvPicPr>
          <p:cNvPr id="14" name="Grafik 13">
            <a:extLst>
              <a:ext uri="{FF2B5EF4-FFF2-40B4-BE49-F238E27FC236}">
                <a16:creationId xmlns:a16="http://schemas.microsoft.com/office/drawing/2014/main" id="{8504EC36-2070-DE59-4FFC-388C2A43C1D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285355" y="2070816"/>
            <a:ext cx="2906645" cy="4409495"/>
          </a:xfrm>
          <a:prstGeom prst="rect">
            <a:avLst/>
          </a:prstGeom>
        </p:spPr>
      </p:pic>
      <p:pic>
        <p:nvPicPr>
          <p:cNvPr id="15" name="Grafik 14">
            <a:extLst>
              <a:ext uri="{FF2B5EF4-FFF2-40B4-BE49-F238E27FC236}">
                <a16:creationId xmlns:a16="http://schemas.microsoft.com/office/drawing/2014/main" id="{4E7165A6-95EA-286F-047F-B3A97E5934C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0" y="2091499"/>
            <a:ext cx="3037668" cy="4409807"/>
          </a:xfrm>
          <a:prstGeom prst="rect">
            <a:avLst/>
          </a:prstGeom>
        </p:spPr>
      </p:pic>
      <p:pic>
        <p:nvPicPr>
          <p:cNvPr id="4" name="Grafik 3" descr="Ein Bild, das Text, Screenshot, Zahl, Diagramm enthält.&#10;&#10;Automatisch generierte Beschreibung">
            <a:extLst>
              <a:ext uri="{FF2B5EF4-FFF2-40B4-BE49-F238E27FC236}">
                <a16:creationId xmlns:a16="http://schemas.microsoft.com/office/drawing/2014/main" id="{96479216-8149-5D37-165A-4C26469F79E2}"/>
              </a:ext>
            </a:extLst>
          </p:cNvPr>
          <p:cNvPicPr>
            <a:picLocks noChangeAspect="1"/>
          </p:cNvPicPr>
          <p:nvPr/>
        </p:nvPicPr>
        <p:blipFill>
          <a:blip r:embed="rId7"/>
          <a:stretch>
            <a:fillRect/>
          </a:stretch>
        </p:blipFill>
        <p:spPr>
          <a:xfrm>
            <a:off x="6242521" y="2079141"/>
            <a:ext cx="3017906" cy="4409495"/>
          </a:xfrm>
          <a:prstGeom prst="rect">
            <a:avLst/>
          </a:prstGeom>
        </p:spPr>
      </p:pic>
      <p:sp>
        <p:nvSpPr>
          <p:cNvPr id="5" name="Ring 4">
            <a:extLst>
              <a:ext uri="{FF2B5EF4-FFF2-40B4-BE49-F238E27FC236}">
                <a16:creationId xmlns:a16="http://schemas.microsoft.com/office/drawing/2014/main" id="{9487A0A2-A94D-C16D-8355-BF62CBD0D804}"/>
              </a:ext>
            </a:extLst>
          </p:cNvPr>
          <p:cNvSpPr/>
          <p:nvPr/>
        </p:nvSpPr>
        <p:spPr>
          <a:xfrm>
            <a:off x="8391528" y="2471351"/>
            <a:ext cx="790832" cy="345989"/>
          </a:xfrm>
          <a:prstGeom prst="donut">
            <a:avLst>
              <a:gd name="adj" fmla="val 0"/>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71660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DD46AC-8E99-D816-1D8C-95A49DB3893C}"/>
              </a:ext>
            </a:extLst>
          </p:cNvPr>
          <p:cNvSpPr>
            <a:spLocks noGrp="1"/>
          </p:cNvSpPr>
          <p:nvPr>
            <p:ph type="title"/>
          </p:nvPr>
        </p:nvSpPr>
        <p:spPr/>
        <p:txBody>
          <a:bodyPr>
            <a:normAutofit/>
          </a:bodyPr>
          <a:lstStyle/>
          <a:p>
            <a:r>
              <a:rPr lang="de-DE" dirty="0"/>
              <a:t>Effekte guter &amp; gesunder Raumluft</a:t>
            </a:r>
          </a:p>
        </p:txBody>
      </p:sp>
      <p:sp>
        <p:nvSpPr>
          <p:cNvPr id="3" name="Inhaltsplatzhalter 2">
            <a:extLst>
              <a:ext uri="{FF2B5EF4-FFF2-40B4-BE49-F238E27FC236}">
                <a16:creationId xmlns:a16="http://schemas.microsoft.com/office/drawing/2014/main" id="{1980B731-F347-D72E-E845-95209AF64A70}"/>
              </a:ext>
            </a:extLst>
          </p:cNvPr>
          <p:cNvSpPr>
            <a:spLocks noGrp="1"/>
          </p:cNvSpPr>
          <p:nvPr>
            <p:ph idx="1"/>
          </p:nvPr>
        </p:nvSpPr>
        <p:spPr>
          <a:xfrm>
            <a:off x="838200" y="1690688"/>
            <a:ext cx="10767646" cy="4964590"/>
          </a:xfrm>
        </p:spPr>
        <p:txBody>
          <a:bodyPr>
            <a:normAutofit fontScale="62500" lnSpcReduction="20000"/>
          </a:bodyPr>
          <a:lstStyle/>
          <a:p>
            <a:pPr marL="542925" indent="-542925">
              <a:lnSpc>
                <a:spcPct val="150000"/>
              </a:lnSpc>
              <a:buFont typeface="Wingdings" pitchFamily="2" charset="2"/>
              <a:buChar char="ü"/>
            </a:pPr>
            <a:r>
              <a:rPr lang="de-DE" sz="4900" dirty="0"/>
              <a:t>Mehr Wohlbefinden und Gesundheit </a:t>
            </a:r>
          </a:p>
          <a:p>
            <a:pPr marL="542925" indent="-542925">
              <a:lnSpc>
                <a:spcPct val="150000"/>
              </a:lnSpc>
              <a:buFont typeface="Wingdings" pitchFamily="2" charset="2"/>
              <a:buChar char="ü"/>
            </a:pPr>
            <a:r>
              <a:rPr lang="de-DE" sz="4900" dirty="0"/>
              <a:t>Weniger Supplierstunden bei Pädagog:innen</a:t>
            </a:r>
          </a:p>
          <a:p>
            <a:pPr marL="542925" indent="-542925">
              <a:lnSpc>
                <a:spcPct val="150000"/>
              </a:lnSpc>
              <a:buFont typeface="Wingdings" pitchFamily="2" charset="2"/>
              <a:buChar char="ü"/>
            </a:pPr>
            <a:r>
              <a:rPr lang="de-DE" sz="4900" dirty="0"/>
              <a:t>Weniger Bildungsverlust, mehr soziale Teilhabe</a:t>
            </a:r>
          </a:p>
          <a:p>
            <a:pPr marL="542925" indent="-542925">
              <a:lnSpc>
                <a:spcPct val="150000"/>
              </a:lnSpc>
              <a:buFont typeface="Wingdings" pitchFamily="2" charset="2"/>
              <a:buChar char="ü"/>
            </a:pPr>
            <a:r>
              <a:rPr lang="de-DE" sz="4900" dirty="0"/>
              <a:t>Weniger Betreuungsaufwand in den Familien</a:t>
            </a:r>
          </a:p>
          <a:p>
            <a:pPr marL="542925" indent="-542925">
              <a:lnSpc>
                <a:spcPct val="150000"/>
              </a:lnSpc>
              <a:buFont typeface="Wingdings" pitchFamily="2" charset="2"/>
              <a:buChar char="ü"/>
            </a:pPr>
            <a:r>
              <a:rPr lang="de-DE" sz="4900" dirty="0"/>
              <a:t>Weniger Fehlzeiten und Krankenstandstage</a:t>
            </a:r>
          </a:p>
          <a:p>
            <a:pPr marL="542925" indent="-542925">
              <a:lnSpc>
                <a:spcPct val="150000"/>
              </a:lnSpc>
              <a:buFont typeface="Wingdings" pitchFamily="2" charset="2"/>
              <a:buChar char="ü"/>
            </a:pPr>
            <a:r>
              <a:rPr lang="de-DE" sz="4900" dirty="0"/>
              <a:t>Mehr Konzentration &amp; Leistungsfähigkeit</a:t>
            </a:r>
          </a:p>
          <a:p>
            <a:pPr marL="542925" indent="-542925">
              <a:lnSpc>
                <a:spcPct val="150000"/>
              </a:lnSpc>
              <a:buFont typeface="Wingdings" pitchFamily="2" charset="2"/>
              <a:buChar char="ü"/>
            </a:pPr>
            <a:r>
              <a:rPr lang="de-DE" sz="4900" dirty="0"/>
              <a:t>Effizientes Lüften &amp; HEPA-Filter: Energiekostenreduktion</a:t>
            </a:r>
          </a:p>
          <a:p>
            <a:endParaRPr lang="de-DE" dirty="0"/>
          </a:p>
          <a:p>
            <a:endParaRPr lang="de-DE" dirty="0"/>
          </a:p>
        </p:txBody>
      </p:sp>
    </p:spTree>
    <p:extLst>
      <p:ext uri="{BB962C8B-B14F-4D97-AF65-F5344CB8AC3E}">
        <p14:creationId xmlns:p14="http://schemas.microsoft.com/office/powerpoint/2010/main" val="36142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338619" cy="1622321"/>
          </a:xfrm>
        </p:spPr>
        <p:txBody>
          <a:bodyPr>
            <a:normAutofit/>
          </a:bodyPr>
          <a:lstStyle/>
          <a:p>
            <a:r>
              <a:rPr lang="de-DE" dirty="0"/>
              <a:t>Was wünschen wir für unsere Kinder?</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648926" y="2089989"/>
            <a:ext cx="9598659" cy="1816264"/>
          </a:xfrm>
          <a:solidFill>
            <a:srgbClr val="5197BE">
              <a:alpha val="58868"/>
            </a:srgbClr>
          </a:solidFill>
          <a:ln>
            <a:solidFill>
              <a:schemeClr val="bg1"/>
            </a:solidFill>
          </a:ln>
        </p:spPr>
        <p:txBody>
          <a:bodyPr wrap="square" anchor="ctr" anchorCtr="1">
            <a:noAutofit/>
          </a:bodyPr>
          <a:lstStyle/>
          <a:p>
            <a:pPr marL="103188" indent="-9525">
              <a:spcBef>
                <a:spcPts val="0"/>
              </a:spcBef>
              <a:buNone/>
            </a:pPr>
            <a:r>
              <a:rPr lang="de-AT" sz="4000" dirty="0"/>
              <a:t>Welche Luftwechselrate wünschen</a:t>
            </a:r>
            <a:br>
              <a:rPr lang="de-AT" sz="4000" dirty="0"/>
            </a:br>
            <a:r>
              <a:rPr lang="de-AT" sz="4000" dirty="0"/>
              <a:t>wir für unsere Kinder?</a:t>
            </a:r>
            <a:endParaRPr lang="de-AT" sz="4000" u="none" strike="noStrike" dirty="0">
              <a:solidFill>
                <a:schemeClr val="bg1"/>
              </a:solidFill>
              <a:effectLst/>
            </a:endParaRPr>
          </a:p>
        </p:txBody>
      </p:sp>
      <p:sp>
        <p:nvSpPr>
          <p:cNvPr id="5" name="Inhaltsplatzhalter 2">
            <a:extLst>
              <a:ext uri="{FF2B5EF4-FFF2-40B4-BE49-F238E27FC236}">
                <a16:creationId xmlns:a16="http://schemas.microsoft.com/office/drawing/2014/main" id="{436717E5-7CA8-9DAE-8F45-7E0E070976CD}"/>
              </a:ext>
            </a:extLst>
          </p:cNvPr>
          <p:cNvSpPr txBox="1">
            <a:spLocks/>
          </p:cNvSpPr>
          <p:nvPr/>
        </p:nvSpPr>
        <p:spPr>
          <a:xfrm>
            <a:off x="648927" y="4276141"/>
            <a:ext cx="9598659" cy="1816264"/>
          </a:xfrm>
          <a:prstGeom prst="rect">
            <a:avLst/>
          </a:prstGeom>
          <a:solidFill>
            <a:srgbClr val="5197BE">
              <a:alpha val="58868"/>
            </a:srgbClr>
          </a:solidFill>
          <a:ln>
            <a:solidFill>
              <a:schemeClr val="bg1"/>
            </a:solidFill>
          </a:ln>
        </p:spPr>
        <p:txBody>
          <a:bodyPr vert="horz" wrap="square" lIns="91440" tIns="45720" rIns="91440" bIns="45720" rtlCol="0" anchor="ctr" anchorCtr="1">
            <a:no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188" indent="-9525">
              <a:spcBef>
                <a:spcPts val="0"/>
              </a:spcBef>
              <a:buNone/>
            </a:pPr>
            <a:r>
              <a:rPr lang="de-AT" sz="4000" dirty="0"/>
              <a:t>Bei welchen CO</a:t>
            </a:r>
            <a:r>
              <a:rPr lang="de-AT" sz="4000" baseline="-25000" dirty="0"/>
              <a:t>2</a:t>
            </a:r>
            <a:r>
              <a:rPr lang="de-AT" sz="4000" dirty="0"/>
              <a:t>-Werten sollen</a:t>
            </a:r>
            <a:br>
              <a:rPr lang="de-AT" sz="4000" dirty="0"/>
            </a:br>
            <a:r>
              <a:rPr lang="de-AT" sz="4000" dirty="0"/>
              <a:t>unsere Kinder lernen &amp; kreativ sein?</a:t>
            </a:r>
            <a:endParaRPr lang="de-AT" sz="4000" u="none" strike="noStrike" dirty="0">
              <a:solidFill>
                <a:schemeClr val="bg1"/>
              </a:solidFill>
              <a:effectLst/>
            </a:endParaRPr>
          </a:p>
        </p:txBody>
      </p:sp>
    </p:spTree>
    <p:extLst>
      <p:ext uri="{BB962C8B-B14F-4D97-AF65-F5344CB8AC3E}">
        <p14:creationId xmlns:p14="http://schemas.microsoft.com/office/powerpoint/2010/main" val="1855228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338619" cy="1622321"/>
          </a:xfrm>
        </p:spPr>
        <p:txBody>
          <a:bodyPr>
            <a:normAutofit/>
          </a:bodyPr>
          <a:lstStyle/>
          <a:p>
            <a:r>
              <a:rPr lang="de-DE" dirty="0"/>
              <a:t>Luft- &amp; Wasserqualität im Vergleich </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648000" y="2131720"/>
            <a:ext cx="11381807" cy="1816264"/>
          </a:xfrm>
          <a:solidFill>
            <a:srgbClr val="5197BE">
              <a:alpha val="58868"/>
            </a:srgbClr>
          </a:solidFill>
          <a:ln>
            <a:solidFill>
              <a:schemeClr val="bg1"/>
            </a:solidFill>
          </a:ln>
        </p:spPr>
        <p:txBody>
          <a:bodyPr wrap="square" anchor="ctr" anchorCtr="1">
            <a:noAutofit/>
          </a:bodyPr>
          <a:lstStyle/>
          <a:p>
            <a:pPr marL="103188" indent="41275">
              <a:spcBef>
                <a:spcPts val="0"/>
              </a:spcBef>
              <a:buNone/>
            </a:pPr>
            <a:r>
              <a:rPr lang="de-AT" sz="4000" dirty="0"/>
              <a:t>Gesundes, sauberes Trinkwasser ist</a:t>
            </a:r>
            <a:r>
              <a:rPr lang="de-AT" sz="4000" u="none" strike="noStrike" dirty="0">
                <a:solidFill>
                  <a:schemeClr val="bg1"/>
                </a:solidFill>
                <a:effectLst/>
              </a:rPr>
              <a:t> für uns eine Selbstverständlichkeit.</a:t>
            </a:r>
          </a:p>
        </p:txBody>
      </p:sp>
      <p:sp>
        <p:nvSpPr>
          <p:cNvPr id="4" name="Inhaltsplatzhalter 2">
            <a:extLst>
              <a:ext uri="{FF2B5EF4-FFF2-40B4-BE49-F238E27FC236}">
                <a16:creationId xmlns:a16="http://schemas.microsoft.com/office/drawing/2014/main" id="{28AB26BB-F0BE-F94A-FFA2-3B9E72686241}"/>
              </a:ext>
            </a:extLst>
          </p:cNvPr>
          <p:cNvSpPr txBox="1">
            <a:spLocks/>
          </p:cNvSpPr>
          <p:nvPr/>
        </p:nvSpPr>
        <p:spPr>
          <a:xfrm>
            <a:off x="648001" y="4180699"/>
            <a:ext cx="11381807" cy="2209633"/>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5575" indent="0">
              <a:buFont typeface="Arial" panose="020B0604020202020204" pitchFamily="34" charset="0"/>
              <a:buNone/>
            </a:pPr>
            <a:r>
              <a:rPr lang="de-AT" sz="4000" dirty="0"/>
              <a:t>Welche Erwartungen haben wir an Luft,</a:t>
            </a:r>
            <a:br>
              <a:rPr lang="de-AT" sz="4000" dirty="0"/>
            </a:br>
            <a:r>
              <a:rPr lang="de-AT" sz="4000" dirty="0"/>
              <a:t>die unsere Kinder in Schule &amp; KIGA atmen?</a:t>
            </a:r>
          </a:p>
        </p:txBody>
      </p:sp>
      <p:pic>
        <p:nvPicPr>
          <p:cNvPr id="7" name="Grafik 6" descr="Gedanken Silhouette">
            <a:extLst>
              <a:ext uri="{FF2B5EF4-FFF2-40B4-BE49-F238E27FC236}">
                <a16:creationId xmlns:a16="http://schemas.microsoft.com/office/drawing/2014/main" id="{82425D22-62AC-5E9B-34C5-9081FDD809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81286" y="4587765"/>
            <a:ext cx="1315143" cy="1315143"/>
          </a:xfrm>
          <a:prstGeom prst="rect">
            <a:avLst/>
          </a:prstGeom>
        </p:spPr>
      </p:pic>
      <p:sp>
        <p:nvSpPr>
          <p:cNvPr id="5" name="Textfeld 4">
            <a:extLst>
              <a:ext uri="{FF2B5EF4-FFF2-40B4-BE49-F238E27FC236}">
                <a16:creationId xmlns:a16="http://schemas.microsoft.com/office/drawing/2014/main" id="{EEA48988-80A5-7CEF-5C91-B6C5227B5078}"/>
              </a:ext>
            </a:extLst>
          </p:cNvPr>
          <p:cNvSpPr txBox="1"/>
          <p:nvPr/>
        </p:nvSpPr>
        <p:spPr>
          <a:xfrm>
            <a:off x="173421" y="3310759"/>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3723407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338619" cy="1622321"/>
          </a:xfrm>
        </p:spPr>
        <p:txBody>
          <a:bodyPr>
            <a:normAutofit/>
          </a:bodyPr>
          <a:lstStyle/>
          <a:p>
            <a:r>
              <a:rPr lang="de-DE" dirty="0"/>
              <a:t>Tägliche Menge Luft &amp; Wasser in Liter?</a:t>
            </a:r>
          </a:p>
        </p:txBody>
      </p:sp>
      <p:pic>
        <p:nvPicPr>
          <p:cNvPr id="9" name="Grafik 8" descr="Ein Bild, das Muster, Kleidung, Stoff enthält.&#10;&#10;Automatisch generierte Beschreibung">
            <a:extLst>
              <a:ext uri="{FF2B5EF4-FFF2-40B4-BE49-F238E27FC236}">
                <a16:creationId xmlns:a16="http://schemas.microsoft.com/office/drawing/2014/main" id="{AEAC90C5-37F1-C7A5-3D2C-96D07F6E77EC}"/>
              </a:ext>
            </a:extLst>
          </p:cNvPr>
          <p:cNvPicPr>
            <a:picLocks noChangeAspect="1"/>
          </p:cNvPicPr>
          <p:nvPr/>
        </p:nvPicPr>
        <p:blipFill>
          <a:blip r:embed="rId3"/>
          <a:stretch>
            <a:fillRect/>
          </a:stretch>
        </p:blipFill>
        <p:spPr>
          <a:xfrm>
            <a:off x="0" y="1743740"/>
            <a:ext cx="2743200" cy="6858000"/>
          </a:xfrm>
          <a:prstGeom prst="rect">
            <a:avLst/>
          </a:prstGeom>
        </p:spPr>
      </p:pic>
      <p:pic>
        <p:nvPicPr>
          <p:cNvPr id="10" name="Grafik 9" descr="Ein Bild, das Muster, Kleidung, Stoff enthält.&#10;&#10;Automatisch generierte Beschreibung">
            <a:extLst>
              <a:ext uri="{FF2B5EF4-FFF2-40B4-BE49-F238E27FC236}">
                <a16:creationId xmlns:a16="http://schemas.microsoft.com/office/drawing/2014/main" id="{D2599D84-5C75-020C-3AA8-2DA88CE79675}"/>
              </a:ext>
            </a:extLst>
          </p:cNvPr>
          <p:cNvPicPr>
            <a:picLocks noChangeAspect="1"/>
          </p:cNvPicPr>
          <p:nvPr/>
        </p:nvPicPr>
        <p:blipFill>
          <a:blip r:embed="rId3"/>
          <a:stretch>
            <a:fillRect/>
          </a:stretch>
        </p:blipFill>
        <p:spPr>
          <a:xfrm>
            <a:off x="5486400" y="1743740"/>
            <a:ext cx="2743200" cy="6858000"/>
          </a:xfrm>
          <a:prstGeom prst="rect">
            <a:avLst/>
          </a:prstGeom>
        </p:spPr>
      </p:pic>
      <p:pic>
        <p:nvPicPr>
          <p:cNvPr id="11" name="Grafik 10" descr="Ein Bild, das Muster, Kleidung, Stoff enthält.&#10;&#10;Automatisch generierte Beschreibung">
            <a:extLst>
              <a:ext uri="{FF2B5EF4-FFF2-40B4-BE49-F238E27FC236}">
                <a16:creationId xmlns:a16="http://schemas.microsoft.com/office/drawing/2014/main" id="{547A8144-CD2A-E653-738B-F98EF8B5783B}"/>
              </a:ext>
            </a:extLst>
          </p:cNvPr>
          <p:cNvPicPr>
            <a:picLocks noChangeAspect="1"/>
          </p:cNvPicPr>
          <p:nvPr/>
        </p:nvPicPr>
        <p:blipFill>
          <a:blip r:embed="rId3"/>
          <a:stretch>
            <a:fillRect/>
          </a:stretch>
        </p:blipFill>
        <p:spPr>
          <a:xfrm>
            <a:off x="2743200" y="1743740"/>
            <a:ext cx="2743200" cy="6858000"/>
          </a:xfrm>
          <a:prstGeom prst="rect">
            <a:avLst/>
          </a:prstGeom>
        </p:spPr>
      </p:pic>
      <p:pic>
        <p:nvPicPr>
          <p:cNvPr id="13" name="Grafik 12" descr="Ein Bild, das Muster, Kleidung, Stoff enthält.&#10;&#10;Automatisch generierte Beschreibung">
            <a:extLst>
              <a:ext uri="{FF2B5EF4-FFF2-40B4-BE49-F238E27FC236}">
                <a16:creationId xmlns:a16="http://schemas.microsoft.com/office/drawing/2014/main" id="{BB82CB63-0A01-8A79-394A-5EFB25F5D45D}"/>
              </a:ext>
            </a:extLst>
          </p:cNvPr>
          <p:cNvPicPr>
            <a:picLocks noChangeAspect="1"/>
          </p:cNvPicPr>
          <p:nvPr/>
        </p:nvPicPr>
        <p:blipFill>
          <a:blip r:embed="rId3"/>
          <a:stretch>
            <a:fillRect/>
          </a:stretch>
        </p:blipFill>
        <p:spPr>
          <a:xfrm>
            <a:off x="8229600" y="1743740"/>
            <a:ext cx="2743200" cy="6858000"/>
          </a:xfrm>
          <a:prstGeom prst="rect">
            <a:avLst/>
          </a:prstGeom>
        </p:spPr>
      </p:pic>
      <p:pic>
        <p:nvPicPr>
          <p:cNvPr id="14" name="Grafik 13" descr="Ein Bild, das Muster, Kleidung, Stoff enthält.&#10;&#10;Automatisch generierte Beschreibung">
            <a:extLst>
              <a:ext uri="{FF2B5EF4-FFF2-40B4-BE49-F238E27FC236}">
                <a16:creationId xmlns:a16="http://schemas.microsoft.com/office/drawing/2014/main" id="{E43A614B-52EC-0C51-706B-2E826AE4FFA8}"/>
              </a:ext>
            </a:extLst>
          </p:cNvPr>
          <p:cNvPicPr>
            <a:picLocks noChangeAspect="1"/>
          </p:cNvPicPr>
          <p:nvPr/>
        </p:nvPicPr>
        <p:blipFill>
          <a:blip r:embed="rId3"/>
          <a:stretch>
            <a:fillRect/>
          </a:stretch>
        </p:blipFill>
        <p:spPr>
          <a:xfrm>
            <a:off x="9758236" y="1743740"/>
            <a:ext cx="2743200" cy="6858000"/>
          </a:xfrm>
          <a:prstGeom prst="rect">
            <a:avLst/>
          </a:prstGeom>
        </p:spPr>
      </p:pic>
      <p:sp>
        <p:nvSpPr>
          <p:cNvPr id="18" name="Inhaltsplatzhalter 2">
            <a:extLst>
              <a:ext uri="{FF2B5EF4-FFF2-40B4-BE49-F238E27FC236}">
                <a16:creationId xmlns:a16="http://schemas.microsoft.com/office/drawing/2014/main" id="{DB0469EE-B719-706B-80F2-B7F03524FB30}"/>
              </a:ext>
            </a:extLst>
          </p:cNvPr>
          <p:cNvSpPr txBox="1">
            <a:spLocks/>
          </p:cNvSpPr>
          <p:nvPr/>
        </p:nvSpPr>
        <p:spPr>
          <a:xfrm>
            <a:off x="837239" y="2929269"/>
            <a:ext cx="4564281" cy="1446027"/>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000" dirty="0"/>
              <a:t>Wasser: 1-2 Liter </a:t>
            </a:r>
          </a:p>
        </p:txBody>
      </p:sp>
      <p:sp>
        <p:nvSpPr>
          <p:cNvPr id="19" name="Inhaltsplatzhalter 2">
            <a:extLst>
              <a:ext uri="{FF2B5EF4-FFF2-40B4-BE49-F238E27FC236}">
                <a16:creationId xmlns:a16="http://schemas.microsoft.com/office/drawing/2014/main" id="{A5461008-A7E4-FA10-5D8E-00D93A40BB21}"/>
              </a:ext>
            </a:extLst>
          </p:cNvPr>
          <p:cNvSpPr txBox="1">
            <a:spLocks/>
          </p:cNvSpPr>
          <p:nvPr/>
        </p:nvSpPr>
        <p:spPr>
          <a:xfrm>
            <a:off x="7262381" y="2833472"/>
            <a:ext cx="4564281" cy="1446027"/>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000" dirty="0"/>
              <a:t>Luft: &gt;11.000 Liter</a:t>
            </a:r>
          </a:p>
        </p:txBody>
      </p:sp>
      <p:sp>
        <p:nvSpPr>
          <p:cNvPr id="22" name="Inhaltsplatzhalter 2">
            <a:extLst>
              <a:ext uri="{FF2B5EF4-FFF2-40B4-BE49-F238E27FC236}">
                <a16:creationId xmlns:a16="http://schemas.microsoft.com/office/drawing/2014/main" id="{0148A167-EB28-3F97-5C5F-8EFE84518D17}"/>
              </a:ext>
            </a:extLst>
          </p:cNvPr>
          <p:cNvSpPr txBox="1">
            <a:spLocks/>
          </p:cNvSpPr>
          <p:nvPr/>
        </p:nvSpPr>
        <p:spPr>
          <a:xfrm>
            <a:off x="857783" y="4794965"/>
            <a:ext cx="3604505" cy="2008306"/>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AT" dirty="0"/>
              <a:t>Wasser wird</a:t>
            </a:r>
            <a:br>
              <a:rPr lang="de-AT" dirty="0"/>
            </a:br>
            <a:r>
              <a:rPr lang="de-AT" dirty="0"/>
              <a:t>kontrolliert &amp;</a:t>
            </a:r>
            <a:br>
              <a:rPr lang="de-AT" dirty="0"/>
            </a:br>
            <a:r>
              <a:rPr lang="de-AT" dirty="0"/>
              <a:t>aufbereitet.</a:t>
            </a:r>
          </a:p>
        </p:txBody>
      </p:sp>
      <p:sp>
        <p:nvSpPr>
          <p:cNvPr id="24" name="Inhaltsplatzhalter 2">
            <a:extLst>
              <a:ext uri="{FF2B5EF4-FFF2-40B4-BE49-F238E27FC236}">
                <a16:creationId xmlns:a16="http://schemas.microsoft.com/office/drawing/2014/main" id="{ACBE64EF-E4A2-9537-A715-577C5354E709}"/>
              </a:ext>
            </a:extLst>
          </p:cNvPr>
          <p:cNvSpPr txBox="1">
            <a:spLocks/>
          </p:cNvSpPr>
          <p:nvPr/>
        </p:nvSpPr>
        <p:spPr>
          <a:xfrm>
            <a:off x="7302501" y="4820585"/>
            <a:ext cx="3453488" cy="1469972"/>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AT" dirty="0"/>
              <a:t>Wie steht es</a:t>
            </a:r>
            <a:br>
              <a:rPr lang="de-AT" dirty="0"/>
            </a:br>
            <a:r>
              <a:rPr lang="de-AT" dirty="0"/>
              <a:t>um unsere Luft?</a:t>
            </a:r>
          </a:p>
        </p:txBody>
      </p:sp>
      <p:pic>
        <p:nvPicPr>
          <p:cNvPr id="5" name="Grafik 4" descr="Ein Bild, das Flasche, Licht enthält.&#10;&#10;Automatisch generierte Beschreibung">
            <a:extLst>
              <a:ext uri="{FF2B5EF4-FFF2-40B4-BE49-F238E27FC236}">
                <a16:creationId xmlns:a16="http://schemas.microsoft.com/office/drawing/2014/main" id="{BE9D982A-463A-2D1A-C8CF-979FEA0AB3F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710419" y="3556486"/>
            <a:ext cx="2254103" cy="3578757"/>
          </a:xfrm>
          <a:prstGeom prst="rect">
            <a:avLst/>
          </a:prstGeom>
        </p:spPr>
      </p:pic>
    </p:spTree>
    <p:extLst>
      <p:ext uri="{BB962C8B-B14F-4D97-AF65-F5344CB8AC3E}">
        <p14:creationId xmlns:p14="http://schemas.microsoft.com/office/powerpoint/2010/main" val="373293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894142" cy="1622321"/>
          </a:xfrm>
        </p:spPr>
        <p:txBody>
          <a:bodyPr>
            <a:normAutofit/>
          </a:bodyPr>
          <a:lstStyle/>
          <a:p>
            <a:r>
              <a:rPr lang="de-DE" dirty="0"/>
              <a:t>Welche Werte sind unserer Schule &amp; </a:t>
            </a:r>
            <a:br>
              <a:rPr lang="de-DE" dirty="0"/>
            </a:br>
            <a:r>
              <a:rPr lang="de-DE" dirty="0"/>
              <a:t>uns Eltern wichtig für unsere Kinder?</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5690647" y="2048198"/>
            <a:ext cx="5173824" cy="1143108"/>
          </a:xfrm>
          <a:solidFill>
            <a:srgbClr val="5197BE">
              <a:alpha val="58868"/>
            </a:srgbClr>
          </a:solidFill>
          <a:ln>
            <a:solidFill>
              <a:schemeClr val="bg1"/>
            </a:solidFill>
          </a:ln>
        </p:spPr>
        <p:txBody>
          <a:bodyPr anchor="ctr" anchorCtr="1">
            <a:normAutofit/>
          </a:bodyPr>
          <a:lstStyle/>
          <a:p>
            <a:pPr marL="0" indent="0" algn="just">
              <a:buNone/>
            </a:pPr>
            <a:r>
              <a:rPr lang="de-AT" sz="4000" dirty="0"/>
              <a:t>Anwesenheitsrate</a:t>
            </a:r>
            <a:endParaRPr lang="de-AT" sz="4000" u="none" strike="noStrike" dirty="0">
              <a:solidFill>
                <a:schemeClr val="bg1"/>
              </a:solidFill>
              <a:effectLst/>
            </a:endParaRPr>
          </a:p>
        </p:txBody>
      </p:sp>
      <p:sp>
        <p:nvSpPr>
          <p:cNvPr id="4" name="Inhaltsplatzhalter 2">
            <a:extLst>
              <a:ext uri="{FF2B5EF4-FFF2-40B4-BE49-F238E27FC236}">
                <a16:creationId xmlns:a16="http://schemas.microsoft.com/office/drawing/2014/main" id="{28AB26BB-F0BE-F94A-FFA2-3B9E72686241}"/>
              </a:ext>
            </a:extLst>
          </p:cNvPr>
          <p:cNvSpPr txBox="1">
            <a:spLocks/>
          </p:cNvSpPr>
          <p:nvPr/>
        </p:nvSpPr>
        <p:spPr>
          <a:xfrm>
            <a:off x="648929" y="2089989"/>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000" dirty="0"/>
              <a:t>Lernerfolg</a:t>
            </a:r>
          </a:p>
        </p:txBody>
      </p:sp>
      <p:sp>
        <p:nvSpPr>
          <p:cNvPr id="5" name="Inhaltsplatzhalter 2">
            <a:extLst>
              <a:ext uri="{FF2B5EF4-FFF2-40B4-BE49-F238E27FC236}">
                <a16:creationId xmlns:a16="http://schemas.microsoft.com/office/drawing/2014/main" id="{27FDE33A-97CB-4D94-7917-AFD68CA5D721}"/>
              </a:ext>
            </a:extLst>
          </p:cNvPr>
          <p:cNvSpPr txBox="1">
            <a:spLocks/>
          </p:cNvSpPr>
          <p:nvPr/>
        </p:nvSpPr>
        <p:spPr>
          <a:xfrm>
            <a:off x="6096000" y="3500025"/>
            <a:ext cx="4757898"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4000" dirty="0"/>
              <a:t>Soziale Teilhabe</a:t>
            </a:r>
          </a:p>
        </p:txBody>
      </p:sp>
      <p:sp>
        <p:nvSpPr>
          <p:cNvPr id="6" name="Inhaltsplatzhalter 2">
            <a:extLst>
              <a:ext uri="{FF2B5EF4-FFF2-40B4-BE49-F238E27FC236}">
                <a16:creationId xmlns:a16="http://schemas.microsoft.com/office/drawing/2014/main" id="{39325B37-F6CC-30FC-5DF3-651CEB956CCA}"/>
              </a:ext>
            </a:extLst>
          </p:cNvPr>
          <p:cNvSpPr txBox="1">
            <a:spLocks/>
          </p:cNvSpPr>
          <p:nvPr/>
        </p:nvSpPr>
        <p:spPr>
          <a:xfrm>
            <a:off x="1717673" y="3528929"/>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4000" dirty="0"/>
              <a:t>Gesundheit </a:t>
            </a:r>
          </a:p>
        </p:txBody>
      </p:sp>
      <p:sp>
        <p:nvSpPr>
          <p:cNvPr id="8" name="Inhaltsplatzhalter 2">
            <a:extLst>
              <a:ext uri="{FF2B5EF4-FFF2-40B4-BE49-F238E27FC236}">
                <a16:creationId xmlns:a16="http://schemas.microsoft.com/office/drawing/2014/main" id="{F461E13A-8F3E-3795-E73A-CEA3243642F9}"/>
              </a:ext>
            </a:extLst>
          </p:cNvPr>
          <p:cNvSpPr txBox="1">
            <a:spLocks/>
          </p:cNvSpPr>
          <p:nvPr/>
        </p:nvSpPr>
        <p:spPr>
          <a:xfrm>
            <a:off x="4338083" y="5510519"/>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000" dirty="0"/>
              <a:t>Was noch?</a:t>
            </a:r>
          </a:p>
        </p:txBody>
      </p:sp>
      <p:sp>
        <p:nvSpPr>
          <p:cNvPr id="9" name="Inhaltsplatzhalter 2">
            <a:extLst>
              <a:ext uri="{FF2B5EF4-FFF2-40B4-BE49-F238E27FC236}">
                <a16:creationId xmlns:a16="http://schemas.microsoft.com/office/drawing/2014/main" id="{D540A02C-6722-3C9F-B75F-BAF6FD68B33B}"/>
              </a:ext>
            </a:extLst>
          </p:cNvPr>
          <p:cNvSpPr txBox="1">
            <a:spLocks/>
          </p:cNvSpPr>
          <p:nvPr/>
        </p:nvSpPr>
        <p:spPr>
          <a:xfrm>
            <a:off x="8277559" y="4987410"/>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4000" dirty="0"/>
              <a:t>Leistung </a:t>
            </a:r>
          </a:p>
        </p:txBody>
      </p:sp>
      <p:sp>
        <p:nvSpPr>
          <p:cNvPr id="11" name="Inhaltsplatzhalter 2">
            <a:extLst>
              <a:ext uri="{FF2B5EF4-FFF2-40B4-BE49-F238E27FC236}">
                <a16:creationId xmlns:a16="http://schemas.microsoft.com/office/drawing/2014/main" id="{D3320DE8-A373-CC19-E5AE-D84862C145E5}"/>
              </a:ext>
            </a:extLst>
          </p:cNvPr>
          <p:cNvSpPr txBox="1">
            <a:spLocks/>
          </p:cNvSpPr>
          <p:nvPr/>
        </p:nvSpPr>
        <p:spPr>
          <a:xfrm>
            <a:off x="225288" y="4967869"/>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000" dirty="0"/>
              <a:t>Inklusion</a:t>
            </a:r>
          </a:p>
        </p:txBody>
      </p:sp>
    </p:spTree>
    <p:extLst>
      <p:ext uri="{BB962C8B-B14F-4D97-AF65-F5344CB8AC3E}">
        <p14:creationId xmlns:p14="http://schemas.microsoft.com/office/powerpoint/2010/main" val="13480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5" grpId="0" animBg="1"/>
      <p:bldP spid="6" grpId="0" animBg="1"/>
      <p:bldP spid="8"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894142" cy="1622321"/>
          </a:xfrm>
        </p:spPr>
        <p:txBody>
          <a:bodyPr>
            <a:normAutofit/>
          </a:bodyPr>
          <a:lstStyle/>
          <a:p>
            <a:r>
              <a:rPr lang="de-DE" dirty="0"/>
              <a:t>Gesunde Raumluft sichert unsere Werte!</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4263827" y="1710075"/>
            <a:ext cx="4540953" cy="759828"/>
          </a:xfrm>
          <a:solidFill>
            <a:srgbClr val="5197BE">
              <a:alpha val="58868"/>
            </a:srgbClr>
          </a:solidFill>
          <a:ln>
            <a:solidFill>
              <a:schemeClr val="bg1"/>
            </a:solidFill>
          </a:ln>
        </p:spPr>
        <p:txBody>
          <a:bodyPr anchor="ctr" anchorCtr="1">
            <a:normAutofit/>
          </a:bodyPr>
          <a:lstStyle/>
          <a:p>
            <a:pPr marL="0" indent="0" algn="just">
              <a:buNone/>
            </a:pPr>
            <a:r>
              <a:rPr lang="de-AT" sz="3200" dirty="0"/>
              <a:t>Anwesenheitsrate</a:t>
            </a:r>
            <a:endParaRPr lang="de-AT" sz="3200" u="none" strike="noStrike" dirty="0">
              <a:solidFill>
                <a:schemeClr val="bg1"/>
              </a:solidFill>
              <a:effectLst/>
            </a:endParaRPr>
          </a:p>
        </p:txBody>
      </p:sp>
      <p:sp>
        <p:nvSpPr>
          <p:cNvPr id="4" name="Inhaltsplatzhalter 2">
            <a:extLst>
              <a:ext uri="{FF2B5EF4-FFF2-40B4-BE49-F238E27FC236}">
                <a16:creationId xmlns:a16="http://schemas.microsoft.com/office/drawing/2014/main" id="{28AB26BB-F0BE-F94A-FFA2-3B9E72686241}"/>
              </a:ext>
            </a:extLst>
          </p:cNvPr>
          <p:cNvSpPr txBox="1">
            <a:spLocks/>
          </p:cNvSpPr>
          <p:nvPr/>
        </p:nvSpPr>
        <p:spPr>
          <a:xfrm>
            <a:off x="648929" y="1739443"/>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3200" dirty="0"/>
              <a:t>Lernerfolg</a:t>
            </a:r>
          </a:p>
        </p:txBody>
      </p:sp>
      <p:sp>
        <p:nvSpPr>
          <p:cNvPr id="5" name="Inhaltsplatzhalter 2">
            <a:extLst>
              <a:ext uri="{FF2B5EF4-FFF2-40B4-BE49-F238E27FC236}">
                <a16:creationId xmlns:a16="http://schemas.microsoft.com/office/drawing/2014/main" id="{27FDE33A-97CB-4D94-7917-AFD68CA5D721}"/>
              </a:ext>
            </a:extLst>
          </p:cNvPr>
          <p:cNvSpPr txBox="1">
            <a:spLocks/>
          </p:cNvSpPr>
          <p:nvPr/>
        </p:nvSpPr>
        <p:spPr>
          <a:xfrm>
            <a:off x="489322" y="3011218"/>
            <a:ext cx="4175904"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3200" dirty="0"/>
              <a:t>Soziale Teilhabe</a:t>
            </a:r>
          </a:p>
        </p:txBody>
      </p:sp>
      <p:sp>
        <p:nvSpPr>
          <p:cNvPr id="6" name="Inhaltsplatzhalter 2">
            <a:extLst>
              <a:ext uri="{FF2B5EF4-FFF2-40B4-BE49-F238E27FC236}">
                <a16:creationId xmlns:a16="http://schemas.microsoft.com/office/drawing/2014/main" id="{39325B37-F6CC-30FC-5DF3-651CEB956CCA}"/>
              </a:ext>
            </a:extLst>
          </p:cNvPr>
          <p:cNvSpPr txBox="1">
            <a:spLocks/>
          </p:cNvSpPr>
          <p:nvPr/>
        </p:nvSpPr>
        <p:spPr>
          <a:xfrm>
            <a:off x="2142974" y="2357317"/>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3200" dirty="0"/>
              <a:t>Gesundheit </a:t>
            </a:r>
          </a:p>
        </p:txBody>
      </p:sp>
      <p:sp>
        <p:nvSpPr>
          <p:cNvPr id="8" name="Inhaltsplatzhalter 2">
            <a:extLst>
              <a:ext uri="{FF2B5EF4-FFF2-40B4-BE49-F238E27FC236}">
                <a16:creationId xmlns:a16="http://schemas.microsoft.com/office/drawing/2014/main" id="{F461E13A-8F3E-3795-E73A-CEA3243642F9}"/>
              </a:ext>
            </a:extLst>
          </p:cNvPr>
          <p:cNvSpPr txBox="1">
            <a:spLocks/>
          </p:cNvSpPr>
          <p:nvPr/>
        </p:nvSpPr>
        <p:spPr>
          <a:xfrm>
            <a:off x="8554980" y="2205879"/>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3200" dirty="0"/>
              <a:t>Inklusion</a:t>
            </a:r>
          </a:p>
        </p:txBody>
      </p:sp>
      <p:sp>
        <p:nvSpPr>
          <p:cNvPr id="9" name="Inhaltsplatzhalter 2">
            <a:extLst>
              <a:ext uri="{FF2B5EF4-FFF2-40B4-BE49-F238E27FC236}">
                <a16:creationId xmlns:a16="http://schemas.microsoft.com/office/drawing/2014/main" id="{D540A02C-6722-3C9F-B75F-BAF6FD68B33B}"/>
              </a:ext>
            </a:extLst>
          </p:cNvPr>
          <p:cNvSpPr txBox="1">
            <a:spLocks/>
          </p:cNvSpPr>
          <p:nvPr/>
        </p:nvSpPr>
        <p:spPr>
          <a:xfrm>
            <a:off x="5287830" y="2669172"/>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3200" dirty="0"/>
              <a:t>Leistung </a:t>
            </a:r>
          </a:p>
        </p:txBody>
      </p:sp>
      <p:pic>
        <p:nvPicPr>
          <p:cNvPr id="7" name="Grafik 6">
            <a:extLst>
              <a:ext uri="{FF2B5EF4-FFF2-40B4-BE49-F238E27FC236}">
                <a16:creationId xmlns:a16="http://schemas.microsoft.com/office/drawing/2014/main" id="{FF2E1F50-DE91-F0E1-2D20-4B9B5D3262A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256205" y="5503673"/>
            <a:ext cx="7679590" cy="988259"/>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2" descr="Preview of your QR Code">
            <a:hlinkClick r:id="rId4"/>
            <a:extLst>
              <a:ext uri="{FF2B5EF4-FFF2-40B4-BE49-F238E27FC236}">
                <a16:creationId xmlns:a16="http://schemas.microsoft.com/office/drawing/2014/main" id="{26588675-AE6F-E6DF-E326-22EAFAB16E9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87830" y="3778268"/>
            <a:ext cx="1571026" cy="1571026"/>
          </a:xfrm>
          <a:prstGeom prst="rect">
            <a:avLst/>
          </a:prstGeom>
          <a:noFill/>
          <a:extLst>
            <a:ext uri="{909E8E84-426E-40DD-AFC4-6F175D3DCCD1}">
              <a14:hiddenFill xmlns:a14="http://schemas.microsoft.com/office/drawing/2010/main">
                <a:solidFill>
                  <a:srgbClr val="FFFFFF"/>
                </a:solidFill>
              </a14:hiddenFill>
            </a:ext>
          </a:extLst>
        </p:spPr>
      </p:pic>
      <p:sp>
        <p:nvSpPr>
          <p:cNvPr id="11" name="Inhaltsplatzhalter 2">
            <a:extLst>
              <a:ext uri="{FF2B5EF4-FFF2-40B4-BE49-F238E27FC236}">
                <a16:creationId xmlns:a16="http://schemas.microsoft.com/office/drawing/2014/main" id="{B0355AC5-11CD-2318-6AE0-0EEB17E4A533}"/>
              </a:ext>
            </a:extLst>
          </p:cNvPr>
          <p:cNvSpPr txBox="1">
            <a:spLocks/>
          </p:cNvSpPr>
          <p:nvPr/>
        </p:nvSpPr>
        <p:spPr>
          <a:xfrm>
            <a:off x="8554980" y="3118393"/>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3200" dirty="0"/>
              <a:t>und viel mehr… </a:t>
            </a:r>
          </a:p>
        </p:txBody>
      </p:sp>
    </p:spTree>
    <p:extLst>
      <p:ext uri="{BB962C8B-B14F-4D97-AF65-F5344CB8AC3E}">
        <p14:creationId xmlns:p14="http://schemas.microsoft.com/office/powerpoint/2010/main" val="123534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80C76-9A36-42E3-358B-9B4B082BAC8C}"/>
              </a:ext>
            </a:extLst>
          </p:cNvPr>
          <p:cNvSpPr>
            <a:spLocks noGrp="1"/>
          </p:cNvSpPr>
          <p:nvPr>
            <p:ph type="title"/>
          </p:nvPr>
        </p:nvSpPr>
        <p:spPr/>
        <p:txBody>
          <a:bodyPr>
            <a:normAutofit fontScale="90000"/>
          </a:bodyPr>
          <a:lstStyle/>
          <a:p>
            <a:r>
              <a:rPr lang="de-DE" dirty="0"/>
              <a:t>Möglichkeiten zur Raumluftverbesserung:</a:t>
            </a:r>
          </a:p>
        </p:txBody>
      </p:sp>
      <p:pic>
        <p:nvPicPr>
          <p:cNvPr id="4" name="Grafik 3">
            <a:extLst>
              <a:ext uri="{FF2B5EF4-FFF2-40B4-BE49-F238E27FC236}">
                <a16:creationId xmlns:a16="http://schemas.microsoft.com/office/drawing/2014/main" id="{5960E3CF-5EA8-7B61-627F-973C7D4F50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42025" y="1525012"/>
            <a:ext cx="7363623" cy="4574506"/>
          </a:xfrm>
          <a:prstGeom prst="rect">
            <a:avLst/>
          </a:prstGeom>
        </p:spPr>
      </p:pic>
      <p:sp>
        <p:nvSpPr>
          <p:cNvPr id="6" name="Textfeld 5">
            <a:extLst>
              <a:ext uri="{FF2B5EF4-FFF2-40B4-BE49-F238E27FC236}">
                <a16:creationId xmlns:a16="http://schemas.microsoft.com/office/drawing/2014/main" id="{40B4A684-BE5E-951B-123B-D05554830F17}"/>
              </a:ext>
            </a:extLst>
          </p:cNvPr>
          <p:cNvSpPr txBox="1"/>
          <p:nvPr/>
        </p:nvSpPr>
        <p:spPr>
          <a:xfrm>
            <a:off x="0" y="6138932"/>
            <a:ext cx="12192000" cy="677108"/>
          </a:xfrm>
          <a:prstGeom prst="rect">
            <a:avLst/>
          </a:prstGeom>
          <a:noFill/>
          <a:ln w="15875">
            <a:solidFill>
              <a:srgbClr val="A7C7D8"/>
            </a:solidFill>
          </a:ln>
        </p:spPr>
        <p:txBody>
          <a:bodyPr wrap="square" lIns="36000" rIns="36000">
            <a:spAutoFit/>
          </a:bodyPr>
          <a:lstStyle/>
          <a:p>
            <a:pPr algn="ctr"/>
            <a:r>
              <a:rPr lang="de-DE" sz="3800" dirty="0">
                <a:solidFill>
                  <a:schemeClr val="bg1"/>
                </a:solidFill>
                <a:latin typeface="Lato" panose="020F0502020204030203" pitchFamily="34" charset="0"/>
              </a:rPr>
              <a:t>Luftaufbereitung &amp; -</a:t>
            </a:r>
            <a:r>
              <a:rPr lang="de-DE" sz="3800" dirty="0" err="1">
                <a:solidFill>
                  <a:schemeClr val="bg1"/>
                </a:solidFill>
                <a:latin typeface="Lato" panose="020F0502020204030203" pitchFamily="34" charset="0"/>
              </a:rPr>
              <a:t>austausch</a:t>
            </a:r>
            <a:r>
              <a:rPr lang="de-DE" sz="3800" dirty="0">
                <a:solidFill>
                  <a:schemeClr val="bg1"/>
                </a:solidFill>
                <a:latin typeface="Lato" panose="020F0502020204030203" pitchFamily="34" charset="0"/>
              </a:rPr>
              <a:t> je nach Gegebenheiten</a:t>
            </a:r>
          </a:p>
        </p:txBody>
      </p:sp>
      <p:sp>
        <p:nvSpPr>
          <p:cNvPr id="5" name="Abgerundetes Rechteck 4">
            <a:extLst>
              <a:ext uri="{FF2B5EF4-FFF2-40B4-BE49-F238E27FC236}">
                <a16:creationId xmlns:a16="http://schemas.microsoft.com/office/drawing/2014/main" id="{1A2B121F-5D0F-9B7D-3443-E3FD8F7A31B0}"/>
              </a:ext>
            </a:extLst>
          </p:cNvPr>
          <p:cNvSpPr/>
          <p:nvPr/>
        </p:nvSpPr>
        <p:spPr>
          <a:xfrm>
            <a:off x="8786648" y="1463227"/>
            <a:ext cx="2948152" cy="4675705"/>
          </a:xfrm>
          <a:prstGeom prst="roundRect">
            <a:avLst/>
          </a:prstGeom>
          <a:solidFill>
            <a:srgbClr val="5197BE"/>
          </a:solidFill>
          <a:ln w="44450">
            <a:solidFill>
              <a:schemeClr val="bg1"/>
            </a:solidFill>
          </a:ln>
        </p:spPr>
        <p:txBody>
          <a:bodyPr wrap="none" lIns="36000" tIns="45720" rIns="36000" bIns="45720">
            <a:noAutofit/>
          </a:bodyPr>
          <a:lstStyle/>
          <a:p>
            <a:r>
              <a:rPr lang="de-AT" sz="3200" u="sng" spc="50" dirty="0">
                <a:ln w="9525" cmpd="sng">
                  <a:noFill/>
                  <a:prstDash val="solid"/>
                </a:ln>
                <a:solidFill>
                  <a:srgbClr val="70AD47">
                    <a:tint val="1000"/>
                  </a:srgbClr>
                </a:solidFill>
                <a:effectLst/>
                <a:latin typeface="Lato" panose="020F0502020204030203" pitchFamily="34" charset="0"/>
              </a:rPr>
              <a:t>Empfehlung</a:t>
            </a:r>
            <a:r>
              <a:rPr lang="de-AT" sz="3200" spc="50" dirty="0">
                <a:ln w="9525" cmpd="sng">
                  <a:noFill/>
                  <a:prstDash val="solid"/>
                </a:ln>
                <a:solidFill>
                  <a:srgbClr val="70AD47">
                    <a:tint val="1000"/>
                  </a:srgbClr>
                </a:solidFill>
                <a:effectLst/>
                <a:latin typeface="Lato" panose="020F0502020204030203" pitchFamily="34" charset="0"/>
              </a:rPr>
              <a:t>:</a:t>
            </a:r>
            <a:br>
              <a:rPr lang="de-AT" sz="3200" spc="50" dirty="0">
                <a:ln w="9525" cmpd="sng">
                  <a:noFill/>
                  <a:prstDash val="solid"/>
                </a:ln>
                <a:solidFill>
                  <a:srgbClr val="70AD47">
                    <a:tint val="1000"/>
                  </a:srgbClr>
                </a:solidFill>
                <a:effectLst/>
                <a:latin typeface="Lato" panose="020F0502020204030203" pitchFamily="34" charset="0"/>
              </a:rPr>
            </a:br>
            <a:endParaRPr lang="de-AT"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6-facher</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Luftwechsel</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pro Stunde </a:t>
            </a:r>
            <a:br>
              <a:rPr lang="de-AT" sz="3200" spc="50" dirty="0">
                <a:ln w="9525" cmpd="sng">
                  <a:noFill/>
                  <a:prstDash val="solid"/>
                </a:ln>
                <a:solidFill>
                  <a:srgbClr val="70AD47">
                    <a:tint val="1000"/>
                  </a:srgbClr>
                </a:solidFill>
                <a:effectLst/>
                <a:latin typeface="Lato" panose="020F0502020204030203" pitchFamily="34" charset="0"/>
              </a:rPr>
            </a:br>
            <a:br>
              <a:rPr lang="de-AT"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bzw</a:t>
            </a:r>
            <a:r>
              <a:rPr lang="de-AT" spc="50" dirty="0">
                <a:ln w="9525" cmpd="sng">
                  <a:noFill/>
                  <a:prstDash val="solid"/>
                </a:ln>
                <a:solidFill>
                  <a:srgbClr val="70AD47">
                    <a:tint val="1000"/>
                  </a:srgbClr>
                </a:solidFill>
                <a:effectLst/>
                <a:latin typeface="Lato" panose="020F0502020204030203" pitchFamily="34" charset="0"/>
              </a:rPr>
              <a:t>. </a:t>
            </a:r>
            <a:br>
              <a:rPr lang="de-AT" spc="50" dirty="0">
                <a:ln w="9525" cmpd="sng">
                  <a:noFill/>
                  <a:prstDash val="solid"/>
                </a:ln>
                <a:solidFill>
                  <a:srgbClr val="70AD47">
                    <a:tint val="1000"/>
                  </a:srgbClr>
                </a:solidFill>
                <a:effectLst/>
                <a:latin typeface="Lato" panose="020F0502020204030203" pitchFamily="34" charset="0"/>
              </a:rPr>
            </a:br>
            <a:endParaRPr lang="de-AT"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Pro Person</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35m</a:t>
            </a:r>
            <a:r>
              <a:rPr lang="de-AT" sz="3200" spc="50" baseline="30000" dirty="0">
                <a:ln w="9525" cmpd="sng">
                  <a:noFill/>
                  <a:prstDash val="solid"/>
                </a:ln>
                <a:solidFill>
                  <a:srgbClr val="70AD47">
                    <a:tint val="1000"/>
                  </a:srgbClr>
                </a:solidFill>
                <a:effectLst/>
                <a:latin typeface="Lato" panose="020F0502020204030203" pitchFamily="34" charset="0"/>
              </a:rPr>
              <a:t>3</a:t>
            </a:r>
            <a:r>
              <a:rPr lang="de-AT" sz="3200" spc="50" dirty="0">
                <a:ln w="9525" cmpd="sng">
                  <a:noFill/>
                  <a:prstDash val="solid"/>
                </a:ln>
                <a:solidFill>
                  <a:srgbClr val="70AD47">
                    <a:tint val="1000"/>
                  </a:srgbClr>
                </a:solidFill>
                <a:effectLst/>
                <a:latin typeface="Lato" panose="020F0502020204030203" pitchFamily="34" charset="0"/>
              </a:rPr>
              <a:t>/Stunde</a:t>
            </a:r>
            <a:endParaRPr lang="de-AT" sz="3200" cap="none" spc="50" dirty="0">
              <a:ln w="9525" cmpd="sng">
                <a:noFill/>
                <a:prstDash val="solid"/>
              </a:ln>
              <a:solidFill>
                <a:srgbClr val="70AD47">
                  <a:tint val="1000"/>
                </a:srgbClr>
              </a:solidFill>
              <a:effectLst/>
              <a:latin typeface="Lato" panose="020F0502020204030203" pitchFamily="34" charset="0"/>
            </a:endParaRPr>
          </a:p>
        </p:txBody>
      </p:sp>
    </p:spTree>
    <p:extLst>
      <p:ext uri="{BB962C8B-B14F-4D97-AF65-F5344CB8AC3E}">
        <p14:creationId xmlns:p14="http://schemas.microsoft.com/office/powerpoint/2010/main" val="401577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EF6AA2-A971-200F-33F8-A73F3828C94D}"/>
              </a:ext>
            </a:extLst>
          </p:cNvPr>
          <p:cNvSpPr>
            <a:spLocks noGrp="1"/>
          </p:cNvSpPr>
          <p:nvPr>
            <p:ph type="title"/>
          </p:nvPr>
        </p:nvSpPr>
        <p:spPr/>
        <p:txBody>
          <a:bodyPr/>
          <a:lstStyle/>
          <a:p>
            <a:endParaRPr lang="de-DE"/>
          </a:p>
        </p:txBody>
      </p:sp>
      <p:pic>
        <p:nvPicPr>
          <p:cNvPr id="4" name="coche-desktop-1">
            <a:hlinkClick r:id="" action="ppaction://media"/>
            <a:extLst>
              <a:ext uri="{FF2B5EF4-FFF2-40B4-BE49-F238E27FC236}">
                <a16:creationId xmlns:a16="http://schemas.microsoft.com/office/drawing/2014/main" id="{FB32EB93-8542-D2BE-E17C-D855B2EDC763}"/>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b="13228"/>
          <a:stretch/>
        </p:blipFill>
        <p:spPr>
          <a:xfrm>
            <a:off x="0" y="-350714"/>
            <a:ext cx="12192000" cy="7559428"/>
          </a:xfrm>
        </p:spPr>
      </p:pic>
      <p:sp>
        <p:nvSpPr>
          <p:cNvPr id="6" name="Titel 1">
            <a:extLst>
              <a:ext uri="{FF2B5EF4-FFF2-40B4-BE49-F238E27FC236}">
                <a16:creationId xmlns:a16="http://schemas.microsoft.com/office/drawing/2014/main" id="{10986672-42C6-B54A-D94E-DE25AF227A28}"/>
              </a:ext>
            </a:extLst>
          </p:cNvPr>
          <p:cNvSpPr txBox="1">
            <a:spLocks/>
          </p:cNvSpPr>
          <p:nvPr/>
        </p:nvSpPr>
        <p:spPr>
          <a:xfrm>
            <a:off x="4244742" y="106946"/>
            <a:ext cx="75178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500" b="1" i="0" kern="1200" baseline="0">
                <a:ln>
                  <a:solidFill>
                    <a:srgbClr val="5197BE"/>
                  </a:solidFill>
                </a:ln>
                <a:solidFill>
                  <a:schemeClr val="bg1"/>
                </a:solidFill>
                <a:effectLst/>
                <a:latin typeface="Lato" panose="020F0502020204030203" pitchFamily="34" charset="0"/>
                <a:ea typeface="+mj-ea"/>
                <a:cs typeface="+mj-cs"/>
              </a:defRPr>
            </a:lvl1pPr>
          </a:lstStyle>
          <a:p>
            <a:r>
              <a:rPr lang="de-DE" dirty="0"/>
              <a:t>Indikator für Raumluftgüte</a:t>
            </a:r>
          </a:p>
        </p:txBody>
      </p:sp>
      <p:sp>
        <p:nvSpPr>
          <p:cNvPr id="8" name="Textfeld 7">
            <a:extLst>
              <a:ext uri="{FF2B5EF4-FFF2-40B4-BE49-F238E27FC236}">
                <a16:creationId xmlns:a16="http://schemas.microsoft.com/office/drawing/2014/main" id="{C914E5AA-6C22-82BB-E4DB-864452851300}"/>
              </a:ext>
            </a:extLst>
          </p:cNvPr>
          <p:cNvSpPr txBox="1"/>
          <p:nvPr/>
        </p:nvSpPr>
        <p:spPr>
          <a:xfrm>
            <a:off x="2026626" y="4284004"/>
            <a:ext cx="9327174" cy="2652136"/>
          </a:xfrm>
          <a:prstGeom prst="rect">
            <a:avLst/>
          </a:prstGeom>
          <a:noFill/>
        </p:spPr>
        <p:txBody>
          <a:bodyPr wrap="square">
            <a:spAutoFit/>
          </a:bodyPr>
          <a:lstStyle/>
          <a:p>
            <a:pPr marL="673100" indent="-673100">
              <a:lnSpc>
                <a:spcPct val="130000"/>
              </a:lnSpc>
              <a:buFont typeface=".Apple Color Emoji UI"/>
              <a:buChar char="☁️"/>
            </a:pP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Luft - Outdoor: 0,042% CO</a:t>
            </a:r>
            <a:r>
              <a:rPr lang="de-DE" sz="2800" baseline="-25000" dirty="0">
                <a:solidFill>
                  <a:schemeClr val="bg1"/>
                </a:solidFill>
                <a:latin typeface="Lato" panose="020F0502020204030203" pitchFamily="34" charset="0"/>
                <a:ea typeface="Lato" panose="020F0502020204030203" pitchFamily="34" charset="0"/>
                <a:cs typeface="Lato" panose="020F0502020204030203" pitchFamily="34" charset="0"/>
              </a:rPr>
              <a:t>2</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 420ppm)</a:t>
            </a:r>
          </a:p>
          <a:p>
            <a:pPr marL="673100" indent="-673100">
              <a:lnSpc>
                <a:spcPct val="130000"/>
              </a:lnSpc>
              <a:buFont typeface=".Apple Color Emoji UI"/>
              <a:buChar char="☁️"/>
            </a:pPr>
            <a:r>
              <a:rPr lang="de-DE" sz="2800" dirty="0" err="1">
                <a:solidFill>
                  <a:schemeClr val="bg1"/>
                </a:solidFill>
                <a:latin typeface="Lato" panose="020F0502020204030203" pitchFamily="34" charset="0"/>
                <a:ea typeface="Lato" panose="020F0502020204030203" pitchFamily="34" charset="0"/>
                <a:cs typeface="Lato" panose="020F0502020204030203" pitchFamily="34" charset="0"/>
              </a:rPr>
              <a:t>Ausatmenluft</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enthält 4% CO</a:t>
            </a:r>
            <a:r>
              <a:rPr lang="de-DE" sz="2800" baseline="-25000" dirty="0">
                <a:solidFill>
                  <a:schemeClr val="bg1"/>
                </a:solidFill>
                <a:latin typeface="Lato" panose="020F0502020204030203" pitchFamily="34" charset="0"/>
                <a:ea typeface="Lato" panose="020F0502020204030203" pitchFamily="34" charset="0"/>
                <a:cs typeface="Lato" panose="020F0502020204030203" pitchFamily="34" charset="0"/>
              </a:rPr>
              <a:t>2</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 40.000ppm)</a:t>
            </a:r>
          </a:p>
          <a:p>
            <a:pPr marL="673100" indent="-673100">
              <a:lnSpc>
                <a:spcPct val="130000"/>
              </a:lnSpc>
              <a:buFont typeface=".Apple Color Emoji UI"/>
              <a:buChar char="☁️"/>
            </a:pP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Daher dient der CO</a:t>
            </a:r>
            <a:r>
              <a:rPr lang="de-DE" sz="2800" baseline="-25000" dirty="0">
                <a:solidFill>
                  <a:schemeClr val="bg1"/>
                </a:solidFill>
                <a:latin typeface="Lato" panose="020F0502020204030203" pitchFamily="34" charset="0"/>
                <a:ea typeface="Lato" panose="020F0502020204030203" pitchFamily="34" charset="0"/>
                <a:cs typeface="Lato" panose="020F0502020204030203" pitchFamily="34" charset="0"/>
              </a:rPr>
              <a:t>2</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–Wert als </a:t>
            </a:r>
            <a:r>
              <a:rPr lang="de-DE" sz="2800" b="1" dirty="0">
                <a:solidFill>
                  <a:schemeClr val="bg1"/>
                </a:solidFill>
                <a:latin typeface="Lato" panose="020F0502020204030203" pitchFamily="34" charset="0"/>
                <a:ea typeface="Lato" panose="020F0502020204030203" pitchFamily="34" charset="0"/>
                <a:cs typeface="Lato" panose="020F0502020204030203" pitchFamily="34" charset="0"/>
              </a:rPr>
              <a:t>Indikator</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a:t>
            </a:r>
            <a:b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b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für veratmete Luft &amp; Raumluftgüte</a:t>
            </a:r>
            <a:b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br>
            <a:endParaRPr lang="de-DE" sz="1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Textfeld 11">
            <a:extLst>
              <a:ext uri="{FF2B5EF4-FFF2-40B4-BE49-F238E27FC236}">
                <a16:creationId xmlns:a16="http://schemas.microsoft.com/office/drawing/2014/main" id="{607DB233-34A8-C9CC-0D18-FB6365C7A3FB}"/>
              </a:ext>
            </a:extLst>
          </p:cNvPr>
          <p:cNvSpPr txBox="1"/>
          <p:nvPr/>
        </p:nvSpPr>
        <p:spPr>
          <a:xfrm>
            <a:off x="2483826" y="6599986"/>
            <a:ext cx="8576896" cy="261610"/>
          </a:xfrm>
          <a:prstGeom prst="rect">
            <a:avLst/>
          </a:prstGeom>
          <a:noFill/>
        </p:spPr>
        <p:txBody>
          <a:bodyPr wrap="square">
            <a:spAutoFit/>
          </a:bodyPr>
          <a:lstStyle/>
          <a:p>
            <a:r>
              <a:rPr lang="de-DE" sz="1100" dirty="0">
                <a:solidFill>
                  <a:schemeClr val="bg1"/>
                </a:solidFill>
                <a:latin typeface="Lato" panose="020F0502020204030203" pitchFamily="34" charset="0"/>
              </a:rPr>
              <a:t>Quelle: https://</a:t>
            </a:r>
            <a:r>
              <a:rPr lang="de-DE" sz="1100" dirty="0" err="1">
                <a:solidFill>
                  <a:schemeClr val="bg1"/>
                </a:solidFill>
                <a:latin typeface="Lato" panose="020F0502020204030203" pitchFamily="34" charset="0"/>
              </a:rPr>
              <a:t>elpais.com</a:t>
            </a:r>
            <a:r>
              <a:rPr lang="de-DE" sz="1100" dirty="0">
                <a:solidFill>
                  <a:schemeClr val="bg1"/>
                </a:solidFill>
                <a:latin typeface="Lato" panose="020F0502020204030203" pitchFamily="34" charset="0"/>
              </a:rPr>
              <a:t>/</a:t>
            </a:r>
            <a:r>
              <a:rPr lang="de-DE" sz="1100" dirty="0" err="1">
                <a:solidFill>
                  <a:schemeClr val="bg1"/>
                </a:solidFill>
                <a:latin typeface="Lato" panose="020F0502020204030203" pitchFamily="34" charset="0"/>
              </a:rPr>
              <a:t>especiales</a:t>
            </a:r>
            <a:r>
              <a:rPr lang="de-DE" sz="1100" dirty="0">
                <a:solidFill>
                  <a:schemeClr val="bg1"/>
                </a:solidFill>
                <a:latin typeface="Lato" panose="020F0502020204030203" pitchFamily="34" charset="0"/>
              </a:rPr>
              <a:t>/coronavirus-covid-19/</a:t>
            </a:r>
            <a:r>
              <a:rPr lang="de-DE" sz="1100" dirty="0" err="1">
                <a:solidFill>
                  <a:schemeClr val="bg1"/>
                </a:solidFill>
                <a:latin typeface="Lato" panose="020F0502020204030203" pitchFamily="34" charset="0"/>
              </a:rPr>
              <a:t>how</a:t>
            </a:r>
            <a:r>
              <a:rPr lang="de-DE" sz="1100" dirty="0">
                <a:solidFill>
                  <a:schemeClr val="bg1"/>
                </a:solidFill>
                <a:latin typeface="Lato" panose="020F0502020204030203" pitchFamily="34" charset="0"/>
              </a:rPr>
              <a:t>-</a:t>
            </a:r>
            <a:r>
              <a:rPr lang="de-DE" sz="1100" dirty="0" err="1">
                <a:solidFill>
                  <a:schemeClr val="bg1"/>
                </a:solidFill>
                <a:latin typeface="Lato" panose="020F0502020204030203" pitchFamily="34" charset="0"/>
              </a:rPr>
              <a:t>to</a:t>
            </a:r>
            <a:r>
              <a:rPr lang="de-DE" sz="1100" dirty="0">
                <a:solidFill>
                  <a:schemeClr val="bg1"/>
                </a:solidFill>
                <a:latin typeface="Lato" panose="020F0502020204030203" pitchFamily="34" charset="0"/>
              </a:rPr>
              <a:t>-</a:t>
            </a:r>
            <a:r>
              <a:rPr lang="de-DE" sz="1100" dirty="0" err="1">
                <a:solidFill>
                  <a:schemeClr val="bg1"/>
                </a:solidFill>
                <a:latin typeface="Lato" panose="020F0502020204030203" pitchFamily="34" charset="0"/>
              </a:rPr>
              <a:t>avoid</a:t>
            </a:r>
            <a:r>
              <a:rPr lang="de-DE" sz="1100" dirty="0">
                <a:solidFill>
                  <a:schemeClr val="bg1"/>
                </a:solidFill>
                <a:latin typeface="Lato" panose="020F0502020204030203" pitchFamily="34" charset="0"/>
              </a:rPr>
              <a:t>-</a:t>
            </a:r>
            <a:r>
              <a:rPr lang="de-DE" sz="1100" dirty="0" err="1">
                <a:solidFill>
                  <a:schemeClr val="bg1"/>
                </a:solidFill>
                <a:latin typeface="Lato" panose="020F0502020204030203" pitchFamily="34" charset="0"/>
              </a:rPr>
              <a:t>the</a:t>
            </a:r>
            <a:r>
              <a:rPr lang="de-DE" sz="1100" dirty="0">
                <a:solidFill>
                  <a:schemeClr val="bg1"/>
                </a:solidFill>
                <a:latin typeface="Lato" panose="020F0502020204030203" pitchFamily="34" charset="0"/>
              </a:rPr>
              <a:t>-</a:t>
            </a:r>
            <a:r>
              <a:rPr lang="de-DE" sz="1100" dirty="0" err="1">
                <a:solidFill>
                  <a:schemeClr val="bg1"/>
                </a:solidFill>
                <a:latin typeface="Lato" panose="020F0502020204030203" pitchFamily="34" charset="0"/>
              </a:rPr>
              <a:t>infection</a:t>
            </a:r>
            <a:r>
              <a:rPr lang="de-DE" sz="1100" dirty="0">
                <a:solidFill>
                  <a:schemeClr val="bg1"/>
                </a:solidFill>
                <a:latin typeface="Lato" panose="020F0502020204030203" pitchFamily="34" charset="0"/>
              </a:rPr>
              <a:t>-in-indoor-</a:t>
            </a:r>
            <a:r>
              <a:rPr lang="de-DE" sz="1100" dirty="0" err="1">
                <a:solidFill>
                  <a:schemeClr val="bg1"/>
                </a:solidFill>
                <a:latin typeface="Lato" panose="020F0502020204030203" pitchFamily="34" charset="0"/>
              </a:rPr>
              <a:t>spaces</a:t>
            </a:r>
            <a:r>
              <a:rPr lang="de-DE" sz="1100" dirty="0">
                <a:solidFill>
                  <a:schemeClr val="bg1"/>
                </a:solidFill>
                <a:latin typeface="Lato" panose="020F0502020204030203" pitchFamily="34" charset="0"/>
              </a:rPr>
              <a:t>/</a:t>
            </a:r>
          </a:p>
        </p:txBody>
      </p:sp>
      <p:pic>
        <p:nvPicPr>
          <p:cNvPr id="14" name="Grafik 13">
            <a:extLst>
              <a:ext uri="{FF2B5EF4-FFF2-40B4-BE49-F238E27FC236}">
                <a16:creationId xmlns:a16="http://schemas.microsoft.com/office/drawing/2014/main" id="{4DCEBA56-3347-2BB6-3BA7-D0F7C811886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960176" y="86703"/>
            <a:ext cx="1255363" cy="1080416"/>
          </a:xfrm>
          <a:prstGeom prst="rect">
            <a:avLst/>
          </a:prstGeom>
        </p:spPr>
      </p:pic>
    </p:spTree>
    <p:extLst>
      <p:ext uri="{BB962C8B-B14F-4D97-AF65-F5344CB8AC3E}">
        <p14:creationId xmlns:p14="http://schemas.microsoft.com/office/powerpoint/2010/main" val="395985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5"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046"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047"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048"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pic>
        <p:nvPicPr>
          <p:cNvPr id="1026" name="Picture 2">
            <a:extLst>
              <a:ext uri="{FF2B5EF4-FFF2-40B4-BE49-F238E27FC236}">
                <a16:creationId xmlns:a16="http://schemas.microsoft.com/office/drawing/2014/main" id="{86E89DAD-3901-D856-05B0-8280A160DA3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1490"/>
          <a:stretch/>
        </p:blipFill>
        <p:spPr bwMode="auto">
          <a:xfrm>
            <a:off x="13454" y="24014"/>
            <a:ext cx="12194312" cy="6441709"/>
          </a:xfrm>
          <a:prstGeom prst="rect">
            <a:avLst/>
          </a:prstGeom>
          <a:solidFill>
            <a:schemeClr val="bg2"/>
          </a:solidFill>
          <a:ln>
            <a:solidFill>
              <a:srgbClr val="5197BE"/>
            </a:solidFill>
          </a:ln>
        </p:spPr>
      </p:pic>
      <p:sp>
        <p:nvSpPr>
          <p:cNvPr id="7" name="Textfeld 6">
            <a:extLst>
              <a:ext uri="{FF2B5EF4-FFF2-40B4-BE49-F238E27FC236}">
                <a16:creationId xmlns:a16="http://schemas.microsoft.com/office/drawing/2014/main" id="{1FB3175B-1ABB-B235-409D-D5327018A049}"/>
              </a:ext>
            </a:extLst>
          </p:cNvPr>
          <p:cNvSpPr txBox="1"/>
          <p:nvPr/>
        </p:nvSpPr>
        <p:spPr>
          <a:xfrm>
            <a:off x="3335295" y="505332"/>
            <a:ext cx="6101254"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Außenluft</a:t>
            </a:r>
          </a:p>
        </p:txBody>
      </p:sp>
      <p:sp>
        <p:nvSpPr>
          <p:cNvPr id="9" name="Textfeld 8">
            <a:extLst>
              <a:ext uri="{FF2B5EF4-FFF2-40B4-BE49-F238E27FC236}">
                <a16:creationId xmlns:a16="http://schemas.microsoft.com/office/drawing/2014/main" id="{74164AB3-5311-6280-A458-55B8893258BC}"/>
              </a:ext>
            </a:extLst>
          </p:cNvPr>
          <p:cNvSpPr txBox="1"/>
          <p:nvPr/>
        </p:nvSpPr>
        <p:spPr>
          <a:xfrm>
            <a:off x="3335295" y="1459421"/>
            <a:ext cx="6101254"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Gesundes Raumklima</a:t>
            </a:r>
          </a:p>
        </p:txBody>
      </p:sp>
      <p:sp>
        <p:nvSpPr>
          <p:cNvPr id="11" name="Textfeld 10">
            <a:extLst>
              <a:ext uri="{FF2B5EF4-FFF2-40B4-BE49-F238E27FC236}">
                <a16:creationId xmlns:a16="http://schemas.microsoft.com/office/drawing/2014/main" id="{A4520143-B85A-2C2D-EF9C-A684BC70AAA2}"/>
              </a:ext>
            </a:extLst>
          </p:cNvPr>
          <p:cNvSpPr txBox="1"/>
          <p:nvPr/>
        </p:nvSpPr>
        <p:spPr>
          <a:xfrm>
            <a:off x="4037286" y="2443936"/>
            <a:ext cx="5492968"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Ist Frischluft erforderlich</a:t>
            </a:r>
          </a:p>
        </p:txBody>
      </p:sp>
      <p:sp>
        <p:nvSpPr>
          <p:cNvPr id="13" name="Textfeld 12">
            <a:extLst>
              <a:ext uri="{FF2B5EF4-FFF2-40B4-BE49-F238E27FC236}">
                <a16:creationId xmlns:a16="http://schemas.microsoft.com/office/drawing/2014/main" id="{55E124DD-7459-1E33-7DD2-A6BBC5020210}"/>
              </a:ext>
            </a:extLst>
          </p:cNvPr>
          <p:cNvSpPr txBox="1"/>
          <p:nvPr/>
        </p:nvSpPr>
        <p:spPr>
          <a:xfrm>
            <a:off x="3335295" y="3401854"/>
            <a:ext cx="6101254"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Leistung sinkt um 15%</a:t>
            </a:r>
          </a:p>
        </p:txBody>
      </p:sp>
      <p:sp>
        <p:nvSpPr>
          <p:cNvPr id="15" name="Textfeld 14">
            <a:extLst>
              <a:ext uri="{FF2B5EF4-FFF2-40B4-BE49-F238E27FC236}">
                <a16:creationId xmlns:a16="http://schemas.microsoft.com/office/drawing/2014/main" id="{9EB165C8-4D0F-F80D-F790-56F42C5B32D0}"/>
              </a:ext>
            </a:extLst>
          </p:cNvPr>
          <p:cNvSpPr txBox="1"/>
          <p:nvPr/>
        </p:nvSpPr>
        <p:spPr>
          <a:xfrm>
            <a:off x="3375486" y="4386288"/>
            <a:ext cx="6101254"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Leistung sinkt um 50%</a:t>
            </a:r>
          </a:p>
        </p:txBody>
      </p:sp>
      <p:sp>
        <p:nvSpPr>
          <p:cNvPr id="18" name="Wolke 17">
            <a:extLst>
              <a:ext uri="{FF2B5EF4-FFF2-40B4-BE49-F238E27FC236}">
                <a16:creationId xmlns:a16="http://schemas.microsoft.com/office/drawing/2014/main" id="{EC97B1C7-D41E-FCD7-6AC5-508AAF943B16}"/>
              </a:ext>
            </a:extLst>
          </p:cNvPr>
          <p:cNvSpPr/>
          <p:nvPr/>
        </p:nvSpPr>
        <p:spPr>
          <a:xfrm rot="408215">
            <a:off x="6820797" y="248458"/>
            <a:ext cx="5853016" cy="1775790"/>
          </a:xfrm>
          <a:custGeom>
            <a:avLst/>
            <a:gdLst>
              <a:gd name="connsiteX0" fmla="*/ 528397 w 5853016"/>
              <a:gd name="connsiteY0" fmla="*/ 590696 h 1775790"/>
              <a:gd name="connsiteX1" fmla="*/ 761840 w 5853016"/>
              <a:gd name="connsiteY1" fmla="*/ 283920 h 1775790"/>
              <a:gd name="connsiteX2" fmla="*/ 1897488 w 5853016"/>
              <a:gd name="connsiteY2" fmla="*/ 213834 h 1775790"/>
              <a:gd name="connsiteX3" fmla="*/ 3042484 w 5853016"/>
              <a:gd name="connsiteY3" fmla="*/ 141076 h 1775790"/>
              <a:gd name="connsiteX4" fmla="*/ 3488641 w 5853016"/>
              <a:gd name="connsiteY4" fmla="*/ 8221 h 1775790"/>
              <a:gd name="connsiteX5" fmla="*/ 4041968 w 5853016"/>
              <a:gd name="connsiteY5" fmla="*/ 101984 h 1775790"/>
              <a:gd name="connsiteX6" fmla="*/ 4804757 w 5853016"/>
              <a:gd name="connsiteY6" fmla="*/ 28363 h 1775790"/>
              <a:gd name="connsiteX7" fmla="*/ 5191570 w 5853016"/>
              <a:gd name="connsiteY7" fmla="*/ 229208 h 1775790"/>
              <a:gd name="connsiteX8" fmla="*/ 5687993 w 5853016"/>
              <a:gd name="connsiteY8" fmla="*/ 424134 h 1775790"/>
              <a:gd name="connsiteX9" fmla="*/ 5665773 w 5853016"/>
              <a:gd name="connsiteY9" fmla="*/ 635502 h 1775790"/>
              <a:gd name="connsiteX10" fmla="*/ 5828086 w 5853016"/>
              <a:gd name="connsiteY10" fmla="*/ 958679 h 1775790"/>
              <a:gd name="connsiteX11" fmla="*/ 5067736 w 5853016"/>
              <a:gd name="connsiteY11" fmla="*/ 1241573 h 1775790"/>
              <a:gd name="connsiteX12" fmla="*/ 4795544 w 5853016"/>
              <a:gd name="connsiteY12" fmla="*/ 1483976 h 1775790"/>
              <a:gd name="connsiteX13" fmla="*/ 3868816 w 5853016"/>
              <a:gd name="connsiteY13" fmla="*/ 1513326 h 1775790"/>
              <a:gd name="connsiteX14" fmla="*/ 3206558 w 5853016"/>
              <a:gd name="connsiteY14" fmla="*/ 1771926 h 1775790"/>
              <a:gd name="connsiteX15" fmla="*/ 2232817 w 5853016"/>
              <a:gd name="connsiteY15" fmla="*/ 1614078 h 1775790"/>
              <a:gd name="connsiteX16" fmla="*/ 786363 w 5853016"/>
              <a:gd name="connsiteY16" fmla="*/ 1458120 h 1775790"/>
              <a:gd name="connsiteX17" fmla="*/ 150389 w 5853016"/>
              <a:gd name="connsiteY17" fmla="*/ 1284570 h 1775790"/>
              <a:gd name="connsiteX18" fmla="*/ 286282 w 5853016"/>
              <a:gd name="connsiteY18" fmla="*/ 1050305 h 1775790"/>
              <a:gd name="connsiteX19" fmla="*/ -678 w 5853016"/>
              <a:gd name="connsiteY19" fmla="*/ 809957 h 1775790"/>
              <a:gd name="connsiteX20" fmla="*/ 523384 w 5853016"/>
              <a:gd name="connsiteY20" fmla="*/ 596328 h 1775790"/>
              <a:gd name="connsiteX21" fmla="*/ 528397 w 5853016"/>
              <a:gd name="connsiteY21" fmla="*/ 590696 h 1775790"/>
              <a:gd name="connsiteX0" fmla="*/ 635838 w 5853016"/>
              <a:gd name="connsiteY0" fmla="*/ 1076038 h 1775790"/>
              <a:gd name="connsiteX1" fmla="*/ 292650 w 5853016"/>
              <a:gd name="connsiteY1" fmla="*/ 1043276 h 1775790"/>
              <a:gd name="connsiteX2" fmla="*/ 938650 w 5853016"/>
              <a:gd name="connsiteY2" fmla="*/ 1434567 h 1775790"/>
              <a:gd name="connsiteX3" fmla="*/ 788531 w 5853016"/>
              <a:gd name="connsiteY3" fmla="*/ 1450228 h 1775790"/>
              <a:gd name="connsiteX4" fmla="*/ 2232546 w 5853016"/>
              <a:gd name="connsiteY4" fmla="*/ 1606843 h 1775790"/>
              <a:gd name="connsiteX5" fmla="*/ 2142041 w 5853016"/>
              <a:gd name="connsiteY5" fmla="*/ 1535318 h 1775790"/>
              <a:gd name="connsiteX6" fmla="*/ 3905668 w 5853016"/>
              <a:gd name="connsiteY6" fmla="*/ 1428483 h 1775790"/>
              <a:gd name="connsiteX7" fmla="*/ 3869493 w 5853016"/>
              <a:gd name="connsiteY7" fmla="*/ 1506955 h 1775790"/>
              <a:gd name="connsiteX8" fmla="*/ 4624018 w 5853016"/>
              <a:gd name="connsiteY8" fmla="*/ 943552 h 1775790"/>
              <a:gd name="connsiteX9" fmla="*/ 5064484 w 5853016"/>
              <a:gd name="connsiteY9" fmla="*/ 1236887 h 1775790"/>
              <a:gd name="connsiteX10" fmla="*/ 5663063 w 5853016"/>
              <a:gd name="connsiteY10" fmla="*/ 631145 h 1775790"/>
              <a:gd name="connsiteX11" fmla="*/ 5466879 w 5853016"/>
              <a:gd name="connsiteY11" fmla="*/ 741145 h 1775790"/>
              <a:gd name="connsiteX12" fmla="*/ 5192383 w 5853016"/>
              <a:gd name="connsiteY12" fmla="*/ 223042 h 1775790"/>
              <a:gd name="connsiteX13" fmla="*/ 5202680 w 5853016"/>
              <a:gd name="connsiteY13" fmla="*/ 275000 h 1775790"/>
              <a:gd name="connsiteX14" fmla="*/ 3939675 w 5853016"/>
              <a:gd name="connsiteY14" fmla="*/ 162451 h 1775790"/>
              <a:gd name="connsiteX15" fmla="*/ 4040206 w 5853016"/>
              <a:gd name="connsiteY15" fmla="*/ 96188 h 1775790"/>
              <a:gd name="connsiteX16" fmla="*/ 2999806 w 5853016"/>
              <a:gd name="connsiteY16" fmla="*/ 194021 h 1775790"/>
              <a:gd name="connsiteX17" fmla="*/ 3048445 w 5853016"/>
              <a:gd name="connsiteY17" fmla="*/ 136883 h 1775790"/>
              <a:gd name="connsiteX18" fmla="*/ 1896810 w 5853016"/>
              <a:gd name="connsiteY18" fmla="*/ 213423 h 1775790"/>
              <a:gd name="connsiteX19" fmla="*/ 2072943 w 5853016"/>
              <a:gd name="connsiteY19" fmla="*/ 268834 h 1775790"/>
              <a:gd name="connsiteX20" fmla="*/ 559152 w 5853016"/>
              <a:gd name="connsiteY20" fmla="*/ 649026 h 1775790"/>
              <a:gd name="connsiteX21" fmla="*/ 528397 w 5853016"/>
              <a:gd name="connsiteY21" fmla="*/ 590696 h 177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53016" h="1775790" fill="none" extrusionOk="0">
                <a:moveTo>
                  <a:pt x="528397" y="590696"/>
                </a:moveTo>
                <a:cubicBezTo>
                  <a:pt x="481357" y="499898"/>
                  <a:pt x="568210" y="354638"/>
                  <a:pt x="761840" y="283920"/>
                </a:cubicBezTo>
                <a:cubicBezTo>
                  <a:pt x="1118327" y="173502"/>
                  <a:pt x="1521620" y="30660"/>
                  <a:pt x="1897488" y="213834"/>
                </a:cubicBezTo>
                <a:cubicBezTo>
                  <a:pt x="2135997" y="44824"/>
                  <a:pt x="2626384" y="16636"/>
                  <a:pt x="3042484" y="141076"/>
                </a:cubicBezTo>
                <a:cubicBezTo>
                  <a:pt x="3121348" y="94070"/>
                  <a:pt x="3289284" y="-2027"/>
                  <a:pt x="3488641" y="8221"/>
                </a:cubicBezTo>
                <a:cubicBezTo>
                  <a:pt x="3707683" y="-9557"/>
                  <a:pt x="3925143" y="9131"/>
                  <a:pt x="4041968" y="101984"/>
                </a:cubicBezTo>
                <a:cubicBezTo>
                  <a:pt x="4217009" y="6298"/>
                  <a:pt x="4583086" y="-62327"/>
                  <a:pt x="4804757" y="28363"/>
                </a:cubicBezTo>
                <a:cubicBezTo>
                  <a:pt x="4987748" y="75341"/>
                  <a:pt x="5156121" y="149438"/>
                  <a:pt x="5191570" y="229208"/>
                </a:cubicBezTo>
                <a:cubicBezTo>
                  <a:pt x="5439218" y="252914"/>
                  <a:pt x="5606126" y="351202"/>
                  <a:pt x="5687993" y="424134"/>
                </a:cubicBezTo>
                <a:cubicBezTo>
                  <a:pt x="5745394" y="494005"/>
                  <a:pt x="5734152" y="564868"/>
                  <a:pt x="5665773" y="635502"/>
                </a:cubicBezTo>
                <a:cubicBezTo>
                  <a:pt x="5845656" y="727620"/>
                  <a:pt x="5915408" y="866103"/>
                  <a:pt x="5828086" y="958679"/>
                </a:cubicBezTo>
                <a:cubicBezTo>
                  <a:pt x="5754137" y="1124090"/>
                  <a:pt x="5464077" y="1286455"/>
                  <a:pt x="5067736" y="1241573"/>
                </a:cubicBezTo>
                <a:cubicBezTo>
                  <a:pt x="5081262" y="1349884"/>
                  <a:pt x="4948642" y="1399040"/>
                  <a:pt x="4795544" y="1483976"/>
                </a:cubicBezTo>
                <a:cubicBezTo>
                  <a:pt x="4484339" y="1627256"/>
                  <a:pt x="4166781" y="1589831"/>
                  <a:pt x="3868816" y="1513326"/>
                </a:cubicBezTo>
                <a:cubicBezTo>
                  <a:pt x="3792082" y="1623499"/>
                  <a:pt x="3513978" y="1725316"/>
                  <a:pt x="3206558" y="1771926"/>
                </a:cubicBezTo>
                <a:cubicBezTo>
                  <a:pt x="2790648" y="1829140"/>
                  <a:pt x="2446596" y="1759857"/>
                  <a:pt x="2232817" y="1614078"/>
                </a:cubicBezTo>
                <a:cubicBezTo>
                  <a:pt x="1710829" y="1716775"/>
                  <a:pt x="1137114" y="1604834"/>
                  <a:pt x="786363" y="1458120"/>
                </a:cubicBezTo>
                <a:cubicBezTo>
                  <a:pt x="515294" y="1490844"/>
                  <a:pt x="250469" y="1401936"/>
                  <a:pt x="150389" y="1284570"/>
                </a:cubicBezTo>
                <a:cubicBezTo>
                  <a:pt x="87035" y="1203885"/>
                  <a:pt x="143010" y="1092232"/>
                  <a:pt x="286282" y="1050305"/>
                </a:cubicBezTo>
                <a:cubicBezTo>
                  <a:pt x="85771" y="981841"/>
                  <a:pt x="-26645" y="900134"/>
                  <a:pt x="-678" y="809957"/>
                </a:cubicBezTo>
                <a:cubicBezTo>
                  <a:pt x="-18182" y="700657"/>
                  <a:pt x="259162" y="593695"/>
                  <a:pt x="523384" y="596328"/>
                </a:cubicBezTo>
                <a:cubicBezTo>
                  <a:pt x="525069" y="594391"/>
                  <a:pt x="527293" y="592546"/>
                  <a:pt x="528397" y="590696"/>
                </a:cubicBezTo>
                <a:close/>
              </a:path>
              <a:path w="5853016" h="1775790" fill="none" extrusionOk="0">
                <a:moveTo>
                  <a:pt x="635838" y="1076038"/>
                </a:moveTo>
                <a:cubicBezTo>
                  <a:pt x="523637" y="1065411"/>
                  <a:pt x="407222" y="1057111"/>
                  <a:pt x="292650" y="1043276"/>
                </a:cubicBezTo>
                <a:moveTo>
                  <a:pt x="938650" y="1434567"/>
                </a:moveTo>
                <a:cubicBezTo>
                  <a:pt x="891575" y="1441795"/>
                  <a:pt x="841369" y="1446617"/>
                  <a:pt x="788531" y="1450228"/>
                </a:cubicBezTo>
                <a:moveTo>
                  <a:pt x="2232546" y="1606843"/>
                </a:moveTo>
                <a:cubicBezTo>
                  <a:pt x="2197632" y="1591518"/>
                  <a:pt x="2169360" y="1557309"/>
                  <a:pt x="2142041" y="1535318"/>
                </a:cubicBezTo>
                <a:moveTo>
                  <a:pt x="3905668" y="1428483"/>
                </a:moveTo>
                <a:cubicBezTo>
                  <a:pt x="3906446" y="1455452"/>
                  <a:pt x="3887708" y="1475406"/>
                  <a:pt x="3869493" y="1506955"/>
                </a:cubicBezTo>
                <a:moveTo>
                  <a:pt x="4624018" y="943552"/>
                </a:moveTo>
                <a:cubicBezTo>
                  <a:pt x="4888748" y="998886"/>
                  <a:pt x="5073229" y="1119938"/>
                  <a:pt x="5064484" y="1236887"/>
                </a:cubicBezTo>
                <a:moveTo>
                  <a:pt x="5663063" y="631145"/>
                </a:moveTo>
                <a:cubicBezTo>
                  <a:pt x="5612854" y="688615"/>
                  <a:pt x="5564868" y="706688"/>
                  <a:pt x="5466879" y="741145"/>
                </a:cubicBezTo>
                <a:moveTo>
                  <a:pt x="5192383" y="223042"/>
                </a:moveTo>
                <a:cubicBezTo>
                  <a:pt x="5200623" y="238292"/>
                  <a:pt x="5207347" y="259332"/>
                  <a:pt x="5202680" y="275000"/>
                </a:cubicBezTo>
                <a:moveTo>
                  <a:pt x="3939675" y="162451"/>
                </a:moveTo>
                <a:cubicBezTo>
                  <a:pt x="3966839" y="136042"/>
                  <a:pt x="4004695" y="114273"/>
                  <a:pt x="4040206" y="96188"/>
                </a:cubicBezTo>
                <a:moveTo>
                  <a:pt x="2999806" y="194021"/>
                </a:moveTo>
                <a:cubicBezTo>
                  <a:pt x="3013300" y="174756"/>
                  <a:pt x="3026749" y="156501"/>
                  <a:pt x="3048445" y="136883"/>
                </a:cubicBezTo>
                <a:moveTo>
                  <a:pt x="1896810" y="213423"/>
                </a:moveTo>
                <a:cubicBezTo>
                  <a:pt x="1953000" y="225964"/>
                  <a:pt x="2024989" y="247160"/>
                  <a:pt x="2072943" y="268834"/>
                </a:cubicBezTo>
                <a:moveTo>
                  <a:pt x="559152" y="649026"/>
                </a:moveTo>
                <a:cubicBezTo>
                  <a:pt x="545087" y="625243"/>
                  <a:pt x="537749" y="608401"/>
                  <a:pt x="528397" y="590696"/>
                </a:cubicBezTo>
              </a:path>
              <a:path w="5853016" h="1775790" stroke="0" extrusionOk="0">
                <a:moveTo>
                  <a:pt x="528397" y="590696"/>
                </a:moveTo>
                <a:cubicBezTo>
                  <a:pt x="483716" y="474263"/>
                  <a:pt x="561901" y="372490"/>
                  <a:pt x="761840" y="283920"/>
                </a:cubicBezTo>
                <a:cubicBezTo>
                  <a:pt x="1130431" y="169376"/>
                  <a:pt x="1513441" y="124420"/>
                  <a:pt x="1897488" y="213834"/>
                </a:cubicBezTo>
                <a:cubicBezTo>
                  <a:pt x="2058925" y="101068"/>
                  <a:pt x="2692833" y="29888"/>
                  <a:pt x="3042484" y="141076"/>
                </a:cubicBezTo>
                <a:cubicBezTo>
                  <a:pt x="3121661" y="64984"/>
                  <a:pt x="3308807" y="25548"/>
                  <a:pt x="3488641" y="8221"/>
                </a:cubicBezTo>
                <a:cubicBezTo>
                  <a:pt x="3712459" y="-2779"/>
                  <a:pt x="3925724" y="3761"/>
                  <a:pt x="4041968" y="101984"/>
                </a:cubicBezTo>
                <a:cubicBezTo>
                  <a:pt x="4222774" y="9989"/>
                  <a:pt x="4512751" y="5740"/>
                  <a:pt x="4804757" y="28363"/>
                </a:cubicBezTo>
                <a:cubicBezTo>
                  <a:pt x="5005569" y="47780"/>
                  <a:pt x="5141896" y="154568"/>
                  <a:pt x="5191570" y="229208"/>
                </a:cubicBezTo>
                <a:cubicBezTo>
                  <a:pt x="5435814" y="261265"/>
                  <a:pt x="5618602" y="330325"/>
                  <a:pt x="5687993" y="424134"/>
                </a:cubicBezTo>
                <a:cubicBezTo>
                  <a:pt x="5735766" y="492165"/>
                  <a:pt x="5739157" y="571712"/>
                  <a:pt x="5665773" y="635502"/>
                </a:cubicBezTo>
                <a:cubicBezTo>
                  <a:pt x="5846560" y="742127"/>
                  <a:pt x="5898356" y="866933"/>
                  <a:pt x="5828086" y="958679"/>
                </a:cubicBezTo>
                <a:cubicBezTo>
                  <a:pt x="5755163" y="1135477"/>
                  <a:pt x="5480712" y="1273574"/>
                  <a:pt x="5067736" y="1241573"/>
                </a:cubicBezTo>
                <a:cubicBezTo>
                  <a:pt x="5083537" y="1319385"/>
                  <a:pt x="4969438" y="1410084"/>
                  <a:pt x="4795544" y="1483976"/>
                </a:cubicBezTo>
                <a:cubicBezTo>
                  <a:pt x="4476082" y="1586189"/>
                  <a:pt x="4137387" y="1572718"/>
                  <a:pt x="3868816" y="1513326"/>
                </a:cubicBezTo>
                <a:cubicBezTo>
                  <a:pt x="3743702" y="1639915"/>
                  <a:pt x="3499763" y="1694186"/>
                  <a:pt x="3206558" y="1771926"/>
                </a:cubicBezTo>
                <a:cubicBezTo>
                  <a:pt x="2834755" y="1801929"/>
                  <a:pt x="2405615" y="1769291"/>
                  <a:pt x="2232817" y="1614078"/>
                </a:cubicBezTo>
                <a:cubicBezTo>
                  <a:pt x="1687863" y="1815321"/>
                  <a:pt x="1095299" y="1681779"/>
                  <a:pt x="786363" y="1458120"/>
                </a:cubicBezTo>
                <a:cubicBezTo>
                  <a:pt x="499716" y="1477418"/>
                  <a:pt x="236094" y="1395580"/>
                  <a:pt x="150389" y="1284570"/>
                </a:cubicBezTo>
                <a:cubicBezTo>
                  <a:pt x="89975" y="1205277"/>
                  <a:pt x="139362" y="1113260"/>
                  <a:pt x="286282" y="1050305"/>
                </a:cubicBezTo>
                <a:cubicBezTo>
                  <a:pt x="93150" y="1019483"/>
                  <a:pt x="-44705" y="915036"/>
                  <a:pt x="-678" y="809957"/>
                </a:cubicBezTo>
                <a:cubicBezTo>
                  <a:pt x="39705" y="654826"/>
                  <a:pt x="236491" y="607239"/>
                  <a:pt x="523384" y="596328"/>
                </a:cubicBezTo>
                <a:cubicBezTo>
                  <a:pt x="525448" y="594814"/>
                  <a:pt x="526721" y="592738"/>
                  <a:pt x="528397" y="590696"/>
                </a:cubicBezTo>
                <a:close/>
              </a:path>
              <a:path w="5853016" h="1775790" fill="none" stroke="0" extrusionOk="0">
                <a:moveTo>
                  <a:pt x="635838" y="1076038"/>
                </a:moveTo>
                <a:cubicBezTo>
                  <a:pt x="517947" y="1072628"/>
                  <a:pt x="397817" y="1062766"/>
                  <a:pt x="292650" y="1043276"/>
                </a:cubicBezTo>
                <a:moveTo>
                  <a:pt x="938650" y="1434567"/>
                </a:moveTo>
                <a:cubicBezTo>
                  <a:pt x="888411" y="1453134"/>
                  <a:pt x="837243" y="1444790"/>
                  <a:pt x="788531" y="1450228"/>
                </a:cubicBezTo>
                <a:moveTo>
                  <a:pt x="2232546" y="1606843"/>
                </a:moveTo>
                <a:cubicBezTo>
                  <a:pt x="2202068" y="1588986"/>
                  <a:pt x="2161983" y="1561563"/>
                  <a:pt x="2142041" y="1535318"/>
                </a:cubicBezTo>
                <a:moveTo>
                  <a:pt x="3905668" y="1428483"/>
                </a:moveTo>
                <a:cubicBezTo>
                  <a:pt x="3896948" y="1456284"/>
                  <a:pt x="3888143" y="1479015"/>
                  <a:pt x="3869493" y="1506955"/>
                </a:cubicBezTo>
                <a:moveTo>
                  <a:pt x="4624018" y="943552"/>
                </a:moveTo>
                <a:cubicBezTo>
                  <a:pt x="4868323" y="1008235"/>
                  <a:pt x="5066640" y="1116540"/>
                  <a:pt x="5064484" y="1236887"/>
                </a:cubicBezTo>
                <a:moveTo>
                  <a:pt x="5663063" y="631145"/>
                </a:moveTo>
                <a:cubicBezTo>
                  <a:pt x="5617046" y="671828"/>
                  <a:pt x="5555613" y="711551"/>
                  <a:pt x="5466879" y="741145"/>
                </a:cubicBezTo>
                <a:moveTo>
                  <a:pt x="5192383" y="223042"/>
                </a:moveTo>
                <a:cubicBezTo>
                  <a:pt x="5198410" y="240047"/>
                  <a:pt x="5202311" y="258029"/>
                  <a:pt x="5202680" y="275000"/>
                </a:cubicBezTo>
                <a:moveTo>
                  <a:pt x="3939675" y="162451"/>
                </a:moveTo>
                <a:cubicBezTo>
                  <a:pt x="3964071" y="137076"/>
                  <a:pt x="3999255" y="113165"/>
                  <a:pt x="4040206" y="96188"/>
                </a:cubicBezTo>
                <a:moveTo>
                  <a:pt x="2999806" y="194021"/>
                </a:moveTo>
                <a:cubicBezTo>
                  <a:pt x="3008391" y="176891"/>
                  <a:pt x="3024761" y="159682"/>
                  <a:pt x="3048445" y="136883"/>
                </a:cubicBezTo>
                <a:moveTo>
                  <a:pt x="1896810" y="213423"/>
                </a:moveTo>
                <a:cubicBezTo>
                  <a:pt x="1952117" y="230956"/>
                  <a:pt x="2021223" y="251315"/>
                  <a:pt x="2072943" y="268834"/>
                </a:cubicBezTo>
                <a:moveTo>
                  <a:pt x="559152" y="649026"/>
                </a:moveTo>
                <a:cubicBezTo>
                  <a:pt x="544696" y="629866"/>
                  <a:pt x="534717" y="605725"/>
                  <a:pt x="528397" y="590696"/>
                </a:cubicBezTo>
              </a:path>
            </a:pathLst>
          </a:custGeom>
          <a:solidFill>
            <a:srgbClr val="5197BE"/>
          </a:solidFill>
          <a:ln w="53975" cap="rnd" cmpd="dbl">
            <a:solidFill>
              <a:srgbClr val="A7C7D8"/>
            </a:solidFill>
            <a:bevel/>
            <a:extLst>
              <a:ext uri="{C807C97D-BFC1-408E-A445-0C87EB9F89A2}">
                <ask:lineSketchStyleProps xmlns:ask="http://schemas.microsoft.com/office/drawing/2018/sketchyshapes" sd="1219033472">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de-DE" sz="2400" dirty="0">
                <a:latin typeface="Lato" panose="020F0502020204030203" pitchFamily="34" charset="0"/>
              </a:rPr>
              <a:t>Wie ist die Raumluft hier?</a:t>
            </a:r>
            <a:br>
              <a:rPr lang="de-DE" sz="2400" dirty="0">
                <a:latin typeface="Lato" panose="020F0502020204030203" pitchFamily="34" charset="0"/>
              </a:rPr>
            </a:br>
            <a:r>
              <a:rPr lang="de-DE" sz="2400" dirty="0">
                <a:latin typeface="Lato" panose="020F0502020204030203" pitchFamily="34" charset="0"/>
              </a:rPr>
              <a:t>Wie müde sind Sie?</a:t>
            </a:r>
          </a:p>
          <a:p>
            <a:pPr algn="ctr"/>
            <a:r>
              <a:rPr lang="de-DE" sz="2400" dirty="0">
                <a:latin typeface="Lato" panose="020F0502020204030203" pitchFamily="34" charset="0"/>
              </a:rPr>
              <a:t>Ist Fenster Öffnen eine Option?</a:t>
            </a:r>
          </a:p>
        </p:txBody>
      </p:sp>
      <p:sp>
        <p:nvSpPr>
          <p:cNvPr id="2" name="Inhaltsplatzhalter 2">
            <a:extLst>
              <a:ext uri="{FF2B5EF4-FFF2-40B4-BE49-F238E27FC236}">
                <a16:creationId xmlns:a16="http://schemas.microsoft.com/office/drawing/2014/main" id="{1C7EF8FF-77F6-40FB-82BE-46EBA73F7097}"/>
              </a:ext>
            </a:extLst>
          </p:cNvPr>
          <p:cNvSpPr txBox="1">
            <a:spLocks/>
          </p:cNvSpPr>
          <p:nvPr/>
        </p:nvSpPr>
        <p:spPr>
          <a:xfrm rot="861686" flipH="1">
            <a:off x="9124848" y="3501883"/>
            <a:ext cx="2853202" cy="1087009"/>
          </a:xfrm>
          <a:prstGeom prst="homePlate">
            <a:avLst>
              <a:gd name="adj" fmla="val 38199"/>
            </a:avLst>
          </a:prstGeom>
          <a:solidFill>
            <a:srgbClr val="5197BE"/>
          </a:solidFill>
          <a:ln>
            <a:solidFill>
              <a:schemeClr val="bg1"/>
            </a:solidFill>
          </a:ln>
        </p:spPr>
        <p:txBody>
          <a:bodyPr vert="horz" lIns="91440" tIns="45720" rIns="91440" bIns="45720" rtlCol="0" anchor="ctr" anchorCtr="1">
            <a:normAutofit fontScale="32500" lnSpcReduction="200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7400" dirty="0"/>
              <a:t>WHO-Grenze</a:t>
            </a:r>
          </a:p>
          <a:p>
            <a:pPr marL="0" indent="0">
              <a:buFont typeface="Arial" panose="020B0604020202020204" pitchFamily="34" charset="0"/>
              <a:buNone/>
            </a:pPr>
            <a:r>
              <a:rPr lang="de-AT" sz="7400" dirty="0"/>
              <a:t>für gesunde Luft</a:t>
            </a:r>
            <a:endParaRPr lang="de-AT" sz="4000" dirty="0"/>
          </a:p>
        </p:txBody>
      </p:sp>
      <p:sp>
        <p:nvSpPr>
          <p:cNvPr id="17" name="Textfeld 16">
            <a:extLst>
              <a:ext uri="{FF2B5EF4-FFF2-40B4-BE49-F238E27FC236}">
                <a16:creationId xmlns:a16="http://schemas.microsoft.com/office/drawing/2014/main" id="{4C5D887A-4A93-DBCA-29F3-3746732CCE84}"/>
              </a:ext>
            </a:extLst>
          </p:cNvPr>
          <p:cNvSpPr txBox="1"/>
          <p:nvPr/>
        </p:nvSpPr>
        <p:spPr>
          <a:xfrm>
            <a:off x="3365512" y="5322769"/>
            <a:ext cx="6101254"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Kopfschmerzen &amp; Müdigkeit</a:t>
            </a:r>
          </a:p>
        </p:txBody>
      </p:sp>
    </p:spTree>
    <p:extLst>
      <p:ext uri="{BB962C8B-B14F-4D97-AF65-F5344CB8AC3E}">
        <p14:creationId xmlns:p14="http://schemas.microsoft.com/office/powerpoint/2010/main" val="224425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8" grpId="0" animBg="1"/>
      <p:bldP spid="2"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Text, Schrift, Screenshot, Logo enthält.&#10;&#10;Automatisch generierte Beschreibung">
            <a:extLst>
              <a:ext uri="{FF2B5EF4-FFF2-40B4-BE49-F238E27FC236}">
                <a16:creationId xmlns:a16="http://schemas.microsoft.com/office/drawing/2014/main" id="{478C6372-9F23-8C9B-4059-FEDCF54F33FD}"/>
              </a:ext>
            </a:extLst>
          </p:cNvPr>
          <p:cNvPicPr>
            <a:picLocks noChangeAspect="1"/>
          </p:cNvPicPr>
          <p:nvPr/>
        </p:nvPicPr>
        <p:blipFill>
          <a:blip r:embed="rId3"/>
          <a:stretch>
            <a:fillRect/>
          </a:stretch>
        </p:blipFill>
        <p:spPr>
          <a:xfrm>
            <a:off x="0" y="2643"/>
            <a:ext cx="12192000" cy="6822000"/>
          </a:xfrm>
          <a:prstGeom prst="rect">
            <a:avLst/>
          </a:prstGeom>
        </p:spPr>
      </p:pic>
      <p:sp>
        <p:nvSpPr>
          <p:cNvPr id="6" name="Rechteck 5">
            <a:extLst>
              <a:ext uri="{FF2B5EF4-FFF2-40B4-BE49-F238E27FC236}">
                <a16:creationId xmlns:a16="http://schemas.microsoft.com/office/drawing/2014/main" id="{5D6588FD-4270-2133-C0F5-9D6CF7499842}"/>
              </a:ext>
            </a:extLst>
          </p:cNvPr>
          <p:cNvSpPr/>
          <p:nvPr/>
        </p:nvSpPr>
        <p:spPr>
          <a:xfrm flipV="1">
            <a:off x="10592991" y="-122190"/>
            <a:ext cx="501889" cy="1221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Lato" panose="020F0502020204030203" pitchFamily="34" charset="0"/>
            </a:endParaRPr>
          </a:p>
        </p:txBody>
      </p:sp>
      <p:pic>
        <p:nvPicPr>
          <p:cNvPr id="7" name="Grafik 6">
            <a:extLst>
              <a:ext uri="{FF2B5EF4-FFF2-40B4-BE49-F238E27FC236}">
                <a16:creationId xmlns:a16="http://schemas.microsoft.com/office/drawing/2014/main" id="{1114516F-420C-525F-D810-1A6B2225771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004" y="25104"/>
            <a:ext cx="1255363" cy="1080416"/>
          </a:xfrm>
          <a:prstGeom prst="rect">
            <a:avLst/>
          </a:prstGeom>
        </p:spPr>
      </p:pic>
      <p:grpSp>
        <p:nvGrpSpPr>
          <p:cNvPr id="21" name="Gruppieren 20">
            <a:extLst>
              <a:ext uri="{FF2B5EF4-FFF2-40B4-BE49-F238E27FC236}">
                <a16:creationId xmlns:a16="http://schemas.microsoft.com/office/drawing/2014/main" id="{BD27A276-2E4C-E708-D124-13B841B5B50E}"/>
              </a:ext>
            </a:extLst>
          </p:cNvPr>
          <p:cNvGrpSpPr/>
          <p:nvPr/>
        </p:nvGrpSpPr>
        <p:grpSpPr>
          <a:xfrm>
            <a:off x="-32867" y="5496013"/>
            <a:ext cx="12178863" cy="1291941"/>
            <a:chOff x="-32867" y="5496013"/>
            <a:chExt cx="12178863" cy="1291941"/>
          </a:xfrm>
        </p:grpSpPr>
        <p:pic>
          <p:nvPicPr>
            <p:cNvPr id="18" name="Grafik 17" descr="Ein Bild, das Text, Schrift, Screenshot, Logo enthält.&#10;&#10;Automatisch generierte Beschreibung">
              <a:extLst>
                <a:ext uri="{FF2B5EF4-FFF2-40B4-BE49-F238E27FC236}">
                  <a16:creationId xmlns:a16="http://schemas.microsoft.com/office/drawing/2014/main" id="{92BAEA95-7B01-6F13-E35E-B5F540EACEB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6004" y="5574096"/>
              <a:ext cx="11927772" cy="1213858"/>
            </a:xfrm>
            <a:prstGeom prst="rect">
              <a:avLst/>
            </a:prstGeom>
          </p:spPr>
        </p:pic>
        <p:sp>
          <p:nvSpPr>
            <p:cNvPr id="8" name="Textfeld 7">
              <a:extLst>
                <a:ext uri="{FF2B5EF4-FFF2-40B4-BE49-F238E27FC236}">
                  <a16:creationId xmlns:a16="http://schemas.microsoft.com/office/drawing/2014/main" id="{1B2740CF-0BD0-20A8-1E09-2E8F9285D26A}"/>
                </a:ext>
              </a:extLst>
            </p:cNvPr>
            <p:cNvSpPr txBox="1"/>
            <p:nvPr/>
          </p:nvSpPr>
          <p:spPr>
            <a:xfrm>
              <a:off x="-32867" y="5496013"/>
              <a:ext cx="12178863" cy="1213858"/>
            </a:xfrm>
            <a:prstGeom prst="rect">
              <a:avLst/>
            </a:prstGeom>
            <a:noFill/>
          </p:spPr>
          <p:txBody>
            <a:bodyPr wrap="square">
              <a:spAutoFit/>
            </a:bodyPr>
            <a:lstStyle/>
            <a:p>
              <a:pPr algn="ctr" defTabSz="914400">
                <a:lnSpc>
                  <a:spcPct val="120000"/>
                </a:lnSpc>
                <a:spcBef>
                  <a:spcPts val="600"/>
                </a:spcBef>
              </a:pPr>
              <a:r>
                <a:rPr lang="de-AT" sz="3200" dirty="0">
                  <a:solidFill>
                    <a:schemeClr val="bg1"/>
                  </a:solidFill>
                  <a:latin typeface="Lato" panose="020F0502020204030203" pitchFamily="34" charset="0"/>
                </a:rPr>
                <a:t>Wenn wir kein Wasser trinken, das andere schon im  Mund hatten,</a:t>
              </a:r>
              <a:br>
                <a:rPr lang="de-AT" sz="3200" dirty="0">
                  <a:solidFill>
                    <a:schemeClr val="bg1"/>
                  </a:solidFill>
                  <a:latin typeface="Lato" panose="020F0502020204030203" pitchFamily="34" charset="0"/>
                </a:rPr>
              </a:br>
              <a:r>
                <a:rPr lang="de-AT" sz="3200" dirty="0">
                  <a:solidFill>
                    <a:schemeClr val="bg1"/>
                  </a:solidFill>
                  <a:latin typeface="Lato" panose="020F0502020204030203" pitchFamily="34" charset="0"/>
                </a:rPr>
                <a:t>warum atmen wir Luft ein, die andere schon in sich hatten?</a:t>
              </a:r>
            </a:p>
          </p:txBody>
        </p:sp>
      </p:grpSp>
      <p:sp>
        <p:nvSpPr>
          <p:cNvPr id="3" name="Textfeld 2">
            <a:extLst>
              <a:ext uri="{FF2B5EF4-FFF2-40B4-BE49-F238E27FC236}">
                <a16:creationId xmlns:a16="http://schemas.microsoft.com/office/drawing/2014/main" id="{C4248F42-9FD3-5DE8-859C-D60D22331626}"/>
              </a:ext>
            </a:extLst>
          </p:cNvPr>
          <p:cNvSpPr txBox="1"/>
          <p:nvPr/>
        </p:nvSpPr>
        <p:spPr>
          <a:xfrm>
            <a:off x="5148152" y="3796951"/>
            <a:ext cx="6266081" cy="811721"/>
          </a:xfrm>
          <a:prstGeom prst="rect">
            <a:avLst/>
          </a:prstGeom>
          <a:solidFill>
            <a:srgbClr val="8F627A"/>
          </a:solidFill>
          <a:ln>
            <a:solidFill>
              <a:schemeClr val="bg1"/>
            </a:solidFill>
          </a:ln>
        </p:spPr>
        <p:txBody>
          <a:bodyPr wrap="square" anchor="ctr" anchorCtr="0">
            <a:noAutofit/>
          </a:bodyPr>
          <a:lstStyle/>
          <a:p>
            <a:r>
              <a:rPr lang="de-AT" sz="2800" dirty="0">
                <a:solidFill>
                  <a:schemeClr val="bg1"/>
                </a:solidFill>
                <a:latin typeface="Lato" panose="020F0502020204030203" pitchFamily="34" charset="0"/>
              </a:rPr>
              <a:t>jeder 25. Atemzug verbrauchte Luft</a:t>
            </a:r>
            <a:endParaRPr lang="de-DE" sz="2800" dirty="0"/>
          </a:p>
        </p:txBody>
      </p:sp>
      <p:sp>
        <p:nvSpPr>
          <p:cNvPr id="9" name="Textfeld 8">
            <a:extLst>
              <a:ext uri="{FF2B5EF4-FFF2-40B4-BE49-F238E27FC236}">
                <a16:creationId xmlns:a16="http://schemas.microsoft.com/office/drawing/2014/main" id="{F0680553-B265-19F8-A1B2-210AF50262BE}"/>
              </a:ext>
            </a:extLst>
          </p:cNvPr>
          <p:cNvSpPr txBox="1"/>
          <p:nvPr/>
        </p:nvSpPr>
        <p:spPr>
          <a:xfrm>
            <a:off x="5148151" y="2948541"/>
            <a:ext cx="6266081" cy="811721"/>
          </a:xfrm>
          <a:prstGeom prst="rect">
            <a:avLst/>
          </a:prstGeom>
          <a:solidFill>
            <a:srgbClr val="846B88"/>
          </a:solidFill>
          <a:ln>
            <a:solidFill>
              <a:schemeClr val="bg1"/>
            </a:solidFill>
          </a:ln>
        </p:spPr>
        <p:txBody>
          <a:bodyPr wrap="square" anchor="ctr" anchorCtr="0">
            <a:noAutofit/>
          </a:bodyPr>
          <a:lstStyle/>
          <a:p>
            <a:r>
              <a:rPr lang="de-AT" sz="2800" dirty="0">
                <a:solidFill>
                  <a:schemeClr val="bg1"/>
                </a:solidFill>
                <a:latin typeface="Lato" panose="020F0502020204030203" pitchFamily="34" charset="0"/>
              </a:rPr>
              <a:t>jeder 65. Atemzug verbrauchte Luft</a:t>
            </a:r>
            <a:endParaRPr lang="de-DE" sz="2800" dirty="0"/>
          </a:p>
        </p:txBody>
      </p:sp>
      <p:sp>
        <p:nvSpPr>
          <p:cNvPr id="10" name="Textfeld 9">
            <a:extLst>
              <a:ext uri="{FF2B5EF4-FFF2-40B4-BE49-F238E27FC236}">
                <a16:creationId xmlns:a16="http://schemas.microsoft.com/office/drawing/2014/main" id="{7BE55B81-0B3C-37E3-6619-71E08F9EF638}"/>
              </a:ext>
            </a:extLst>
          </p:cNvPr>
          <p:cNvSpPr txBox="1"/>
          <p:nvPr/>
        </p:nvSpPr>
        <p:spPr>
          <a:xfrm>
            <a:off x="5148150" y="4647603"/>
            <a:ext cx="6266081" cy="811721"/>
          </a:xfrm>
          <a:prstGeom prst="rect">
            <a:avLst/>
          </a:prstGeom>
          <a:solidFill>
            <a:srgbClr val="A15369"/>
          </a:solidFill>
          <a:ln>
            <a:solidFill>
              <a:schemeClr val="bg1"/>
            </a:solidFill>
          </a:ln>
        </p:spPr>
        <p:txBody>
          <a:bodyPr wrap="square" anchor="ctr" anchorCtr="0">
            <a:noAutofit/>
          </a:bodyPr>
          <a:lstStyle/>
          <a:p>
            <a:r>
              <a:rPr lang="de-AT" sz="2800" dirty="0">
                <a:solidFill>
                  <a:schemeClr val="bg1"/>
                </a:solidFill>
                <a:latin typeface="Lato" panose="020F0502020204030203" pitchFamily="34" charset="0"/>
              </a:rPr>
              <a:t>jeder 15. Atemzug verbrauchte Luft</a:t>
            </a:r>
            <a:endParaRPr lang="de-DE" sz="2800" dirty="0"/>
          </a:p>
        </p:txBody>
      </p:sp>
    </p:spTree>
    <p:extLst>
      <p:ext uri="{BB962C8B-B14F-4D97-AF65-F5344CB8AC3E}">
        <p14:creationId xmlns:p14="http://schemas.microsoft.com/office/powerpoint/2010/main" val="33388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theme/theme1.xml><?xml version="1.0" encoding="utf-8"?>
<a:theme xmlns:a="http://schemas.openxmlformats.org/drawingml/2006/main" name="Benutzerdefiniertes Design">
  <a:themeElements>
    <a:clrScheme name="Bla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1257</Words>
  <Application>Microsoft Macintosh PowerPoint</Application>
  <PresentationFormat>Breitbild</PresentationFormat>
  <Paragraphs>158</Paragraphs>
  <Slides>17</Slides>
  <Notes>16</Notes>
  <HiddenSlides>0</HiddenSlides>
  <MMClips>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vt:i4>
      </vt:variant>
    </vt:vector>
  </HeadingPairs>
  <TitlesOfParts>
    <vt:vector size="23" baseType="lpstr">
      <vt:lpstr>.Apple Color Emoji UI</vt:lpstr>
      <vt:lpstr>arial</vt:lpstr>
      <vt:lpstr>arial</vt:lpstr>
      <vt:lpstr>Lato</vt:lpstr>
      <vt:lpstr>Wingdings</vt:lpstr>
      <vt:lpstr>Benutzerdefiniertes Design</vt:lpstr>
      <vt:lpstr>PowerPoint-Präsentation</vt:lpstr>
      <vt:lpstr>Luft- &amp; Wasserqualität im Vergleich </vt:lpstr>
      <vt:lpstr>Tägliche Menge Luft &amp; Wasser in Liter?</vt:lpstr>
      <vt:lpstr>Welche Werte sind unserer Schule &amp;  uns Eltern wichtig für unsere Kinder?</vt:lpstr>
      <vt:lpstr>Gesunde Raumluft sichert unsere Werte!</vt:lpstr>
      <vt:lpstr>Möglichkeiten zur Raumluftverbesserung:</vt:lpstr>
      <vt:lpstr>PowerPoint-Präsentation</vt:lpstr>
      <vt:lpstr>PowerPoint-Präsentation</vt:lpstr>
      <vt:lpstr>PowerPoint-Präsentation</vt:lpstr>
      <vt:lpstr>Kluger Umgang mit Pathogenen</vt:lpstr>
      <vt:lpstr>Ergebnis Stoßlüftung – nicht ausreichend!</vt:lpstr>
      <vt:lpstr>Kipplüftung: erstaunlich nachhaltig</vt:lpstr>
      <vt:lpstr>Mehr Information zu nachhaltigem Lüften</vt:lpstr>
      <vt:lpstr>HEPA-Filter: eine weitere „Schutzschicht"</vt:lpstr>
      <vt:lpstr>Österreichische Schulrealität Oktober &amp; November 2023</vt:lpstr>
      <vt:lpstr>Effekte guter &amp; gesunder Raumluft</vt:lpstr>
      <vt:lpstr>Was wünschen wir für unsere Kinder?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KUNNERT Veronika</dc:creator>
  <cp:keywords/>
  <dc:description/>
  <cp:lastModifiedBy>KUNNERT Veronika</cp:lastModifiedBy>
  <cp:revision>5</cp:revision>
  <cp:lastPrinted>2022-11-03T16:38:54Z</cp:lastPrinted>
  <dcterms:created xsi:type="dcterms:W3CDTF">2022-10-05T18:44:04Z</dcterms:created>
  <dcterms:modified xsi:type="dcterms:W3CDTF">2024-02-16T11:39:00Z</dcterms:modified>
  <cp:category/>
</cp:coreProperties>
</file>