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9144000" cy="6858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2" roundtripDataSignature="AMtx7mgOR8APOoBFXDGE7H+lPaZvj/WK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949CC22-FC40-46F3-8273-31DE12955683}">
  <a:tblStyle styleId="{E949CC22-FC40-46F3-8273-31DE1295568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2"/>
  </p:normalViewPr>
  <p:slideViewPr>
    <p:cSldViewPr snapToGrid="0">
      <p:cViewPr varScale="1">
        <p:scale>
          <a:sx n="125" d="100"/>
          <a:sy n="125" d="100"/>
        </p:scale>
        <p:origin x="184"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62"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64"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6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NNERT Veronika" userId="ab468d59-8f75-44e9-9a3e-94396826433d" providerId="ADAL" clId="{374CDB97-D23B-1B49-89D2-698720597278}"/>
    <pc:docChg chg="undo custSel modSld">
      <pc:chgData name="KUNNERT Veronika" userId="ab468d59-8f75-44e9-9a3e-94396826433d" providerId="ADAL" clId="{374CDB97-D23B-1B49-89D2-698720597278}" dt="2025-01-14T14:11:50.712" v="5" actId="20577"/>
      <pc:docMkLst>
        <pc:docMk/>
      </pc:docMkLst>
      <pc:sldChg chg="modSp mod">
        <pc:chgData name="KUNNERT Veronika" userId="ab468d59-8f75-44e9-9a3e-94396826433d" providerId="ADAL" clId="{374CDB97-D23B-1B49-89D2-698720597278}" dt="2025-01-14T14:11:50.712" v="5" actId="20577"/>
        <pc:sldMkLst>
          <pc:docMk/>
          <pc:sldMk cId="0" sldId="278"/>
        </pc:sldMkLst>
        <pc:spChg chg="mod">
          <ac:chgData name="KUNNERT Veronika" userId="ab468d59-8f75-44e9-9a3e-94396826433d" providerId="ADAL" clId="{374CDB97-D23B-1B49-89D2-698720597278}" dt="2025-01-14T14:11:50.712" v="5" actId="20577"/>
          <ac:spMkLst>
            <pc:docMk/>
            <pc:sldMk cId="0" sldId="278"/>
            <ac:spMk id="350" creationId="{00000000-0000-0000-0000-000000000000}"/>
          </ac:spMkLst>
        </pc:spChg>
        <pc:picChg chg="mod">
          <ac:chgData name="KUNNERT Veronika" userId="ab468d59-8f75-44e9-9a3e-94396826433d" providerId="ADAL" clId="{374CDB97-D23B-1B49-89D2-698720597278}" dt="2025-01-14T14:11:39.211" v="1" actId="1076"/>
          <ac:picMkLst>
            <pc:docMk/>
            <pc:sldMk cId="0" sldId="278"/>
            <ac:picMk id="351"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4091"/>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79484" y="0"/>
            <a:ext cx="3962400" cy="344091"/>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24eb6e1335_0_1145: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324eb6e1335_0_114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 name="Google Shape;87;g324eb6e1335_0_1145: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a:t>
            </a:fld>
            <a:endParaRPr/>
          </a:p>
        </p:txBody>
      </p:sp>
      <p:sp>
        <p:nvSpPr>
          <p:cNvPr id="88" name="Google Shape;88;g324eb6e1335_0_1145: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Indikator: Hilfsmitteln, CO2 korreliert mit Ausgeatmeter Luft</a:t>
            </a:r>
            <a:endParaRPr/>
          </a:p>
        </p:txBody>
      </p:sp>
      <p:sp>
        <p:nvSpPr>
          <p:cNvPr id="198" name="Google Shape;198;p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10</a:t>
            </a:fld>
            <a:endParaRPr/>
          </a:p>
        </p:txBody>
      </p:sp>
      <p:sp>
        <p:nvSpPr>
          <p:cNvPr id="199" name="Google Shape;199;p5: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25102a0052_1_5: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325102a0052_1_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Indikator: Hilfsmitteln, CO2 korreliert mit Ausgeatmeter Luft</a:t>
            </a:r>
            <a:endParaRPr/>
          </a:p>
        </p:txBody>
      </p:sp>
      <p:sp>
        <p:nvSpPr>
          <p:cNvPr id="209" name="Google Shape;209;g325102a0052_1_5: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11</a:t>
            </a:fld>
            <a:endParaRPr/>
          </a:p>
        </p:txBody>
      </p:sp>
      <p:sp>
        <p:nvSpPr>
          <p:cNvPr id="210" name="Google Shape;210;g325102a0052_1_5: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24eb6e1335_0_786: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g324eb6e1335_0_78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24eb6e1335_0_79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324eb6e1335_0_796: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9" name="Google Shape;229;g324eb6e1335_0_796: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
        <p:nvSpPr>
          <p:cNvPr id="230" name="Google Shape;230;g324eb6e1335_0_796: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24eb6e1335_0_1689: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g324eb6e1335_0_1689:notes"/>
          <p:cNvSpPr>
            <a:spLocks noGrp="1" noRot="1" noChangeAspect="1"/>
          </p:cNvSpPr>
          <p:nvPr>
            <p:ph type="sldImg" idx="2"/>
          </p:nvPr>
        </p:nvSpPr>
        <p:spPr>
          <a:xfrm>
            <a:off x="820869" y="514350"/>
            <a:ext cx="75033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25102a0052_1_1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0" name="Google Shape;250;g325102a0052_1_15: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25102a0052_1_2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9" name="Google Shape;259;g325102a0052_1_25:notes"/>
          <p:cNvSpPr>
            <a:spLocks noGrp="1" noRot="1" noChangeAspect="1"/>
          </p:cNvSpPr>
          <p:nvPr>
            <p:ph type="sldImg" idx="2"/>
          </p:nvPr>
        </p:nvSpPr>
        <p:spPr>
          <a:xfrm>
            <a:off x="820869" y="514350"/>
            <a:ext cx="75033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25102a0052_1_3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g325102a0052_1_36:notes"/>
          <p:cNvSpPr>
            <a:spLocks noGrp="1" noRot="1" noChangeAspect="1"/>
          </p:cNvSpPr>
          <p:nvPr>
            <p:ph type="sldImg" idx="2"/>
          </p:nvPr>
        </p:nvSpPr>
        <p:spPr>
          <a:xfrm>
            <a:off x="820869" y="514350"/>
            <a:ext cx="75033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24eb6e1335_0_1677: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324eb6e1335_0_167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9" name="Google Shape;279;g324eb6e1335_0_1677: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18</a:t>
            </a:fld>
            <a:endParaRPr/>
          </a:p>
        </p:txBody>
      </p:sp>
      <p:sp>
        <p:nvSpPr>
          <p:cNvPr id="280" name="Google Shape;280;g324eb6e1335_0_1677: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sz="1200"/>
              <a:t>Intervall &amp; Dauer Bernoullieffekt</a:t>
            </a:r>
            <a:endParaRPr sz="1200"/>
          </a:p>
        </p:txBody>
      </p:sp>
      <p:sp>
        <p:nvSpPr>
          <p:cNvPr id="290" name="Google Shape;290;p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19</a:t>
            </a:fld>
            <a:endParaRPr/>
          </a:p>
        </p:txBody>
      </p:sp>
      <p:sp>
        <p:nvSpPr>
          <p:cNvPr id="291" name="Google Shape;291;p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24eb6e1335_0_428: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g324eb6e1335_0_428: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Lato"/>
              <a:buNone/>
            </a:pPr>
            <a:r>
              <a:rPr lang="de-DE" sz="1200" u="none" strike="noStrike">
                <a:solidFill>
                  <a:schemeClr val="lt1"/>
                </a:solidFill>
                <a:latin typeface="Lato"/>
                <a:ea typeface="Lato"/>
                <a:cs typeface="Lato"/>
                <a:sym typeface="Lato"/>
              </a:rPr>
              <a:t>Einladen nachzudenken – was ist uns bezüglich der Gesundheit unserer Kinder wichtig und welche Werte sind uns durch die letzten Jahre wichtig geworden?</a:t>
            </a:r>
            <a:br>
              <a:rPr lang="de-DE" sz="1200" u="none" strike="noStrike">
                <a:solidFill>
                  <a:schemeClr val="lt1"/>
                </a:solidFill>
                <a:latin typeface="Lato"/>
                <a:ea typeface="Lato"/>
                <a:cs typeface="Lato"/>
                <a:sym typeface="Lato"/>
              </a:rPr>
            </a:br>
            <a:br>
              <a:rPr lang="de-DE" sz="1200" u="none" strike="noStrike">
                <a:solidFill>
                  <a:schemeClr val="lt1"/>
                </a:solidFill>
                <a:latin typeface="Lato"/>
                <a:ea typeface="Lato"/>
                <a:cs typeface="Lato"/>
                <a:sym typeface="Lato"/>
              </a:rPr>
            </a:br>
            <a:br>
              <a:rPr lang="de-DE" sz="1200" u="none" strike="noStrike">
                <a:solidFill>
                  <a:schemeClr val="lt1"/>
                </a:solidFill>
                <a:latin typeface="Lato"/>
                <a:ea typeface="Lato"/>
                <a:cs typeface="Lato"/>
                <a:sym typeface="Lato"/>
              </a:rPr>
            </a:br>
            <a:r>
              <a:rPr lang="de-DE" sz="1200" u="none" strike="noStrike">
                <a:solidFill>
                  <a:schemeClr val="lt1"/>
                </a:solidFill>
                <a:latin typeface="Lato"/>
                <a:ea typeface="Lato"/>
                <a:cs typeface="Lato"/>
                <a:sym typeface="Lato"/>
              </a:rPr>
              <a:t>Wie war das vor 3, vor 5 Jahren?</a:t>
            </a:r>
            <a:endParaRPr/>
          </a:p>
          <a:p>
            <a:pPr marL="0" marR="0" lvl="0" indent="0" algn="l" rtl="0">
              <a:lnSpc>
                <a:spcPct val="100000"/>
              </a:lnSpc>
              <a:spcBef>
                <a:spcPts val="0"/>
              </a:spcBef>
              <a:spcAft>
                <a:spcPts val="0"/>
              </a:spcAft>
              <a:buClr>
                <a:schemeClr val="lt1"/>
              </a:buClr>
              <a:buSzPts val="1200"/>
              <a:buFont typeface="Lato"/>
              <a:buNone/>
            </a:pPr>
            <a:br>
              <a:rPr lang="de-DE" sz="1200" u="none" strike="noStrike">
                <a:solidFill>
                  <a:schemeClr val="lt1"/>
                </a:solidFill>
                <a:latin typeface="Lato"/>
                <a:ea typeface="Lato"/>
                <a:cs typeface="Lato"/>
                <a:sym typeface="Lato"/>
              </a:rPr>
            </a:br>
            <a:r>
              <a:rPr lang="de-DE" sz="1200" u="none" strike="noStrike">
                <a:solidFill>
                  <a:schemeClr val="lt1"/>
                </a:solidFill>
                <a:latin typeface="Lato"/>
                <a:ea typeface="Lato"/>
                <a:cs typeface="Lato"/>
                <a:sym typeface="Lato"/>
              </a:rPr>
              <a:t>Lernen lernen: was brauchen unsere Kinder um gut zu lernen? </a:t>
            </a:r>
            <a:br>
              <a:rPr lang="de-DE" sz="1200" u="none" strike="noStrike">
                <a:solidFill>
                  <a:schemeClr val="lt1"/>
                </a:solidFill>
                <a:latin typeface="Lato"/>
                <a:ea typeface="Lato"/>
                <a:cs typeface="Lato"/>
                <a:sym typeface="Lato"/>
              </a:rPr>
            </a:br>
            <a:endParaRPr/>
          </a:p>
          <a:p>
            <a:pPr marL="0" marR="0" lvl="0" indent="0" algn="l" rtl="0">
              <a:lnSpc>
                <a:spcPct val="100000"/>
              </a:lnSpc>
              <a:spcBef>
                <a:spcPts val="0"/>
              </a:spcBef>
              <a:spcAft>
                <a:spcPts val="0"/>
              </a:spcAft>
              <a:buClr>
                <a:schemeClr val="dk1"/>
              </a:buClr>
              <a:buSzPts val="1200"/>
              <a:buFont typeface="Lato"/>
              <a:buNone/>
            </a:pPr>
            <a:endParaRPr sz="1200" u="none" strike="noStrike">
              <a:solidFill>
                <a:schemeClr val="lt1"/>
              </a:solidFill>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99" name="Google Shape;99;g324eb6e1335_0_428: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a:t>
            </a:fld>
            <a:endParaRPr/>
          </a:p>
        </p:txBody>
      </p:sp>
      <p:sp>
        <p:nvSpPr>
          <p:cNvPr id="100" name="Google Shape;100;g324eb6e1335_0_428: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Aerosole – Anreicherung durch Partikel in der Luft die Viren beladen sein können.</a:t>
            </a:r>
            <a:endParaRPr/>
          </a:p>
          <a:p>
            <a:pPr marL="0" lvl="0" indent="0" algn="l" rtl="0">
              <a:lnSpc>
                <a:spcPct val="100000"/>
              </a:lnSpc>
              <a:spcBef>
                <a:spcPts val="0"/>
              </a:spcBef>
              <a:spcAft>
                <a:spcPts val="0"/>
              </a:spcAft>
              <a:buSzPts val="1400"/>
              <a:buNone/>
            </a:pPr>
            <a:r>
              <a:rPr lang="de-DE"/>
              <a:t>Transmissionen über viele Meter und lange nachdem eine Person im Raum war</a:t>
            </a:r>
            <a:endParaRPr/>
          </a:p>
        </p:txBody>
      </p:sp>
      <p:sp>
        <p:nvSpPr>
          <p:cNvPr id="305" name="Google Shape;305;p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20</a:t>
            </a:fld>
            <a:endParaRPr/>
          </a:p>
        </p:txBody>
      </p:sp>
      <p:sp>
        <p:nvSpPr>
          <p:cNvPr id="306" name="Google Shape;306;p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24eb6e1335_0_810: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g324eb6e1335_0_810: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endParaRPr sz="1200" u="none" strike="noStrike">
              <a:solidFill>
                <a:schemeClr val="lt1"/>
              </a:solidFill>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318" name="Google Shape;318;g324eb6e1335_0_810: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21</a:t>
            </a:fld>
            <a:endParaRPr/>
          </a:p>
        </p:txBody>
      </p:sp>
      <p:sp>
        <p:nvSpPr>
          <p:cNvPr id="319" name="Google Shape;319;g324eb6e1335_0_810: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24eb6e1335_0_28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324eb6e1335_0_286: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endParaRPr sz="1200" u="none" strike="noStrike">
              <a:solidFill>
                <a:schemeClr val="lt1"/>
              </a:solidFill>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332" name="Google Shape;332;g324eb6e1335_0_286: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22</a:t>
            </a:fld>
            <a:endParaRPr/>
          </a:p>
        </p:txBody>
      </p:sp>
      <p:sp>
        <p:nvSpPr>
          <p:cNvPr id="333" name="Google Shape;333;g324eb6e1335_0_286: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24eb6e1335_0_29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324eb6e1335_0_298: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endParaRPr sz="1200" u="none" strike="noStrike">
              <a:solidFill>
                <a:schemeClr val="lt1"/>
              </a:solidFill>
              <a:latin typeface="Lato"/>
              <a:ea typeface="Lato"/>
              <a:cs typeface="Lato"/>
              <a:sym typeface="Lato"/>
            </a:endParaRPr>
          </a:p>
          <a:p>
            <a:pPr marL="0" lvl="0" indent="0" algn="l" rtl="0">
              <a:lnSpc>
                <a:spcPct val="100000"/>
              </a:lnSpc>
              <a:spcBef>
                <a:spcPts val="0"/>
              </a:spcBef>
              <a:spcAft>
                <a:spcPts val="0"/>
              </a:spcAft>
              <a:buSzPts val="1400"/>
              <a:buNone/>
            </a:pPr>
            <a:r>
              <a:rPr lang="de-DE"/>
              <a:t>Wichtig: Fenster schließen, wenn niemand im Raum ist. SchülerInnen wärmen den Raum, Dauerlüftung ist behaglicher und messbar energieeffizienter!</a:t>
            </a:r>
            <a:endParaRPr/>
          </a:p>
        </p:txBody>
      </p:sp>
      <p:sp>
        <p:nvSpPr>
          <p:cNvPr id="345" name="Google Shape;345;g324eb6e1335_0_298: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23</a:t>
            </a:fld>
            <a:endParaRPr/>
          </a:p>
        </p:txBody>
      </p:sp>
      <p:sp>
        <p:nvSpPr>
          <p:cNvPr id="346" name="Google Shape;346;g324eb6e1335_0_298: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24eb6e1335_0_317: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g324eb6e1335_0_317: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endParaRPr sz="1200" u="none" strike="noStrike">
              <a:solidFill>
                <a:schemeClr val="lt1"/>
              </a:solidFill>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357" name="Google Shape;357;g324eb6e1335_0_317: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24</a:t>
            </a:fld>
            <a:endParaRPr/>
          </a:p>
        </p:txBody>
      </p:sp>
      <p:sp>
        <p:nvSpPr>
          <p:cNvPr id="358" name="Google Shape;358;g324eb6e1335_0_317: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5102a0052_1_5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25102a0052_1_56: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Lato"/>
              <a:buNone/>
            </a:pPr>
            <a:r>
              <a:rPr lang="de-DE">
                <a:latin typeface="Lato"/>
                <a:ea typeface="Lato"/>
                <a:cs typeface="Lato"/>
                <a:sym typeface="Lato"/>
              </a:rPr>
              <a:t>Meta-Studie, in der die Sinnhaftigkeit der Infektionsreduktion klar bewiesen wurde. PAF = mobiler Luftreiniger Mythen werden zerlegt.</a:t>
            </a:r>
            <a:endParaRPr sz="1200" u="none" strike="noStrike">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368" name="Google Shape;368;g325102a0052_1_56: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25</a:t>
            </a:fld>
            <a:endParaRPr/>
          </a:p>
        </p:txBody>
      </p:sp>
      <p:sp>
        <p:nvSpPr>
          <p:cNvPr id="369" name="Google Shape;369;g325102a0052_1_56: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0: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0: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Vielfache Gründe  - wie wir alle - die Situation der Pandemie zu beobachten und die Eigenschaft etwas bewirken zu wollen – hat mich heute hierher gebracht.</a:t>
            </a:r>
            <a:endParaRPr/>
          </a:p>
          <a:p>
            <a:pPr marL="0" lvl="0" indent="0" algn="l" rtl="0">
              <a:lnSpc>
                <a:spcPct val="100000"/>
              </a:lnSpc>
              <a:spcBef>
                <a:spcPts val="0"/>
              </a:spcBef>
              <a:spcAft>
                <a:spcPts val="0"/>
              </a:spcAft>
              <a:buSzPts val="1400"/>
              <a:buNone/>
            </a:pPr>
            <a:r>
              <a:rPr lang="de-DE"/>
              <a:t>Engagierte Idealisten IGÖ – mit der Idee Dinge verbessern zu können </a:t>
            </a:r>
            <a:endParaRPr/>
          </a:p>
          <a:p>
            <a:pPr marL="0" lvl="0" indent="0" algn="l" rtl="0">
              <a:lnSpc>
                <a:spcPct val="100000"/>
              </a:lnSpc>
              <a:spcBef>
                <a:spcPts val="0"/>
              </a:spcBef>
              <a:spcAft>
                <a:spcPts val="0"/>
              </a:spcAft>
              <a:buSzPts val="1400"/>
              <a:buNone/>
            </a:pPr>
            <a:endParaRPr/>
          </a:p>
        </p:txBody>
      </p:sp>
      <p:sp>
        <p:nvSpPr>
          <p:cNvPr id="380" name="Google Shape;380;p20: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26</a:t>
            </a:fld>
            <a:endParaRPr/>
          </a:p>
        </p:txBody>
      </p:sp>
      <p:sp>
        <p:nvSpPr>
          <p:cNvPr id="381" name="Google Shape;381;p20: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21: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21: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p21: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27</a:t>
            </a:fld>
            <a:endParaRPr/>
          </a:p>
        </p:txBody>
      </p:sp>
      <p:sp>
        <p:nvSpPr>
          <p:cNvPr id="391" name="Google Shape;391;p21: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UA. Broschüre “Lüften in Schulen” hier mit dem QR-Code abrufbar</a:t>
            </a:r>
            <a:endParaRPr/>
          </a:p>
        </p:txBody>
      </p:sp>
      <p:sp>
        <p:nvSpPr>
          <p:cNvPr id="401" name="Google Shape;401;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28</a:t>
            </a:fld>
            <a:endParaRPr/>
          </a:p>
        </p:txBody>
      </p:sp>
      <p:sp>
        <p:nvSpPr>
          <p:cNvPr id="402" name="Google Shape;402;p18: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24eb6e1335_0_2122: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324eb6e1335_0_2122: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Nur bei Nachfragen</a:t>
            </a:r>
            <a:endParaRPr/>
          </a:p>
        </p:txBody>
      </p:sp>
      <p:sp>
        <p:nvSpPr>
          <p:cNvPr id="417" name="Google Shape;417;g324eb6e1335_0_2122: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29</a:t>
            </a:fld>
            <a:endParaRPr/>
          </a:p>
        </p:txBody>
      </p:sp>
      <p:sp>
        <p:nvSpPr>
          <p:cNvPr id="418" name="Google Shape;418;g324eb6e1335_0_2122: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24eb6e1335_0_1315: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 name="Google Shape;110;g324eb6e1335_0_1315:notes"/>
          <p:cNvSpPr>
            <a:spLocks noGrp="1" noRot="1" noChangeAspect="1"/>
          </p:cNvSpPr>
          <p:nvPr>
            <p:ph type="sldImg" idx="2"/>
          </p:nvPr>
        </p:nvSpPr>
        <p:spPr>
          <a:xfrm>
            <a:off x="820869" y="514350"/>
            <a:ext cx="75033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4: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24: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1" name="Google Shape;431;p24: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30</a:t>
            </a:fld>
            <a:endParaRPr/>
          </a:p>
        </p:txBody>
      </p:sp>
      <p:sp>
        <p:nvSpPr>
          <p:cNvPr id="432" name="Google Shape;432;p24: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4eb6e1335_0_203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3" name="Google Shape;443;g324eb6e1335_0_2036: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324eb6e1335_0_691: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324eb6e1335_0_69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Welche Effekte hat der Fokus auf Innenraumluft zu legen? VW schaftliche Kosten</a:t>
            </a:r>
            <a:endParaRPr/>
          </a:p>
        </p:txBody>
      </p:sp>
      <p:sp>
        <p:nvSpPr>
          <p:cNvPr id="452" name="Google Shape;452;g324eb6e1335_0_69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32</a:t>
            </a:fld>
            <a:endParaRPr/>
          </a:p>
        </p:txBody>
      </p:sp>
      <p:sp>
        <p:nvSpPr>
          <p:cNvPr id="453" name="Google Shape;453;g324eb6e1335_0_691: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24eb6e1335_0_1401: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324eb6e1335_0_140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Lato"/>
              <a:buNone/>
            </a:pPr>
            <a:r>
              <a:rPr lang="de-DE" sz="1200" u="none" strike="noStrike">
                <a:solidFill>
                  <a:schemeClr val="lt1"/>
                </a:solidFill>
                <a:latin typeface="Lato"/>
                <a:ea typeface="Lato"/>
                <a:cs typeface="Lato"/>
                <a:sym typeface="Lato"/>
              </a:rPr>
              <a:t>Studien zeigen deutlich den Effekt von Luftwechseln (Empfehlungen von WHO  </a:t>
            </a:r>
            <a:r>
              <a:rPr lang="de-DE">
                <a:solidFill>
                  <a:schemeClr val="lt1"/>
                </a:solidFill>
                <a:latin typeface="Lato"/>
                <a:ea typeface="Lato"/>
                <a:cs typeface="Lato"/>
                <a:sym typeface="Lato"/>
              </a:rPr>
              <a:t>und</a:t>
            </a:r>
            <a:r>
              <a:rPr lang="de-DE" sz="1200" u="none" strike="noStrike">
                <a:solidFill>
                  <a:schemeClr val="lt1"/>
                </a:solidFill>
                <a:latin typeface="Lato"/>
                <a:ea typeface="Lato"/>
                <a:cs typeface="Lato"/>
                <a:sym typeface="Lato"/>
              </a:rPr>
              <a:t> CDC)</a:t>
            </a:r>
            <a:endParaRPr/>
          </a:p>
          <a:p>
            <a:pPr marL="0" lvl="0" indent="0" algn="l" rtl="0">
              <a:lnSpc>
                <a:spcPct val="100000"/>
              </a:lnSpc>
              <a:spcBef>
                <a:spcPts val="0"/>
              </a:spcBef>
              <a:spcAft>
                <a:spcPts val="0"/>
              </a:spcAft>
              <a:buSzPts val="1400"/>
              <a:buNone/>
            </a:pPr>
            <a:endParaRPr/>
          </a:p>
        </p:txBody>
      </p:sp>
      <p:sp>
        <p:nvSpPr>
          <p:cNvPr id="460" name="Google Shape;460;g324eb6e1335_0_140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33</a:t>
            </a:fld>
            <a:endParaRPr/>
          </a:p>
        </p:txBody>
      </p:sp>
      <p:sp>
        <p:nvSpPr>
          <p:cNvPr id="461" name="Google Shape;461;g324eb6e1335_0_1401: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2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2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a:t>
            </a:r>
            <a:r>
              <a:rPr lang="de-DE" b="0" i="0" u="none" strike="noStrike">
                <a:solidFill>
                  <a:srgbClr val="000000"/>
                </a:solidFill>
                <a:latin typeface="Open Sans"/>
                <a:ea typeface="Open Sans"/>
                <a:cs typeface="Open Sans"/>
                <a:sym typeface="Open Sans"/>
              </a:rPr>
              <a:t> Aber auch, wenn die Städte in der Lage waren, die Gefahren zu erkennen, zögerten sie, die Gefahren zu benennen und bekannt zu geben. </a:t>
            </a:r>
            <a:r>
              <a:rPr lang="de-DE">
                <a:solidFill>
                  <a:srgbClr val="000000"/>
                </a:solidFill>
                <a:latin typeface="Open Sans"/>
                <a:ea typeface="Open Sans"/>
                <a:cs typeface="Open Sans"/>
                <a:sym typeface="Open Sans"/>
              </a:rPr>
              <a:t>Abwicklung</a:t>
            </a:r>
            <a:r>
              <a:rPr lang="de-DE" b="0" i="0" u="none" strike="noStrike">
                <a:solidFill>
                  <a:srgbClr val="000000"/>
                </a:solidFill>
                <a:latin typeface="Open Sans"/>
                <a:ea typeface="Open Sans"/>
                <a:cs typeface="Open Sans"/>
                <a:sym typeface="Open Sans"/>
              </a:rPr>
              <a:t> war oft die erste Reaktion der </a:t>
            </a:r>
            <a:r>
              <a:rPr lang="de-DE">
                <a:solidFill>
                  <a:srgbClr val="000000"/>
                </a:solidFill>
                <a:latin typeface="Open Sans"/>
                <a:ea typeface="Open Sans"/>
                <a:cs typeface="Open Sans"/>
                <a:sym typeface="Open Sans"/>
              </a:rPr>
              <a:t>Stadt Obrigkeiten</a:t>
            </a:r>
            <a:r>
              <a:rPr lang="de-DE" b="0" i="0" u="none" strike="noStrike">
                <a:solidFill>
                  <a:srgbClr val="000000"/>
                </a:solidFill>
                <a:latin typeface="Open Sans"/>
                <a:ea typeface="Open Sans"/>
                <a:cs typeface="Open Sans"/>
                <a:sym typeface="Open Sans"/>
              </a:rPr>
              <a:t>. Sie befürchteten Panik in der Bevölkerung, aber auch den Zusammenbruch von Handel und in dessen Folge des Handwerks. Damit wäre der Nerv der Stadt getroffen gewesen. Handelsinteressen waren oft Ursache für die Abwiegelung, eigentlich kein Wunder, wenn man an die Zusammensetzung der Räte denkt. Auch heute scheint Abwiegelung ein probates Mittel der Verachtung zu sein. !</a:t>
            </a:r>
            <a:endParaRPr/>
          </a:p>
        </p:txBody>
      </p:sp>
      <p:sp>
        <p:nvSpPr>
          <p:cNvPr id="476" name="Google Shape;476;p2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
        <p:nvSpPr>
          <p:cNvPr id="477" name="Google Shape;477;p2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6: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16: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e-DE"/>
              <a:t>https://docs.google.com/spreadsheets/d/1Ox9xUs1Y90OeeP_oGcCxhFEJA5JOAg_1BTMXA9NOS-0/edit#gid=0</a:t>
            </a:r>
            <a:endParaRPr/>
          </a:p>
          <a:p>
            <a:pPr marL="0" lvl="0" indent="0" algn="l" rtl="0">
              <a:lnSpc>
                <a:spcPct val="100000"/>
              </a:lnSpc>
              <a:spcBef>
                <a:spcPts val="0"/>
              </a:spcBef>
              <a:spcAft>
                <a:spcPts val="0"/>
              </a:spcAft>
              <a:buSzPts val="1400"/>
              <a:buNone/>
            </a:pPr>
            <a:endParaRPr/>
          </a:p>
        </p:txBody>
      </p:sp>
      <p:sp>
        <p:nvSpPr>
          <p:cNvPr id="485" name="Google Shape;485;p16: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35</a:t>
            </a:fld>
            <a:endParaRPr/>
          </a:p>
        </p:txBody>
      </p:sp>
      <p:sp>
        <p:nvSpPr>
          <p:cNvPr id="486" name="Google Shape;486;p16: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1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17: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p17: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36</a:t>
            </a:fld>
            <a:endParaRPr/>
          </a:p>
        </p:txBody>
      </p:sp>
      <p:sp>
        <p:nvSpPr>
          <p:cNvPr id="499" name="Google Shape;499;p17: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24eb6e1335_0_976: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324eb6e1335_0_976:notes"/>
          <p:cNvSpPr>
            <a:spLocks noGrp="1" noRot="1" noChangeAspect="1"/>
          </p:cNvSpPr>
          <p:nvPr>
            <p:ph type="sldImg" idx="2"/>
          </p:nvPr>
        </p:nvSpPr>
        <p:spPr>
          <a:xfrm>
            <a:off x="820869" y="514350"/>
            <a:ext cx="75033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24eb6e1335_0_1504: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g324eb6e1335_0_1504:notes"/>
          <p:cNvSpPr>
            <a:spLocks noGrp="1" noRot="1" noChangeAspect="1"/>
          </p:cNvSpPr>
          <p:nvPr>
            <p:ph type="sldImg" idx="2"/>
          </p:nvPr>
        </p:nvSpPr>
        <p:spPr>
          <a:xfrm>
            <a:off x="820869" y="514350"/>
            <a:ext cx="7503300" cy="2571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24eb6e1335_0_1593:notes"/>
          <p:cNvSpPr txBox="1">
            <a:spLocks noGrp="1"/>
          </p:cNvSpPr>
          <p:nvPr>
            <p:ph type="body" idx="1"/>
          </p:nvPr>
        </p:nvSpPr>
        <p:spPr>
          <a:xfrm>
            <a:off x="914400" y="3257550"/>
            <a:ext cx="7315200" cy="3086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g324eb6e1335_0_1593:notes"/>
          <p:cNvSpPr>
            <a:spLocks noGrp="1" noRot="1" noChangeAspect="1"/>
          </p:cNvSpPr>
          <p:nvPr>
            <p:ph type="sldImg" idx="2"/>
          </p:nvPr>
        </p:nvSpPr>
        <p:spPr>
          <a:xfrm>
            <a:off x="2286000" y="514350"/>
            <a:ext cx="4573588" cy="25717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24eb6e1335_0_956: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324eb6e1335_0_956: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Welche Werte streben wir denn an? QR-Code: Learningapp!</a:t>
            </a:r>
            <a:br>
              <a:rPr lang="de-DE"/>
            </a:br>
            <a:r>
              <a:rPr lang="de-DE"/>
              <a:t>Kognitive Leistung sinkt ab 1000ppm</a:t>
            </a:r>
            <a:br>
              <a:rPr lang="de-DE"/>
            </a:br>
            <a:r>
              <a:rPr lang="de-DE"/>
              <a:t>Für die Verspielten einfach den Code scannen</a:t>
            </a:r>
            <a:endParaRPr/>
          </a:p>
          <a:p>
            <a:pPr marL="0" lvl="0" indent="0" algn="l" rtl="0">
              <a:lnSpc>
                <a:spcPct val="100000"/>
              </a:lnSpc>
              <a:spcBef>
                <a:spcPts val="0"/>
              </a:spcBef>
              <a:spcAft>
                <a:spcPts val="0"/>
              </a:spcAft>
              <a:buSzPts val="1400"/>
              <a:buNone/>
            </a:pPr>
            <a:r>
              <a:rPr lang="de-DE"/>
              <a:t>Hinweis – wo sitzen Sie gerade?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de-DE"/>
              <a:t>Energieeffiziente Häuser mit Wohnraumbelüftung Lüften nicht unbedingt notwendig, aber ohne?</a:t>
            </a:r>
            <a:endParaRPr/>
          </a:p>
        </p:txBody>
      </p:sp>
      <p:sp>
        <p:nvSpPr>
          <p:cNvPr id="144" name="Google Shape;144;g324eb6e1335_0_956: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7</a:t>
            </a:fld>
            <a:endParaRPr/>
          </a:p>
        </p:txBody>
      </p:sp>
      <p:sp>
        <p:nvSpPr>
          <p:cNvPr id="145" name="Google Shape;145;g324eb6e1335_0_956: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24eb6e1335_0_851: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324eb6e1335_0_851: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de-DE"/>
              <a:t>Aerosole – Anreicherung durch Partikel in der Luft die Viren beladen sein können.</a:t>
            </a:r>
            <a:endParaRPr/>
          </a:p>
          <a:p>
            <a:pPr marL="0" lvl="0" indent="0" algn="l" rtl="0">
              <a:lnSpc>
                <a:spcPct val="100000"/>
              </a:lnSpc>
              <a:spcBef>
                <a:spcPts val="0"/>
              </a:spcBef>
              <a:spcAft>
                <a:spcPts val="0"/>
              </a:spcAft>
              <a:buSzPts val="1400"/>
              <a:buNone/>
            </a:pPr>
            <a:r>
              <a:rPr lang="de-DE"/>
              <a:t>Transmissionen über viele Meter und lange nachdem eine Person im Raum war</a:t>
            </a:r>
            <a:endParaRPr/>
          </a:p>
        </p:txBody>
      </p:sp>
      <p:sp>
        <p:nvSpPr>
          <p:cNvPr id="165" name="Google Shape;165;g324eb6e1335_0_851: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8</a:t>
            </a:fld>
            <a:endParaRPr/>
          </a:p>
        </p:txBody>
      </p:sp>
      <p:sp>
        <p:nvSpPr>
          <p:cNvPr id="166" name="Google Shape;166;g324eb6e1335_0_851: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24eb6e1335_0_865:notes"/>
          <p:cNvSpPr>
            <a:spLocks noGrp="1" noRot="1" noChangeAspect="1"/>
          </p:cNvSpPr>
          <p:nvPr>
            <p:ph type="sldImg" idx="2"/>
          </p:nvPr>
        </p:nvSpPr>
        <p:spPr>
          <a:xfrm>
            <a:off x="2514600" y="857250"/>
            <a:ext cx="4114800" cy="2314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324eb6e1335_0_865:notes"/>
          <p:cNvSpPr txBox="1">
            <a:spLocks noGrp="1"/>
          </p:cNvSpPr>
          <p:nvPr>
            <p:ph type="body" idx="1"/>
          </p:nvPr>
        </p:nvSpPr>
        <p:spPr>
          <a:xfrm>
            <a:off x="914400" y="3300412"/>
            <a:ext cx="7315200" cy="27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Lato"/>
              <a:buNone/>
            </a:pPr>
            <a:r>
              <a:rPr lang="de-DE" sz="1200" u="none" strike="noStrike">
                <a:solidFill>
                  <a:schemeClr val="lt1"/>
                </a:solidFill>
                <a:latin typeface="Lato"/>
                <a:ea typeface="Lato"/>
                <a:cs typeface="Lato"/>
                <a:sym typeface="Lato"/>
              </a:rPr>
              <a:t>Welche Menge Luft inhalieren wie täglich? </a:t>
            </a:r>
            <a:br>
              <a:rPr lang="de-DE" sz="1200" u="none" strike="noStrike">
                <a:solidFill>
                  <a:schemeClr val="lt1"/>
                </a:solidFill>
                <a:latin typeface="Lato"/>
                <a:ea typeface="Lato"/>
                <a:cs typeface="Lato"/>
                <a:sym typeface="Lato"/>
              </a:rPr>
            </a:br>
            <a:r>
              <a:rPr lang="de-DE" sz="1200"/>
              <a:t>23.000 Atemzüge machen Erwachsene täglich, Kinder fast doppelt so viele</a:t>
            </a:r>
            <a:endParaRPr/>
          </a:p>
          <a:p>
            <a:pPr marL="0" marR="0" lvl="0" indent="0" algn="l" rtl="0">
              <a:lnSpc>
                <a:spcPct val="100000"/>
              </a:lnSpc>
              <a:spcBef>
                <a:spcPts val="0"/>
              </a:spcBef>
              <a:spcAft>
                <a:spcPts val="0"/>
              </a:spcAft>
              <a:buClr>
                <a:schemeClr val="dk1"/>
              </a:buClr>
              <a:buSzPts val="1200"/>
              <a:buFont typeface="Lato"/>
              <a:buNone/>
            </a:pPr>
            <a:r>
              <a:rPr lang="de-DE" sz="1200"/>
              <a:t>Pro Minute sind das 8-10 Liter Luft</a:t>
            </a:r>
            <a:endParaRPr/>
          </a:p>
          <a:p>
            <a:pPr marL="0" marR="0" lvl="0" indent="0" algn="l" rtl="0">
              <a:lnSpc>
                <a:spcPct val="100000"/>
              </a:lnSpc>
              <a:spcBef>
                <a:spcPts val="0"/>
              </a:spcBef>
              <a:spcAft>
                <a:spcPts val="0"/>
              </a:spcAft>
              <a:buClr>
                <a:schemeClr val="dk1"/>
              </a:buClr>
              <a:buSzPts val="1200"/>
              <a:buFont typeface="Lato"/>
              <a:buNone/>
            </a:pPr>
            <a:endParaRPr sz="1200" u="none" strike="noStrike">
              <a:solidFill>
                <a:schemeClr val="lt1"/>
              </a:solidFill>
              <a:latin typeface="Lato"/>
              <a:ea typeface="Lato"/>
              <a:cs typeface="Lato"/>
              <a:sym typeface="Lato"/>
            </a:endParaRPr>
          </a:p>
          <a:p>
            <a:pPr marL="0" lvl="0" indent="0" algn="l" rtl="0">
              <a:lnSpc>
                <a:spcPct val="100000"/>
              </a:lnSpc>
              <a:spcBef>
                <a:spcPts val="0"/>
              </a:spcBef>
              <a:spcAft>
                <a:spcPts val="0"/>
              </a:spcAft>
              <a:buSzPts val="1400"/>
              <a:buNone/>
            </a:pPr>
            <a:endParaRPr/>
          </a:p>
        </p:txBody>
      </p:sp>
      <p:sp>
        <p:nvSpPr>
          <p:cNvPr id="180" name="Google Shape;180;g324eb6e1335_0_865:notes"/>
          <p:cNvSpPr txBox="1">
            <a:spLocks noGrp="1"/>
          </p:cNvSpPr>
          <p:nvPr>
            <p:ph type="sldNum" idx="12"/>
          </p:nvPr>
        </p:nvSpPr>
        <p:spPr>
          <a:xfrm>
            <a:off x="5179484" y="6513910"/>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de-DE"/>
              <a:t>9</a:t>
            </a:fld>
            <a:endParaRPr/>
          </a:p>
        </p:txBody>
      </p:sp>
      <p:sp>
        <p:nvSpPr>
          <p:cNvPr id="181" name="Google Shape;181;g324eb6e1335_0_865:notes"/>
          <p:cNvSpPr txBox="1">
            <a:spLocks noGrp="1"/>
          </p:cNvSpPr>
          <p:nvPr>
            <p:ph type="ftr" idx="11"/>
          </p:nvPr>
        </p:nvSpPr>
        <p:spPr>
          <a:xfrm>
            <a:off x="0" y="6513910"/>
            <a:ext cx="3962400" cy="3441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de-DE"/>
              <a:t>VSV Vortrag "Saubere Luft" IGÖ Mag.a Veronika Kunnert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15"/>
        <p:cNvGrpSpPr/>
        <p:nvPr/>
      </p:nvGrpSpPr>
      <p:grpSpPr>
        <a:xfrm>
          <a:off x="0" y="0"/>
          <a:ext cx="0" cy="0"/>
          <a:chOff x="0" y="0"/>
          <a:chExt cx="0" cy="0"/>
        </a:xfrm>
      </p:grpSpPr>
      <p:sp>
        <p:nvSpPr>
          <p:cNvPr id="16" name="Google Shape;1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Lato"/>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Lato"/>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 und Inhalt" type="obj">
  <p:cSld name="OBJECT">
    <p:spTree>
      <p:nvGrpSpPr>
        <p:cNvPr id="1" name="Shape 19"/>
        <p:cNvGrpSpPr/>
        <p:nvPr/>
      </p:nvGrpSpPr>
      <p:grpSpPr>
        <a:xfrm>
          <a:off x="0" y="0"/>
          <a:ext cx="0" cy="0"/>
          <a:chOff x="0" y="0"/>
          <a:chExt cx="0" cy="0"/>
        </a:xfrm>
      </p:grpSpPr>
      <p:sp>
        <p:nvSpPr>
          <p:cNvPr id="20" name="Google Shape;2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500"/>
              <a:buFont typeface="Lato"/>
              <a:buNone/>
              <a:defRPr sz="4500" b="1" i="0">
                <a:solidFill>
                  <a:schemeClr val="lt1"/>
                </a:solidFill>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type="secHead">
  <p:cSld name="SECTION_HEADER">
    <p:spTree>
      <p:nvGrpSpPr>
        <p:cNvPr id="1" name="Shape 25"/>
        <p:cNvGrpSpPr/>
        <p:nvPr/>
      </p:nvGrpSpPr>
      <p:grpSpPr>
        <a:xfrm>
          <a:off x="0" y="0"/>
          <a:ext cx="0" cy="0"/>
          <a:chOff x="0" y="0"/>
          <a:chExt cx="0" cy="0"/>
        </a:xfrm>
      </p:grpSpPr>
      <p:sp>
        <p:nvSpPr>
          <p:cNvPr id="26" name="Google Shape;26;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Lato"/>
              <a:buNone/>
              <a:defRPr sz="6000"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600"/>
              </a:spcBef>
              <a:spcAft>
                <a:spcPts val="0"/>
              </a:spcAft>
              <a:buClr>
                <a:srgbClr val="888888"/>
              </a:buClr>
              <a:buSzPts val="2400"/>
              <a:buNone/>
              <a:defRPr sz="2400" b="0" i="0">
                <a:solidFill>
                  <a:srgbClr val="888888"/>
                </a:solidFill>
                <a:latin typeface="Lato"/>
                <a:ea typeface="Lato"/>
                <a:cs typeface="Lato"/>
                <a:sym typeface="Lato"/>
              </a:defRPr>
            </a:lvl1pPr>
            <a:lvl2pPr marL="914400" lvl="1" indent="-228600" algn="l">
              <a:lnSpc>
                <a:spcPct val="120000"/>
              </a:lnSpc>
              <a:spcBef>
                <a:spcPts val="600"/>
              </a:spcBef>
              <a:spcAft>
                <a:spcPts val="0"/>
              </a:spcAft>
              <a:buClr>
                <a:srgbClr val="888888"/>
              </a:buClr>
              <a:buSzPts val="2000"/>
              <a:buNone/>
              <a:defRPr sz="2000">
                <a:solidFill>
                  <a:srgbClr val="888888"/>
                </a:solidFill>
              </a:defRPr>
            </a:lvl2pPr>
            <a:lvl3pPr marL="1371600" lvl="2" indent="-228600" algn="l">
              <a:lnSpc>
                <a:spcPct val="120000"/>
              </a:lnSpc>
              <a:spcBef>
                <a:spcPts val="600"/>
              </a:spcBef>
              <a:spcAft>
                <a:spcPts val="0"/>
              </a:spcAft>
              <a:buClr>
                <a:srgbClr val="888888"/>
              </a:buClr>
              <a:buSzPts val="1800"/>
              <a:buNone/>
              <a:defRPr sz="1800">
                <a:solidFill>
                  <a:srgbClr val="888888"/>
                </a:solidFill>
              </a:defRPr>
            </a:lvl3pPr>
            <a:lvl4pPr marL="1828800" lvl="3" indent="-228600" algn="l">
              <a:lnSpc>
                <a:spcPct val="120000"/>
              </a:lnSpc>
              <a:spcBef>
                <a:spcPts val="600"/>
              </a:spcBef>
              <a:spcAft>
                <a:spcPts val="0"/>
              </a:spcAft>
              <a:buClr>
                <a:srgbClr val="888888"/>
              </a:buClr>
              <a:buSzPts val="1600"/>
              <a:buNone/>
              <a:defRPr sz="1600">
                <a:solidFill>
                  <a:srgbClr val="888888"/>
                </a:solidFill>
              </a:defRPr>
            </a:lvl4pPr>
            <a:lvl5pPr marL="2286000" lvl="4" indent="-228600" algn="l">
              <a:lnSpc>
                <a:spcPct val="120000"/>
              </a:lnSpc>
              <a:spcBef>
                <a:spcPts val="6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Zwei Inhalte" type="twoObj">
  <p:cSld name="TWO_OBJECTS">
    <p:spTree>
      <p:nvGrpSpPr>
        <p:cNvPr id="1" name="Shape 31"/>
        <p:cNvGrpSpPr/>
        <p:nvPr/>
      </p:nvGrpSpPr>
      <p:grpSpPr>
        <a:xfrm>
          <a:off x="0" y="0"/>
          <a:ext cx="0" cy="0"/>
          <a:chOff x="0" y="0"/>
          <a:chExt cx="0" cy="0"/>
        </a:xfrm>
      </p:grpSpPr>
      <p:sp>
        <p:nvSpPr>
          <p:cNvPr id="32" name="Google Shape;3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Lato"/>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ld mit Überschrift" type="picTx">
  <p:cSld name="PICTURE_WITH_CAPTION_TEXT">
    <p:spTree>
      <p:nvGrpSpPr>
        <p:cNvPr id="1" name="Shape 38"/>
        <p:cNvGrpSpPr/>
        <p:nvPr/>
      </p:nvGrpSpPr>
      <p:grpSpPr>
        <a:xfrm>
          <a:off x="0" y="0"/>
          <a:ext cx="0" cy="0"/>
          <a:chOff x="0" y="0"/>
          <a:chExt cx="0" cy="0"/>
        </a:xfrm>
      </p:grpSpPr>
      <p:sp>
        <p:nvSpPr>
          <p:cNvPr id="39" name="Google Shape;3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Lato"/>
              <a:buNone/>
              <a:defRPr sz="3200"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2"/>
          <p:cNvSpPr>
            <a:spLocks noGrp="1"/>
          </p:cNvSpPr>
          <p:nvPr>
            <p:ph type="pic" idx="2"/>
          </p:nvPr>
        </p:nvSpPr>
        <p:spPr>
          <a:xfrm>
            <a:off x="5183188" y="987425"/>
            <a:ext cx="6172200" cy="4873625"/>
          </a:xfrm>
          <a:prstGeom prst="rect">
            <a:avLst/>
          </a:prstGeom>
          <a:noFill/>
          <a:ln>
            <a:noFill/>
          </a:ln>
        </p:spPr>
      </p:sp>
      <p:sp>
        <p:nvSpPr>
          <p:cNvPr id="41" name="Google Shape;41;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600"/>
              </a:spcBef>
              <a:spcAft>
                <a:spcPts val="0"/>
              </a:spcAft>
              <a:buClr>
                <a:schemeClr val="lt1"/>
              </a:buClr>
              <a:buSzPts val="1600"/>
              <a:buNone/>
              <a:defRPr sz="1600" b="0" i="0">
                <a:latin typeface="Lato"/>
                <a:ea typeface="Lato"/>
                <a:cs typeface="Lato"/>
                <a:sym typeface="Lato"/>
              </a:defRPr>
            </a:lvl1pPr>
            <a:lvl2pPr marL="914400" lvl="1" indent="-228600" algn="l">
              <a:lnSpc>
                <a:spcPct val="120000"/>
              </a:lnSpc>
              <a:spcBef>
                <a:spcPts val="600"/>
              </a:spcBef>
              <a:spcAft>
                <a:spcPts val="0"/>
              </a:spcAft>
              <a:buClr>
                <a:schemeClr val="lt1"/>
              </a:buClr>
              <a:buSzPts val="1400"/>
              <a:buNone/>
              <a:defRPr sz="1400"/>
            </a:lvl2pPr>
            <a:lvl3pPr marL="1371600" lvl="2" indent="-228600" algn="l">
              <a:lnSpc>
                <a:spcPct val="120000"/>
              </a:lnSpc>
              <a:spcBef>
                <a:spcPts val="600"/>
              </a:spcBef>
              <a:spcAft>
                <a:spcPts val="0"/>
              </a:spcAft>
              <a:buClr>
                <a:schemeClr val="lt1"/>
              </a:buClr>
              <a:buSzPts val="1200"/>
              <a:buNone/>
              <a:defRPr sz="1200"/>
            </a:lvl3pPr>
            <a:lvl4pPr marL="1828800" lvl="3" indent="-228600" algn="l">
              <a:lnSpc>
                <a:spcPct val="120000"/>
              </a:lnSpc>
              <a:spcBef>
                <a:spcPts val="600"/>
              </a:spcBef>
              <a:spcAft>
                <a:spcPts val="0"/>
              </a:spcAft>
              <a:buClr>
                <a:schemeClr val="lt1"/>
              </a:buClr>
              <a:buSzPts val="1000"/>
              <a:buNone/>
              <a:defRPr sz="1000"/>
            </a:lvl4pPr>
            <a:lvl5pPr marL="2286000" lvl="4" indent="-228600" algn="l">
              <a:lnSpc>
                <a:spcPct val="120000"/>
              </a:lnSpc>
              <a:spcBef>
                <a:spcPts val="6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 name="Google Shape;4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Nur Titel" type="titleOnly">
  <p:cSld name="TITLE_ONLY">
    <p:spTree>
      <p:nvGrpSpPr>
        <p:cNvPr id="1" name="Shape 45"/>
        <p:cNvGrpSpPr/>
        <p:nvPr/>
      </p:nvGrpSpPr>
      <p:grpSpPr>
        <a:xfrm>
          <a:off x="0" y="0"/>
          <a:ext cx="0" cy="0"/>
          <a:chOff x="0" y="0"/>
          <a:chExt cx="0" cy="0"/>
        </a:xfrm>
      </p:grpSpPr>
      <p:sp>
        <p:nvSpPr>
          <p:cNvPr id="46" name="Google Shape;4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Lato"/>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50"/>
        <p:cNvGrpSpPr/>
        <p:nvPr/>
      </p:nvGrpSpPr>
      <p:grpSpPr>
        <a:xfrm>
          <a:off x="0" y="0"/>
          <a:ext cx="0" cy="0"/>
          <a:chOff x="0" y="0"/>
          <a:chExt cx="0" cy="0"/>
        </a:xfrm>
      </p:grpSpPr>
      <p:sp>
        <p:nvSpPr>
          <p:cNvPr id="51" name="Google Shape;51;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Lato"/>
              <a:buNone/>
              <a:defRPr sz="6000"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600"/>
              </a:spcBef>
              <a:spcAft>
                <a:spcPts val="0"/>
              </a:spcAft>
              <a:buClr>
                <a:schemeClr val="lt1"/>
              </a:buClr>
              <a:buSzPts val="2400"/>
              <a:buNone/>
              <a:defRPr sz="2400" b="0" i="0">
                <a:latin typeface="Lato"/>
                <a:ea typeface="Lato"/>
                <a:cs typeface="Lato"/>
                <a:sym typeface="Lato"/>
              </a:defRPr>
            </a:lvl1pPr>
            <a:lvl2pPr lvl="1" algn="ctr">
              <a:lnSpc>
                <a:spcPct val="120000"/>
              </a:lnSpc>
              <a:spcBef>
                <a:spcPts val="600"/>
              </a:spcBef>
              <a:spcAft>
                <a:spcPts val="0"/>
              </a:spcAft>
              <a:buClr>
                <a:schemeClr val="lt1"/>
              </a:buClr>
              <a:buSzPts val="2000"/>
              <a:buNone/>
              <a:defRPr sz="2000"/>
            </a:lvl2pPr>
            <a:lvl3pPr lvl="2" algn="ctr">
              <a:lnSpc>
                <a:spcPct val="120000"/>
              </a:lnSpc>
              <a:spcBef>
                <a:spcPts val="600"/>
              </a:spcBef>
              <a:spcAft>
                <a:spcPts val="0"/>
              </a:spcAft>
              <a:buClr>
                <a:schemeClr val="lt1"/>
              </a:buClr>
              <a:buSzPts val="1800"/>
              <a:buNone/>
              <a:defRPr sz="1800"/>
            </a:lvl3pPr>
            <a:lvl4pPr lvl="3" algn="ctr">
              <a:lnSpc>
                <a:spcPct val="120000"/>
              </a:lnSpc>
              <a:spcBef>
                <a:spcPts val="600"/>
              </a:spcBef>
              <a:spcAft>
                <a:spcPts val="0"/>
              </a:spcAft>
              <a:buClr>
                <a:schemeClr val="lt1"/>
              </a:buClr>
              <a:buSzPts val="1600"/>
              <a:buNone/>
              <a:defRPr sz="1600"/>
            </a:lvl4pPr>
            <a:lvl5pPr lvl="4" algn="ctr">
              <a:lnSpc>
                <a:spcPct val="120000"/>
              </a:lnSpc>
              <a:spcBef>
                <a:spcPts val="6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3" name="Google Shape;5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gleich" type="twoTxTwoObj">
  <p:cSld name="TWO_OBJECTS_WITH_TEXT">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Lato"/>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600"/>
              </a:spcBef>
              <a:spcAft>
                <a:spcPts val="0"/>
              </a:spcAft>
              <a:buClr>
                <a:schemeClr val="lt1"/>
              </a:buClr>
              <a:buSzPts val="2400"/>
              <a:buNone/>
              <a:defRPr sz="2400" b="0" i="0">
                <a:latin typeface="Lato"/>
                <a:ea typeface="Lato"/>
                <a:cs typeface="Lato"/>
                <a:sym typeface="Lato"/>
              </a:defRPr>
            </a:lvl1pPr>
            <a:lvl2pPr marL="914400" lvl="1" indent="-228600" algn="l">
              <a:lnSpc>
                <a:spcPct val="120000"/>
              </a:lnSpc>
              <a:spcBef>
                <a:spcPts val="600"/>
              </a:spcBef>
              <a:spcAft>
                <a:spcPts val="0"/>
              </a:spcAft>
              <a:buClr>
                <a:schemeClr val="lt1"/>
              </a:buClr>
              <a:buSzPts val="2000"/>
              <a:buNone/>
              <a:defRPr sz="2000" b="1"/>
            </a:lvl2pPr>
            <a:lvl3pPr marL="1371600" lvl="2" indent="-228600" algn="l">
              <a:lnSpc>
                <a:spcPct val="120000"/>
              </a:lnSpc>
              <a:spcBef>
                <a:spcPts val="600"/>
              </a:spcBef>
              <a:spcAft>
                <a:spcPts val="0"/>
              </a:spcAft>
              <a:buClr>
                <a:schemeClr val="lt1"/>
              </a:buClr>
              <a:buSzPts val="1800"/>
              <a:buNone/>
              <a:defRPr sz="1800" b="1"/>
            </a:lvl3pPr>
            <a:lvl4pPr marL="1828800" lvl="3" indent="-228600" algn="l">
              <a:lnSpc>
                <a:spcPct val="120000"/>
              </a:lnSpc>
              <a:spcBef>
                <a:spcPts val="600"/>
              </a:spcBef>
              <a:spcAft>
                <a:spcPts val="0"/>
              </a:spcAft>
              <a:buClr>
                <a:schemeClr val="lt1"/>
              </a:buClr>
              <a:buSzPts val="1600"/>
              <a:buNone/>
              <a:defRPr sz="1600" b="1"/>
            </a:lvl4pPr>
            <a:lvl5pPr marL="2286000" lvl="4" indent="-228600" algn="l">
              <a:lnSpc>
                <a:spcPct val="120000"/>
              </a:lnSpc>
              <a:spcBef>
                <a:spcPts val="6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600"/>
              </a:spcBef>
              <a:spcAft>
                <a:spcPts val="0"/>
              </a:spcAft>
              <a:buClr>
                <a:schemeClr val="lt1"/>
              </a:buClr>
              <a:buSzPts val="2400"/>
              <a:buNone/>
              <a:defRPr sz="2400" b="0" i="0">
                <a:latin typeface="Lato"/>
                <a:ea typeface="Lato"/>
                <a:cs typeface="Lato"/>
                <a:sym typeface="Lato"/>
              </a:defRPr>
            </a:lvl1pPr>
            <a:lvl2pPr marL="914400" lvl="1" indent="-228600" algn="l">
              <a:lnSpc>
                <a:spcPct val="120000"/>
              </a:lnSpc>
              <a:spcBef>
                <a:spcPts val="600"/>
              </a:spcBef>
              <a:spcAft>
                <a:spcPts val="0"/>
              </a:spcAft>
              <a:buClr>
                <a:schemeClr val="lt1"/>
              </a:buClr>
              <a:buSzPts val="2000"/>
              <a:buNone/>
              <a:defRPr sz="2000" b="1"/>
            </a:lvl2pPr>
            <a:lvl3pPr marL="1371600" lvl="2" indent="-228600" algn="l">
              <a:lnSpc>
                <a:spcPct val="120000"/>
              </a:lnSpc>
              <a:spcBef>
                <a:spcPts val="600"/>
              </a:spcBef>
              <a:spcAft>
                <a:spcPts val="0"/>
              </a:spcAft>
              <a:buClr>
                <a:schemeClr val="lt1"/>
              </a:buClr>
              <a:buSzPts val="1800"/>
              <a:buNone/>
              <a:defRPr sz="1800" b="1"/>
            </a:lvl3pPr>
            <a:lvl4pPr marL="1828800" lvl="3" indent="-228600" algn="l">
              <a:lnSpc>
                <a:spcPct val="120000"/>
              </a:lnSpc>
              <a:spcBef>
                <a:spcPts val="600"/>
              </a:spcBef>
              <a:spcAft>
                <a:spcPts val="0"/>
              </a:spcAft>
              <a:buClr>
                <a:schemeClr val="lt1"/>
              </a:buClr>
              <a:buSzPts val="1600"/>
              <a:buNone/>
              <a:defRPr sz="1600" b="1"/>
            </a:lvl4pPr>
            <a:lvl5pPr marL="2286000" lvl="4" indent="-228600" algn="l">
              <a:lnSpc>
                <a:spcPct val="120000"/>
              </a:lnSpc>
              <a:spcBef>
                <a:spcPts val="6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600"/>
              </a:spcBef>
              <a:spcAft>
                <a:spcPts val="0"/>
              </a:spcAft>
              <a:buClr>
                <a:schemeClr val="lt1"/>
              </a:buClr>
              <a:buSzPts val="2800"/>
              <a:buChar char="•"/>
              <a:defRPr b="0" i="0">
                <a:latin typeface="Lato"/>
                <a:ea typeface="Lato"/>
                <a:cs typeface="Lato"/>
                <a:sym typeface="Lato"/>
              </a:defRPr>
            </a:lvl1pPr>
            <a:lvl2pPr marL="914400" lvl="1" indent="-381000" algn="l">
              <a:lnSpc>
                <a:spcPct val="120000"/>
              </a:lnSpc>
              <a:spcBef>
                <a:spcPts val="600"/>
              </a:spcBef>
              <a:spcAft>
                <a:spcPts val="0"/>
              </a:spcAft>
              <a:buClr>
                <a:schemeClr val="lt1"/>
              </a:buClr>
              <a:buSzPts val="2400"/>
              <a:buChar char="•"/>
              <a:defRPr b="0" i="0">
                <a:latin typeface="Lato"/>
                <a:ea typeface="Lato"/>
                <a:cs typeface="Lato"/>
                <a:sym typeface="Lato"/>
              </a:defRPr>
            </a:lvl2pPr>
            <a:lvl3pPr marL="1371600" lvl="2" indent="-355600" algn="l">
              <a:lnSpc>
                <a:spcPct val="120000"/>
              </a:lnSpc>
              <a:spcBef>
                <a:spcPts val="600"/>
              </a:spcBef>
              <a:spcAft>
                <a:spcPts val="0"/>
              </a:spcAft>
              <a:buClr>
                <a:schemeClr val="lt1"/>
              </a:buClr>
              <a:buSzPts val="2000"/>
              <a:buChar char="•"/>
              <a:defRPr b="0" i="0">
                <a:latin typeface="Lato"/>
                <a:ea typeface="Lato"/>
                <a:cs typeface="Lato"/>
                <a:sym typeface="Lato"/>
              </a:defRPr>
            </a:lvl3pPr>
            <a:lvl4pPr marL="1828800" lvl="3" indent="-342900" algn="l">
              <a:lnSpc>
                <a:spcPct val="120000"/>
              </a:lnSpc>
              <a:spcBef>
                <a:spcPts val="600"/>
              </a:spcBef>
              <a:spcAft>
                <a:spcPts val="0"/>
              </a:spcAft>
              <a:buClr>
                <a:schemeClr val="lt1"/>
              </a:buClr>
              <a:buSzPts val="1800"/>
              <a:buChar char="•"/>
              <a:defRPr b="0" i="0">
                <a:latin typeface="Lato"/>
                <a:ea typeface="Lato"/>
                <a:cs typeface="Lato"/>
                <a:sym typeface="Lato"/>
              </a:defRPr>
            </a:lvl4pPr>
            <a:lvl5pPr marL="2286000" lvl="4" indent="-342900" algn="l">
              <a:lnSpc>
                <a:spcPct val="120000"/>
              </a:lnSpc>
              <a:spcBef>
                <a:spcPts val="600"/>
              </a:spcBef>
              <a:spcAft>
                <a:spcPts val="0"/>
              </a:spcAft>
              <a:buClr>
                <a:schemeClr val="lt1"/>
              </a:buClr>
              <a:buSzPts val="1800"/>
              <a:buChar char="•"/>
              <a:defRPr b="0" i="0">
                <a:latin typeface="Lato"/>
                <a:ea typeface="Lato"/>
                <a:cs typeface="Lato"/>
                <a:sym typeface="Lato"/>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nhalt mit Überschrift" type="objTx">
  <p:cSld name="OBJECT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Lato"/>
              <a:buNone/>
              <a:defRPr sz="3200"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600"/>
              </a:spcBef>
              <a:spcAft>
                <a:spcPts val="0"/>
              </a:spcAft>
              <a:buClr>
                <a:schemeClr val="lt1"/>
              </a:buClr>
              <a:buSzPts val="3200"/>
              <a:buChar char="•"/>
              <a:defRPr sz="3200" b="0" i="0">
                <a:latin typeface="Lato"/>
                <a:ea typeface="Lato"/>
                <a:cs typeface="Lato"/>
                <a:sym typeface="Lato"/>
              </a:defRPr>
            </a:lvl1pPr>
            <a:lvl2pPr marL="914400" lvl="1" indent="-406400" algn="l">
              <a:lnSpc>
                <a:spcPct val="120000"/>
              </a:lnSpc>
              <a:spcBef>
                <a:spcPts val="600"/>
              </a:spcBef>
              <a:spcAft>
                <a:spcPts val="0"/>
              </a:spcAft>
              <a:buClr>
                <a:schemeClr val="lt1"/>
              </a:buClr>
              <a:buSzPts val="2800"/>
              <a:buChar char="•"/>
              <a:defRPr sz="2800" b="0" i="0">
                <a:latin typeface="Lato"/>
                <a:ea typeface="Lato"/>
                <a:cs typeface="Lato"/>
                <a:sym typeface="Lato"/>
              </a:defRPr>
            </a:lvl2pPr>
            <a:lvl3pPr marL="1371600" lvl="2" indent="-381000" algn="l">
              <a:lnSpc>
                <a:spcPct val="120000"/>
              </a:lnSpc>
              <a:spcBef>
                <a:spcPts val="600"/>
              </a:spcBef>
              <a:spcAft>
                <a:spcPts val="0"/>
              </a:spcAft>
              <a:buClr>
                <a:schemeClr val="lt1"/>
              </a:buClr>
              <a:buSzPts val="2400"/>
              <a:buChar char="•"/>
              <a:defRPr sz="2400" b="0" i="0">
                <a:latin typeface="Lato"/>
                <a:ea typeface="Lato"/>
                <a:cs typeface="Lato"/>
                <a:sym typeface="Lato"/>
              </a:defRPr>
            </a:lvl3pPr>
            <a:lvl4pPr marL="1828800" lvl="3" indent="-355600" algn="l">
              <a:lnSpc>
                <a:spcPct val="120000"/>
              </a:lnSpc>
              <a:spcBef>
                <a:spcPts val="600"/>
              </a:spcBef>
              <a:spcAft>
                <a:spcPts val="0"/>
              </a:spcAft>
              <a:buClr>
                <a:schemeClr val="lt1"/>
              </a:buClr>
              <a:buSzPts val="2000"/>
              <a:buChar char="•"/>
              <a:defRPr sz="2000" b="0" i="0">
                <a:latin typeface="Lato"/>
                <a:ea typeface="Lato"/>
                <a:cs typeface="Lato"/>
                <a:sym typeface="Lato"/>
              </a:defRPr>
            </a:lvl4pPr>
            <a:lvl5pPr marL="2286000" lvl="4" indent="-355600" algn="l">
              <a:lnSpc>
                <a:spcPct val="120000"/>
              </a:lnSpc>
              <a:spcBef>
                <a:spcPts val="600"/>
              </a:spcBef>
              <a:spcAft>
                <a:spcPts val="0"/>
              </a:spcAft>
              <a:buClr>
                <a:schemeClr val="lt1"/>
              </a:buClr>
              <a:buSzPts val="2000"/>
              <a:buChar char="•"/>
              <a:defRPr sz="2000" b="0" i="0">
                <a:latin typeface="Lato"/>
                <a:ea typeface="Lato"/>
                <a:cs typeface="Lato"/>
                <a:sym typeface="Lato"/>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600"/>
              </a:spcBef>
              <a:spcAft>
                <a:spcPts val="0"/>
              </a:spcAft>
              <a:buClr>
                <a:schemeClr val="lt1"/>
              </a:buClr>
              <a:buSzPts val="1600"/>
              <a:buNone/>
              <a:defRPr sz="1600" b="0" i="0">
                <a:latin typeface="Lato"/>
                <a:ea typeface="Lato"/>
                <a:cs typeface="Lato"/>
                <a:sym typeface="Lato"/>
              </a:defRPr>
            </a:lvl1pPr>
            <a:lvl2pPr marL="914400" lvl="1" indent="-228600" algn="l">
              <a:lnSpc>
                <a:spcPct val="120000"/>
              </a:lnSpc>
              <a:spcBef>
                <a:spcPts val="600"/>
              </a:spcBef>
              <a:spcAft>
                <a:spcPts val="0"/>
              </a:spcAft>
              <a:buClr>
                <a:schemeClr val="lt1"/>
              </a:buClr>
              <a:buSzPts val="1400"/>
              <a:buNone/>
              <a:defRPr sz="1400"/>
            </a:lvl2pPr>
            <a:lvl3pPr marL="1371600" lvl="2" indent="-228600" algn="l">
              <a:lnSpc>
                <a:spcPct val="120000"/>
              </a:lnSpc>
              <a:spcBef>
                <a:spcPts val="600"/>
              </a:spcBef>
              <a:spcAft>
                <a:spcPts val="0"/>
              </a:spcAft>
              <a:buClr>
                <a:schemeClr val="lt1"/>
              </a:buClr>
              <a:buSzPts val="1200"/>
              <a:buNone/>
              <a:defRPr sz="1200"/>
            </a:lvl3pPr>
            <a:lvl4pPr marL="1828800" lvl="3" indent="-228600" algn="l">
              <a:lnSpc>
                <a:spcPct val="120000"/>
              </a:lnSpc>
              <a:spcBef>
                <a:spcPts val="600"/>
              </a:spcBef>
              <a:spcAft>
                <a:spcPts val="0"/>
              </a:spcAft>
              <a:buClr>
                <a:schemeClr val="lt1"/>
              </a:buClr>
              <a:buSzPts val="1000"/>
              <a:buNone/>
              <a:defRPr sz="1000"/>
            </a:lvl4pPr>
            <a:lvl5pPr marL="2286000" lvl="4" indent="-228600" algn="l">
              <a:lnSpc>
                <a:spcPct val="120000"/>
              </a:lnSpc>
              <a:spcBef>
                <a:spcPts val="6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b="0" i="0">
                <a:latin typeface="Lato"/>
                <a:ea typeface="Lato"/>
                <a:cs typeface="Lato"/>
                <a:sym typeface="Lato"/>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de-DE"/>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A7C7D8"/>
            </a:gs>
            <a:gs pos="9000">
              <a:srgbClr val="A7C7D8"/>
            </a:gs>
            <a:gs pos="29000">
              <a:srgbClr val="67A4C6">
                <a:alpha val="93333"/>
              </a:srgbClr>
            </a:gs>
            <a:gs pos="56000">
              <a:srgbClr val="5197BE">
                <a:alpha val="92549"/>
              </a:srgbClr>
            </a:gs>
            <a:gs pos="79000">
              <a:srgbClr val="68A5C6"/>
            </a:gs>
            <a:gs pos="92000">
              <a:srgbClr val="A7C7D8"/>
            </a:gs>
            <a:gs pos="100000">
              <a:srgbClr val="A7C7D8"/>
            </a:gs>
          </a:gsLst>
          <a:lin ang="7800000" scaled="0"/>
        </a:gra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Lato"/>
              <a:buNone/>
              <a:defRPr sz="4400" b="0" i="0" u="none" strike="noStrike" cap="none">
                <a:solidFill>
                  <a:schemeClr val="lt1"/>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600"/>
              </a:spcBef>
              <a:spcAft>
                <a:spcPts val="0"/>
              </a:spcAft>
              <a:buClr>
                <a:schemeClr val="lt1"/>
              </a:buClr>
              <a:buSzPts val="2800"/>
              <a:buFont typeface="Arial"/>
              <a:buChar char="•"/>
              <a:defRPr sz="2800" b="0" i="0" u="none" strike="noStrike" cap="none">
                <a:solidFill>
                  <a:schemeClr val="lt1"/>
                </a:solidFill>
                <a:latin typeface="Lato"/>
                <a:ea typeface="Lato"/>
                <a:cs typeface="Lato"/>
                <a:sym typeface="Lato"/>
              </a:defRPr>
            </a:lvl1pPr>
            <a:lvl2pPr marL="914400" marR="0" lvl="1" indent="-381000" algn="l" rtl="0">
              <a:lnSpc>
                <a:spcPct val="120000"/>
              </a:lnSpc>
              <a:spcBef>
                <a:spcPts val="600"/>
              </a:spcBef>
              <a:spcAft>
                <a:spcPts val="0"/>
              </a:spcAft>
              <a:buClr>
                <a:schemeClr val="lt1"/>
              </a:buClr>
              <a:buSzPts val="2400"/>
              <a:buFont typeface="Arial"/>
              <a:buChar char="•"/>
              <a:defRPr sz="2400" b="0" i="0" u="none" strike="noStrike" cap="none">
                <a:solidFill>
                  <a:schemeClr val="lt1"/>
                </a:solidFill>
                <a:latin typeface="Lato"/>
                <a:ea typeface="Lato"/>
                <a:cs typeface="Lato"/>
                <a:sym typeface="Lato"/>
              </a:defRPr>
            </a:lvl2pPr>
            <a:lvl3pPr marL="1371600" marR="0" lvl="2" indent="-355600" algn="l" rtl="0">
              <a:lnSpc>
                <a:spcPct val="120000"/>
              </a:lnSpc>
              <a:spcBef>
                <a:spcPts val="600"/>
              </a:spcBef>
              <a:spcAft>
                <a:spcPts val="0"/>
              </a:spcAft>
              <a:buClr>
                <a:schemeClr val="lt1"/>
              </a:buClr>
              <a:buSzPts val="2000"/>
              <a:buFont typeface="Arial"/>
              <a:buChar char="•"/>
              <a:defRPr sz="2000" b="0" i="0" u="none" strike="noStrike" cap="none">
                <a:solidFill>
                  <a:schemeClr val="lt1"/>
                </a:solidFill>
                <a:latin typeface="Lato"/>
                <a:ea typeface="Lato"/>
                <a:cs typeface="Lato"/>
                <a:sym typeface="Lato"/>
              </a:defRPr>
            </a:lvl3pPr>
            <a:lvl4pPr marL="1828800" marR="0" lvl="3" indent="-342900" algn="l" rtl="0">
              <a:lnSpc>
                <a:spcPct val="120000"/>
              </a:lnSpc>
              <a:spcBef>
                <a:spcPts val="6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4pPr>
            <a:lvl5pPr marL="2286000" marR="0" lvl="4" indent="-342900" algn="l" rtl="0">
              <a:lnSpc>
                <a:spcPct val="120000"/>
              </a:lnSpc>
              <a:spcBef>
                <a:spcPts val="600"/>
              </a:spcBef>
              <a:spcAft>
                <a:spcPts val="0"/>
              </a:spcAft>
              <a:buClr>
                <a:schemeClr val="lt1"/>
              </a:buClr>
              <a:buSzPts val="1800"/>
              <a:buFont typeface="Arial"/>
              <a:buChar char="•"/>
              <a:defRPr sz="1800" b="0" i="0" u="none" strike="noStrike" cap="none">
                <a:solidFill>
                  <a:schemeClr val="lt1"/>
                </a:solidFill>
                <a:latin typeface="Lato"/>
                <a:ea typeface="Lato"/>
                <a:cs typeface="Lato"/>
                <a:sym typeface="La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ato"/>
                <a:ea typeface="Lato"/>
                <a:cs typeface="Lato"/>
                <a:sym typeface="La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1pPr>
            <a:lvl2pPr marL="0" marR="0" lvl="1"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2pPr>
            <a:lvl3pPr marL="0" marR="0" lvl="2"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3pPr>
            <a:lvl4pPr marL="0" marR="0" lvl="3"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4pPr>
            <a:lvl5pPr marL="0" marR="0" lvl="4"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5pPr>
            <a:lvl6pPr marL="0" marR="0" lvl="5"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6pPr>
            <a:lvl7pPr marL="0" marR="0" lvl="6"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7pPr>
            <a:lvl8pPr marL="0" marR="0" lvl="7"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8pPr>
            <a:lvl9pPr marL="0" marR="0" lvl="8" indent="0" algn="r" rtl="0">
              <a:lnSpc>
                <a:spcPct val="100000"/>
              </a:lnSpc>
              <a:spcBef>
                <a:spcPts val="0"/>
              </a:spcBef>
              <a:spcAft>
                <a:spcPts val="0"/>
              </a:spcAft>
              <a:buClr>
                <a:schemeClr val="lt1"/>
              </a:buClr>
              <a:buSzPts val="1200"/>
              <a:buFont typeface="Lato"/>
              <a:buNone/>
              <a:defRPr sz="12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r>
              <a:rPr lang="de-DE"/>
              <a:t>Mag.</a:t>
            </a:r>
            <a:r>
              <a:rPr lang="de-DE" baseline="30000"/>
              <a:t>a</a:t>
            </a:r>
            <a:r>
              <a:rPr lang="de-DE"/>
              <a:t> Veronika Kunnert - IGÖ</a:t>
            </a:r>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igoe.at/saubere-luft-und-wissenschaf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igoe.a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hyperlink" Target="https://bostonschoolsiaq.terrabase.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wXODUzxyf_8&amp;t=1s" TargetMode="External"/><Relationship Id="rId7"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hyperlink" Target="https://www.youtube-nocookie.com/embed/wXODUzxyf_8?playlist=wXODUzxyf_8&amp;autoplay=1&amp;iv_load_policy=3&amp;loop=1&amp;modestbranding=1&amp;start=1" TargetMode="Externa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igoe.at/saubere-luft-und-wissenschaf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docs.google.com/spreadsheets/d/1Ox9xUs1Y90OeeP_oGcCxhFEJA5JOAg_1BTMXA9NOS-0/edit#gid=0" TargetMode="External"/><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hyperlink" Target="https://learningapps.org/view27003516"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g324eb6e1335_0_1145"/>
          <p:cNvSpPr/>
          <p:nvPr/>
        </p:nvSpPr>
        <p:spPr>
          <a:xfrm>
            <a:off x="0" y="0"/>
            <a:ext cx="12192000" cy="6858000"/>
          </a:xfrm>
          <a:prstGeom prst="rect">
            <a:avLst/>
          </a:prstGeom>
          <a:gradFill>
            <a:gsLst>
              <a:gs pos="0">
                <a:srgbClr val="A7C7D8"/>
              </a:gs>
              <a:gs pos="9000">
                <a:srgbClr val="A7C7D8"/>
              </a:gs>
              <a:gs pos="29000">
                <a:srgbClr val="67A4C6">
                  <a:alpha val="93333"/>
                </a:srgbClr>
              </a:gs>
              <a:gs pos="56000">
                <a:srgbClr val="5197BE">
                  <a:alpha val="92549"/>
                </a:srgbClr>
              </a:gs>
              <a:gs pos="79000">
                <a:srgbClr val="68A5C6"/>
              </a:gs>
              <a:gs pos="92000">
                <a:srgbClr val="A7C7D8"/>
              </a:gs>
              <a:gs pos="100000">
                <a:srgbClr val="A7C7D8"/>
              </a:gs>
            </a:gsLst>
            <a:lin ang="779990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Lato"/>
              <a:ea typeface="Lato"/>
              <a:cs typeface="Lato"/>
              <a:sym typeface="Lato"/>
            </a:endParaRPr>
          </a:p>
        </p:txBody>
      </p:sp>
      <p:sp>
        <p:nvSpPr>
          <p:cNvPr id="91" name="Google Shape;91;g324eb6e1335_0_1145"/>
          <p:cNvSpPr/>
          <p:nvPr/>
        </p:nvSpPr>
        <p:spPr>
          <a:xfrm rot="-120037">
            <a:off x="815388" y="683345"/>
            <a:ext cx="10561338" cy="5404195"/>
          </a:xfrm>
          <a:prstGeom prst="rect">
            <a:avLst/>
          </a:prstGeom>
          <a:solidFill>
            <a:srgbClr val="FFFFFF"/>
          </a:solidFill>
          <a:ln w="9525" cap="sq" cmpd="thinThick">
            <a:solidFill>
              <a:srgbClr val="DDDDDD"/>
            </a:solidFill>
            <a:prstDash val="solid"/>
            <a:miter lim="800000"/>
            <a:headEnd type="none" w="sm" len="sm"/>
            <a:tailEnd type="none" w="sm" len="sm"/>
          </a:ln>
          <a:effectLst>
            <a:outerShdw blurRad="266700" dist="1143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Lato"/>
              <a:ea typeface="Lato"/>
              <a:cs typeface="Lato"/>
              <a:sym typeface="Lato"/>
            </a:endParaRPr>
          </a:p>
        </p:txBody>
      </p:sp>
      <p:pic>
        <p:nvPicPr>
          <p:cNvPr id="92" name="Google Shape;92;g324eb6e1335_0_1145"/>
          <p:cNvPicPr preferRelativeResize="0"/>
          <p:nvPr/>
        </p:nvPicPr>
        <p:blipFill rotWithShape="1">
          <a:blip r:embed="rId3">
            <a:alphaModFix/>
          </a:blip>
          <a:srcRect/>
          <a:stretch/>
        </p:blipFill>
        <p:spPr>
          <a:xfrm rot="-120000">
            <a:off x="1014949" y="858949"/>
            <a:ext cx="10162102" cy="5053014"/>
          </a:xfrm>
          <a:prstGeom prst="rect">
            <a:avLst/>
          </a:prstGeom>
          <a:noFill/>
          <a:ln>
            <a:noFill/>
          </a:ln>
        </p:spPr>
      </p:pic>
      <p:pic>
        <p:nvPicPr>
          <p:cNvPr id="93" name="Google Shape;93;g324eb6e1335_0_1145"/>
          <p:cNvPicPr preferRelativeResize="0"/>
          <p:nvPr/>
        </p:nvPicPr>
        <p:blipFill rotWithShape="1">
          <a:blip r:embed="rId4">
            <a:alphaModFix/>
          </a:blip>
          <a:srcRect/>
          <a:stretch/>
        </p:blipFill>
        <p:spPr>
          <a:xfrm rot="-120000">
            <a:off x="1387642" y="1263694"/>
            <a:ext cx="9341095" cy="2002918"/>
          </a:xfrm>
          <a:prstGeom prst="rect">
            <a:avLst/>
          </a:prstGeom>
          <a:noFill/>
          <a:ln>
            <a:noFill/>
          </a:ln>
        </p:spPr>
      </p:pic>
      <p:pic>
        <p:nvPicPr>
          <p:cNvPr id="94" name="Google Shape;94;g324eb6e1335_0_1145" descr="Ein Bild, das Text, Schrift, Screenshot, Grafiken enthält.&#10;&#10;Automatisch generierte Beschreibung"/>
          <p:cNvPicPr preferRelativeResize="0"/>
          <p:nvPr/>
        </p:nvPicPr>
        <p:blipFill rotWithShape="1">
          <a:blip r:embed="rId5">
            <a:alphaModFix/>
          </a:blip>
          <a:srcRect/>
          <a:stretch/>
        </p:blipFill>
        <p:spPr>
          <a:xfrm rot="-120000">
            <a:off x="1829408" y="1169180"/>
            <a:ext cx="8457561" cy="3144349"/>
          </a:xfrm>
          <a:prstGeom prst="rect">
            <a:avLst/>
          </a:prstGeom>
          <a:noFill/>
          <a:ln>
            <a:noFill/>
          </a:ln>
        </p:spPr>
      </p:pic>
      <p:pic>
        <p:nvPicPr>
          <p:cNvPr id="95" name="Google Shape;95;g324eb6e1335_0_1145"/>
          <p:cNvPicPr preferRelativeResize="0"/>
          <p:nvPr/>
        </p:nvPicPr>
        <p:blipFill rotWithShape="1">
          <a:blip r:embed="rId6">
            <a:alphaModFix/>
          </a:blip>
          <a:srcRect r="-6349"/>
          <a:stretch/>
        </p:blipFill>
        <p:spPr>
          <a:xfrm rot="-120000">
            <a:off x="3177681" y="4261095"/>
            <a:ext cx="6203131" cy="16318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CO</a:t>
            </a:r>
            <a:r>
              <a:rPr lang="de-DE" baseline="-25000"/>
              <a:t>2</a:t>
            </a:r>
            <a:r>
              <a:rPr lang="de-DE"/>
              <a:t> als Indoor-Indikator für Luftgüte</a:t>
            </a:r>
            <a:endParaRPr/>
          </a:p>
        </p:txBody>
      </p:sp>
      <p:sp>
        <p:nvSpPr>
          <p:cNvPr id="202" name="Google Shape;202;p5"/>
          <p:cNvSpPr txBox="1">
            <a:spLocks noGrp="1"/>
          </p:cNvSpPr>
          <p:nvPr>
            <p:ph type="body" idx="1"/>
          </p:nvPr>
        </p:nvSpPr>
        <p:spPr>
          <a:xfrm>
            <a:off x="838200" y="1690688"/>
            <a:ext cx="10515600" cy="5363451"/>
          </a:xfrm>
          <a:prstGeom prst="rect">
            <a:avLst/>
          </a:prstGeom>
          <a:noFill/>
          <a:ln>
            <a:noFill/>
          </a:ln>
        </p:spPr>
        <p:txBody>
          <a:bodyPr spcFirstLastPara="1" wrap="square" lIns="91425" tIns="45700" rIns="91425" bIns="45700" anchor="t" anchorCtr="0">
            <a:normAutofit/>
          </a:bodyPr>
          <a:lstStyle/>
          <a:p>
            <a:pPr marL="673100" lvl="0" indent="-673100" algn="l" rtl="0">
              <a:lnSpc>
                <a:spcPct val="120000"/>
              </a:lnSpc>
              <a:spcBef>
                <a:spcPts val="0"/>
              </a:spcBef>
              <a:spcAft>
                <a:spcPts val="0"/>
              </a:spcAft>
              <a:buClr>
                <a:schemeClr val="lt1"/>
              </a:buClr>
              <a:buSzPts val="3600"/>
              <a:buFont typeface="REM"/>
              <a:buChar char="☁️"/>
            </a:pPr>
            <a:r>
              <a:rPr lang="de-DE" sz="3600"/>
              <a:t>23.000 Atemzüge machen Erwachsene täglich</a:t>
            </a:r>
            <a:endParaRPr/>
          </a:p>
          <a:p>
            <a:pPr marL="673100" lvl="0" indent="-673100" algn="l" rtl="0">
              <a:lnSpc>
                <a:spcPct val="120000"/>
              </a:lnSpc>
              <a:spcBef>
                <a:spcPts val="600"/>
              </a:spcBef>
              <a:spcAft>
                <a:spcPts val="0"/>
              </a:spcAft>
              <a:buClr>
                <a:schemeClr val="lt1"/>
              </a:buClr>
              <a:buSzPts val="3600"/>
              <a:buFont typeface="REM"/>
              <a:buChar char="☁️"/>
            </a:pPr>
            <a:r>
              <a:rPr lang="de-DE" sz="3600"/>
              <a:t>Kinder fast doppelt so viele</a:t>
            </a:r>
            <a:endParaRPr/>
          </a:p>
          <a:p>
            <a:pPr marL="673100" lvl="0" indent="-673100" algn="l" rtl="0">
              <a:lnSpc>
                <a:spcPct val="120000"/>
              </a:lnSpc>
              <a:spcBef>
                <a:spcPts val="600"/>
              </a:spcBef>
              <a:spcAft>
                <a:spcPts val="0"/>
              </a:spcAft>
              <a:buClr>
                <a:schemeClr val="lt1"/>
              </a:buClr>
              <a:buSzPts val="3600"/>
              <a:buFont typeface="REM"/>
              <a:buChar char="☁️"/>
            </a:pPr>
            <a:r>
              <a:rPr lang="de-DE" sz="3600"/>
              <a:t>Beim Atmen geben wir CO</a:t>
            </a:r>
            <a:r>
              <a:rPr lang="de-DE" sz="3600" baseline="-25000"/>
              <a:t>2</a:t>
            </a:r>
            <a:r>
              <a:rPr lang="de-DE" sz="3600"/>
              <a:t> ab (Atemluft: 4%)</a:t>
            </a:r>
            <a:endParaRPr/>
          </a:p>
          <a:p>
            <a:pPr marL="673100" lvl="0" indent="-673100" algn="l" rtl="0">
              <a:lnSpc>
                <a:spcPct val="120000"/>
              </a:lnSpc>
              <a:spcBef>
                <a:spcPts val="600"/>
              </a:spcBef>
              <a:spcAft>
                <a:spcPts val="0"/>
              </a:spcAft>
              <a:buClr>
                <a:schemeClr val="lt1"/>
              </a:buClr>
              <a:buSzPts val="3600"/>
              <a:buFont typeface="REM"/>
              <a:buChar char="☁️"/>
            </a:pPr>
            <a:r>
              <a:rPr lang="de-DE" sz="3600"/>
              <a:t>Luft - Outdoor: 0,04% CO</a:t>
            </a:r>
            <a:r>
              <a:rPr lang="de-DE" sz="3600" baseline="-25000"/>
              <a:t>2</a:t>
            </a:r>
            <a:endParaRPr/>
          </a:p>
          <a:p>
            <a:pPr marL="673100" lvl="0" indent="-673100" algn="l" rtl="0">
              <a:lnSpc>
                <a:spcPct val="120000"/>
              </a:lnSpc>
              <a:spcBef>
                <a:spcPts val="600"/>
              </a:spcBef>
              <a:spcAft>
                <a:spcPts val="0"/>
              </a:spcAft>
              <a:buClr>
                <a:schemeClr val="lt1"/>
              </a:buClr>
              <a:buSzPts val="3600"/>
              <a:buFont typeface="REM"/>
              <a:buChar char="☁️"/>
            </a:pPr>
            <a:r>
              <a:rPr lang="de-DE" sz="3600"/>
              <a:t>0,04% CO</a:t>
            </a:r>
            <a:r>
              <a:rPr lang="de-DE" sz="3600" baseline="-25000"/>
              <a:t>2 </a:t>
            </a:r>
            <a:r>
              <a:rPr lang="de-DE" sz="3600"/>
              <a:t>= 400ppm</a:t>
            </a:r>
            <a:endParaRPr/>
          </a:p>
          <a:p>
            <a:pPr marL="673100" lvl="0" indent="-673100" algn="l" rtl="0">
              <a:lnSpc>
                <a:spcPct val="120000"/>
              </a:lnSpc>
              <a:spcBef>
                <a:spcPts val="600"/>
              </a:spcBef>
              <a:spcAft>
                <a:spcPts val="0"/>
              </a:spcAft>
              <a:buClr>
                <a:schemeClr val="lt1"/>
              </a:buClr>
              <a:buSzPts val="3600"/>
              <a:buFont typeface="REM"/>
              <a:buChar char="☁️"/>
            </a:pPr>
            <a:r>
              <a:rPr lang="de-DE" sz="3600"/>
              <a:t>CO</a:t>
            </a:r>
            <a:r>
              <a:rPr lang="de-DE" sz="3600" baseline="-25000"/>
              <a:t>2 </a:t>
            </a:r>
            <a:r>
              <a:rPr lang="de-DE" sz="3600"/>
              <a:t>-MESSgerät: Werte statt Bauchgefühl</a:t>
            </a:r>
            <a:endParaRPr/>
          </a:p>
          <a:p>
            <a:pPr marL="673100" lvl="0" indent="-673100" algn="l" rtl="0">
              <a:lnSpc>
                <a:spcPct val="120000"/>
              </a:lnSpc>
              <a:spcBef>
                <a:spcPts val="600"/>
              </a:spcBef>
              <a:spcAft>
                <a:spcPts val="0"/>
              </a:spcAft>
              <a:buClr>
                <a:schemeClr val="lt1"/>
              </a:buClr>
              <a:buSzPts val="3600"/>
              <a:buFont typeface="REM"/>
              <a:buChar char="☁️"/>
            </a:pPr>
            <a:r>
              <a:rPr lang="de-DE" sz="3600"/>
              <a:t>CO</a:t>
            </a:r>
            <a:r>
              <a:rPr lang="de-DE" sz="3600" baseline="-25000"/>
              <a:t>2</a:t>
            </a:r>
            <a:r>
              <a:rPr lang="de-DE" sz="3600"/>
              <a:t>-Anteil beeinflusst unser Wohlbefinden</a:t>
            </a:r>
            <a:endParaRPr/>
          </a:p>
        </p:txBody>
      </p:sp>
      <p:sp>
        <p:nvSpPr>
          <p:cNvPr id="203" name="Google Shape;203;p5"/>
          <p:cNvSpPr/>
          <p:nvPr/>
        </p:nvSpPr>
        <p:spPr>
          <a:xfrm>
            <a:off x="4656221" y="563087"/>
            <a:ext cx="2626360" cy="929640"/>
          </a:xfrm>
          <a:prstGeom prst="frame">
            <a:avLst>
              <a:gd name="adj1" fmla="val 5943"/>
            </a:avLst>
          </a:prstGeom>
          <a:solidFill>
            <a:srgbClr val="FF000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4" name="Google Shape;204;p5"/>
          <p:cNvSpPr txBox="1"/>
          <p:nvPr/>
        </p:nvSpPr>
        <p:spPr>
          <a:xfrm>
            <a:off x="9068972" y="6558503"/>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sp>
        <p:nvSpPr>
          <p:cNvPr id="205" name="Google Shape;205;p5"/>
          <p:cNvSpPr/>
          <p:nvPr/>
        </p:nvSpPr>
        <p:spPr>
          <a:xfrm>
            <a:off x="1542910" y="5297150"/>
            <a:ext cx="8876100" cy="929700"/>
          </a:xfrm>
          <a:prstGeom prst="frame">
            <a:avLst>
              <a:gd name="adj1" fmla="val 5943"/>
            </a:avLst>
          </a:prstGeom>
          <a:solidFill>
            <a:srgbClr val="FF0000"/>
          </a:solidFill>
          <a:ln w="12700" cap="flat" cmpd="sng">
            <a:solidFill>
              <a:srgbClr val="0A51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25102a0052_1_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4500"/>
              <a:buFont typeface="Lato"/>
              <a:buNone/>
            </a:pPr>
            <a:r>
              <a:rPr lang="de-DE"/>
              <a:t>Kohlendioxid-Konzentration im Raum</a:t>
            </a:r>
            <a:endParaRPr/>
          </a:p>
        </p:txBody>
      </p:sp>
      <p:sp>
        <p:nvSpPr>
          <p:cNvPr id="213" name="Google Shape;213;g325102a0052_1_5"/>
          <p:cNvSpPr txBox="1">
            <a:spLocks noGrp="1"/>
          </p:cNvSpPr>
          <p:nvPr>
            <p:ph type="body" idx="1"/>
          </p:nvPr>
        </p:nvSpPr>
        <p:spPr>
          <a:xfrm>
            <a:off x="838200" y="1690688"/>
            <a:ext cx="10515600" cy="4673100"/>
          </a:xfrm>
          <a:prstGeom prst="rect">
            <a:avLst/>
          </a:prstGeom>
          <a:noFill/>
          <a:ln>
            <a:noFill/>
          </a:ln>
        </p:spPr>
        <p:txBody>
          <a:bodyPr spcFirstLastPara="1" wrap="square" lIns="91425" tIns="45700" rIns="91425" bIns="45700" anchor="t" anchorCtr="0">
            <a:spAutoFit/>
          </a:bodyPr>
          <a:lstStyle/>
          <a:p>
            <a:pPr marL="457200" lvl="0" indent="-412750" algn="l" rtl="0">
              <a:spcBef>
                <a:spcPts val="0"/>
              </a:spcBef>
              <a:spcAft>
                <a:spcPts val="0"/>
              </a:spcAft>
              <a:buClr>
                <a:srgbClr val="FEFEFE"/>
              </a:buClr>
              <a:buSzPts val="2900"/>
              <a:buChar char="☁️"/>
            </a:pPr>
            <a:r>
              <a:rPr lang="de-DE" sz="2900">
                <a:solidFill>
                  <a:srgbClr val="FEFEFE"/>
                </a:solidFill>
              </a:rPr>
              <a:t>Wert für Lüftungserfolg</a:t>
            </a:r>
            <a:endParaRPr sz="2900"/>
          </a:p>
          <a:p>
            <a:pPr marL="457200" lvl="0" indent="-412750" algn="l" rtl="0">
              <a:spcBef>
                <a:spcPts val="600"/>
              </a:spcBef>
              <a:spcAft>
                <a:spcPts val="0"/>
              </a:spcAft>
              <a:buClr>
                <a:srgbClr val="FEFEFE"/>
              </a:buClr>
              <a:buSzPts val="2900"/>
              <a:buChar char="☁️"/>
            </a:pPr>
            <a:r>
              <a:rPr lang="de-DE" sz="2900">
                <a:solidFill>
                  <a:srgbClr val="FEFEFE"/>
                </a:solidFill>
              </a:rPr>
              <a:t>CO</a:t>
            </a:r>
            <a:r>
              <a:rPr lang="de-DE" sz="2900" baseline="-25000">
                <a:solidFill>
                  <a:srgbClr val="FEFEFE"/>
                </a:solidFill>
              </a:rPr>
              <a:t>2</a:t>
            </a:r>
            <a:r>
              <a:rPr lang="de-DE" sz="2900">
                <a:solidFill>
                  <a:srgbClr val="FEFEFE"/>
                </a:solidFill>
              </a:rPr>
              <a:t> alleine macht uns nicht krank, aber müde und weniger leistungsfähig.</a:t>
            </a:r>
            <a:endParaRPr sz="2900"/>
          </a:p>
          <a:p>
            <a:pPr marL="457200" lvl="0" indent="-412750" algn="l" rtl="0">
              <a:spcBef>
                <a:spcPts val="600"/>
              </a:spcBef>
              <a:spcAft>
                <a:spcPts val="0"/>
              </a:spcAft>
              <a:buClr>
                <a:srgbClr val="FEFEFE"/>
              </a:buClr>
              <a:buSzPts val="2900"/>
              <a:buChar char="☁️"/>
            </a:pPr>
            <a:r>
              <a:rPr lang="de-DE" sz="2900">
                <a:solidFill>
                  <a:srgbClr val="FEFEFE"/>
                </a:solidFill>
              </a:rPr>
              <a:t> VOCs, Feinstaub und Pilzsporen korrelieren mit CO</a:t>
            </a:r>
            <a:r>
              <a:rPr lang="de-DE" sz="2900" baseline="-25000">
                <a:solidFill>
                  <a:srgbClr val="FEFEFE"/>
                </a:solidFill>
              </a:rPr>
              <a:t>2-</a:t>
            </a:r>
            <a:r>
              <a:rPr lang="de-DE" sz="2900">
                <a:solidFill>
                  <a:srgbClr val="FEFEFE"/>
                </a:solidFill>
              </a:rPr>
              <a:t>Gehalt</a:t>
            </a:r>
            <a:endParaRPr sz="2900">
              <a:solidFill>
                <a:srgbClr val="FEFEFE"/>
              </a:solidFill>
            </a:endParaRPr>
          </a:p>
          <a:p>
            <a:pPr marL="457200" lvl="0" indent="-412750" algn="l" rtl="0">
              <a:spcBef>
                <a:spcPts val="600"/>
              </a:spcBef>
              <a:spcAft>
                <a:spcPts val="0"/>
              </a:spcAft>
              <a:buClr>
                <a:srgbClr val="FEFEFE"/>
              </a:buClr>
              <a:buSzPts val="2900"/>
              <a:buChar char="☁️"/>
            </a:pPr>
            <a:r>
              <a:rPr lang="de-DE" sz="2900">
                <a:solidFill>
                  <a:srgbClr val="FEFEFE"/>
                </a:solidFill>
              </a:rPr>
              <a:t>Erhöhter CO</a:t>
            </a:r>
            <a:r>
              <a:rPr lang="de-DE" sz="2900" baseline="-25000">
                <a:solidFill>
                  <a:srgbClr val="FEFEFE"/>
                </a:solidFill>
              </a:rPr>
              <a:t>2-</a:t>
            </a:r>
            <a:r>
              <a:rPr lang="de-DE" sz="2900">
                <a:solidFill>
                  <a:srgbClr val="FEFEFE"/>
                </a:solidFill>
              </a:rPr>
              <a:t>Gehalt lässt Viren länger viral bleiben</a:t>
            </a:r>
            <a:endParaRPr sz="2900">
              <a:solidFill>
                <a:srgbClr val="FEFEFE"/>
              </a:solidFill>
            </a:endParaRPr>
          </a:p>
          <a:p>
            <a:pPr marL="457200" lvl="0" indent="-412750" algn="l" rtl="0">
              <a:spcBef>
                <a:spcPts val="600"/>
              </a:spcBef>
              <a:spcAft>
                <a:spcPts val="0"/>
              </a:spcAft>
              <a:buClr>
                <a:srgbClr val="FEFEFE"/>
              </a:buClr>
              <a:buSzPts val="2900"/>
              <a:buChar char="☁️"/>
            </a:pPr>
            <a:r>
              <a:rPr lang="de-DE" sz="2900">
                <a:solidFill>
                  <a:srgbClr val="FEFEFE"/>
                </a:solidFill>
              </a:rPr>
              <a:t>Korreliert mit ausgeatmeter Luft -die ev. Pathogene trägt</a:t>
            </a:r>
            <a:endParaRPr sz="2900"/>
          </a:p>
          <a:p>
            <a:pPr marL="457200" lvl="0" indent="-412750" algn="l" rtl="0">
              <a:spcBef>
                <a:spcPts val="600"/>
              </a:spcBef>
              <a:spcAft>
                <a:spcPts val="0"/>
              </a:spcAft>
              <a:buClr>
                <a:srgbClr val="FEFEFE"/>
              </a:buClr>
              <a:buSzPts val="2900"/>
              <a:buChar char="☁️"/>
            </a:pPr>
            <a:r>
              <a:rPr lang="de-DE" sz="2900">
                <a:solidFill>
                  <a:srgbClr val="FEFEFE"/>
                </a:solidFill>
              </a:rPr>
              <a:t>Zeigt auch bei leeren Räumen den Atemanteil an</a:t>
            </a:r>
            <a:endParaRPr sz="2900">
              <a:solidFill>
                <a:srgbClr val="FEFEFE"/>
              </a:solidFill>
            </a:endParaRPr>
          </a:p>
          <a:p>
            <a:pPr marL="457200" lvl="0" indent="-406400" algn="just" rtl="0">
              <a:lnSpc>
                <a:spcPct val="100000"/>
              </a:lnSpc>
              <a:spcBef>
                <a:spcPts val="0"/>
              </a:spcBef>
              <a:spcAft>
                <a:spcPts val="0"/>
              </a:spcAft>
              <a:buClr>
                <a:srgbClr val="FEFEFE"/>
              </a:buClr>
              <a:buSzPts val="2800"/>
              <a:buChar char="☁️"/>
            </a:pPr>
            <a:r>
              <a:rPr lang="de-DE" sz="2900"/>
              <a:t>Höhere CO</a:t>
            </a:r>
            <a:r>
              <a:rPr lang="de-DE" sz="2900" baseline="-25000"/>
              <a:t>2</a:t>
            </a:r>
            <a:r>
              <a:rPr lang="de-DE" sz="2900"/>
              <a:t>-Konzentrationen erhöhen das Infektionsrisiko</a:t>
            </a:r>
            <a:r>
              <a:rPr lang="de-DE" sz="2100">
                <a:latin typeface="Libre Franklin Black"/>
                <a:ea typeface="Libre Franklin Black"/>
                <a:cs typeface="Libre Franklin Black"/>
                <a:sym typeface="Libre Franklin Black"/>
              </a:rPr>
              <a:t> </a:t>
            </a:r>
            <a:endParaRPr sz="3700"/>
          </a:p>
        </p:txBody>
      </p:sp>
      <p:sp>
        <p:nvSpPr>
          <p:cNvPr id="214" name="Google Shape;214;g325102a0052_1_5"/>
          <p:cNvSpPr txBox="1"/>
          <p:nvPr/>
        </p:nvSpPr>
        <p:spPr>
          <a:xfrm>
            <a:off x="9068972" y="6558503"/>
            <a:ext cx="3190800" cy="390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324eb6e1335_0_786"/>
          <p:cNvSpPr txBox="1">
            <a:spLocks noGrp="1"/>
          </p:cNvSpPr>
          <p:nvPr>
            <p:ph type="title"/>
          </p:nvPr>
        </p:nvSpPr>
        <p:spPr>
          <a:xfrm>
            <a:off x="838200" y="365125"/>
            <a:ext cx="107094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Lato"/>
              <a:buNone/>
            </a:pPr>
            <a:r>
              <a:rPr lang="de-DE"/>
              <a:t>Wichtiger Aspekt: Personenanzahl/Raum</a:t>
            </a:r>
            <a:endParaRPr/>
          </a:p>
        </p:txBody>
      </p:sp>
      <p:pic>
        <p:nvPicPr>
          <p:cNvPr id="220" name="Google Shape;220;g324eb6e1335_0_786" descr="Gruppe von Personen Silhouette"/>
          <p:cNvPicPr preferRelativeResize="0">
            <a:picLocks noGrp="1"/>
          </p:cNvPicPr>
          <p:nvPr>
            <p:ph type="body" idx="1"/>
          </p:nvPr>
        </p:nvPicPr>
        <p:blipFill rotWithShape="1">
          <a:blip r:embed="rId3">
            <a:alphaModFix/>
          </a:blip>
          <a:srcRect/>
          <a:stretch/>
        </p:blipFill>
        <p:spPr>
          <a:xfrm>
            <a:off x="5122129" y="3307346"/>
            <a:ext cx="3523800" cy="3523800"/>
          </a:xfrm>
          <a:prstGeom prst="rect">
            <a:avLst/>
          </a:prstGeom>
          <a:noFill/>
          <a:ln>
            <a:noFill/>
          </a:ln>
        </p:spPr>
      </p:pic>
      <p:pic>
        <p:nvPicPr>
          <p:cNvPr id="221" name="Google Shape;221;g324eb6e1335_0_786" descr="Mann und Frau Silhouette"/>
          <p:cNvPicPr preferRelativeResize="0"/>
          <p:nvPr/>
        </p:nvPicPr>
        <p:blipFill rotWithShape="1">
          <a:blip r:embed="rId4">
            <a:alphaModFix/>
          </a:blip>
          <a:srcRect/>
          <a:stretch/>
        </p:blipFill>
        <p:spPr>
          <a:xfrm>
            <a:off x="299160" y="2661288"/>
            <a:ext cx="2598370" cy="2598370"/>
          </a:xfrm>
          <a:prstGeom prst="rect">
            <a:avLst/>
          </a:prstGeom>
          <a:noFill/>
          <a:ln>
            <a:noFill/>
          </a:ln>
        </p:spPr>
      </p:pic>
      <p:pic>
        <p:nvPicPr>
          <p:cNvPr id="222" name="Google Shape;222;g324eb6e1335_0_786" descr="Gruppe von Personen Silhouette"/>
          <p:cNvPicPr preferRelativeResize="0"/>
          <p:nvPr/>
        </p:nvPicPr>
        <p:blipFill rotWithShape="1">
          <a:blip r:embed="rId3">
            <a:alphaModFix/>
          </a:blip>
          <a:srcRect t="49557"/>
          <a:stretch/>
        </p:blipFill>
        <p:spPr>
          <a:xfrm>
            <a:off x="5122129" y="1772550"/>
            <a:ext cx="3523784" cy="1777476"/>
          </a:xfrm>
          <a:prstGeom prst="rect">
            <a:avLst/>
          </a:prstGeom>
          <a:noFill/>
          <a:ln>
            <a:noFill/>
          </a:ln>
        </p:spPr>
      </p:pic>
      <p:pic>
        <p:nvPicPr>
          <p:cNvPr id="223" name="Google Shape;223;g324eb6e1335_0_786" descr="Gruppe von Personen Silhouette"/>
          <p:cNvPicPr preferRelativeResize="0"/>
          <p:nvPr/>
        </p:nvPicPr>
        <p:blipFill rotWithShape="1">
          <a:blip r:embed="rId3">
            <a:alphaModFix/>
          </a:blip>
          <a:srcRect/>
          <a:stretch/>
        </p:blipFill>
        <p:spPr>
          <a:xfrm>
            <a:off x="8645913" y="3326782"/>
            <a:ext cx="3523784" cy="3523784"/>
          </a:xfrm>
          <a:prstGeom prst="rect">
            <a:avLst/>
          </a:prstGeom>
          <a:noFill/>
          <a:ln>
            <a:noFill/>
          </a:ln>
        </p:spPr>
      </p:pic>
      <p:pic>
        <p:nvPicPr>
          <p:cNvPr id="224" name="Google Shape;224;g324eb6e1335_0_786" descr="Gruppe von Personen Silhouette"/>
          <p:cNvPicPr preferRelativeResize="0"/>
          <p:nvPr/>
        </p:nvPicPr>
        <p:blipFill rotWithShape="1">
          <a:blip r:embed="rId3">
            <a:alphaModFix/>
          </a:blip>
          <a:srcRect t="49557"/>
          <a:stretch/>
        </p:blipFill>
        <p:spPr>
          <a:xfrm>
            <a:off x="8645913" y="1772550"/>
            <a:ext cx="3523784" cy="1777476"/>
          </a:xfrm>
          <a:prstGeom prst="rect">
            <a:avLst/>
          </a:prstGeom>
          <a:noFill/>
          <a:ln>
            <a:noFill/>
          </a:ln>
        </p:spPr>
      </p:pic>
      <p:sp>
        <p:nvSpPr>
          <p:cNvPr id="225" name="Google Shape;225;g324eb6e1335_0_786"/>
          <p:cNvSpPr txBox="1"/>
          <p:nvPr/>
        </p:nvSpPr>
        <p:spPr>
          <a:xfrm>
            <a:off x="2691163" y="3668085"/>
            <a:ext cx="2430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de-DE" sz="3200" b="0" i="0" u="none" strike="noStrike" cap="none">
                <a:solidFill>
                  <a:schemeClr val="dk1"/>
                </a:solidFill>
                <a:latin typeface="Arial"/>
                <a:ea typeface="Arial"/>
                <a:cs typeface="Arial"/>
                <a:sym typeface="Arial"/>
              </a:rPr>
              <a:t>versus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24eb6e1335_0_7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Aspekt Personenanzahl</a:t>
            </a:r>
            <a:endParaRPr/>
          </a:p>
        </p:txBody>
      </p:sp>
      <p:pic>
        <p:nvPicPr>
          <p:cNvPr id="233" name="Google Shape;233;g324eb6e1335_0_796" descr="Gruppe von Personen Silhouette"/>
          <p:cNvPicPr preferRelativeResize="0">
            <a:picLocks noGrp="1"/>
          </p:cNvPicPr>
          <p:nvPr>
            <p:ph type="body" idx="1"/>
          </p:nvPr>
        </p:nvPicPr>
        <p:blipFill rotWithShape="1">
          <a:blip r:embed="rId3">
            <a:alphaModFix/>
          </a:blip>
          <a:srcRect/>
          <a:stretch/>
        </p:blipFill>
        <p:spPr>
          <a:xfrm>
            <a:off x="400227" y="4512328"/>
            <a:ext cx="595500" cy="595500"/>
          </a:xfrm>
          <a:prstGeom prst="rect">
            <a:avLst/>
          </a:prstGeom>
          <a:noFill/>
          <a:ln>
            <a:noFill/>
          </a:ln>
        </p:spPr>
      </p:pic>
      <p:pic>
        <p:nvPicPr>
          <p:cNvPr id="234" name="Google Shape;234;g324eb6e1335_0_796" descr="Mann und Frau Silhouette"/>
          <p:cNvPicPr preferRelativeResize="0"/>
          <p:nvPr/>
        </p:nvPicPr>
        <p:blipFill rotWithShape="1">
          <a:blip r:embed="rId4">
            <a:alphaModFix/>
          </a:blip>
          <a:srcRect/>
          <a:stretch/>
        </p:blipFill>
        <p:spPr>
          <a:xfrm>
            <a:off x="396643" y="2132701"/>
            <a:ext cx="1196001" cy="1196001"/>
          </a:xfrm>
          <a:prstGeom prst="rect">
            <a:avLst/>
          </a:prstGeom>
          <a:noFill/>
          <a:ln>
            <a:noFill/>
          </a:ln>
        </p:spPr>
      </p:pic>
      <p:pic>
        <p:nvPicPr>
          <p:cNvPr id="235" name="Google Shape;235;g324eb6e1335_0_796" descr="Gruppe von Personen Silhouette"/>
          <p:cNvPicPr preferRelativeResize="0"/>
          <p:nvPr/>
        </p:nvPicPr>
        <p:blipFill rotWithShape="1">
          <a:blip r:embed="rId3">
            <a:alphaModFix/>
          </a:blip>
          <a:srcRect t="49557"/>
          <a:stretch/>
        </p:blipFill>
        <p:spPr>
          <a:xfrm>
            <a:off x="400228" y="4278966"/>
            <a:ext cx="595415" cy="300341"/>
          </a:xfrm>
          <a:prstGeom prst="rect">
            <a:avLst/>
          </a:prstGeom>
          <a:noFill/>
          <a:ln>
            <a:noFill/>
          </a:ln>
        </p:spPr>
      </p:pic>
      <p:pic>
        <p:nvPicPr>
          <p:cNvPr id="236" name="Google Shape;236;g324eb6e1335_0_796" descr="Gruppe von Personen Silhouette"/>
          <p:cNvPicPr preferRelativeResize="0"/>
          <p:nvPr/>
        </p:nvPicPr>
        <p:blipFill rotWithShape="1">
          <a:blip r:embed="rId3">
            <a:alphaModFix/>
          </a:blip>
          <a:srcRect/>
          <a:stretch/>
        </p:blipFill>
        <p:spPr>
          <a:xfrm>
            <a:off x="982691" y="4519812"/>
            <a:ext cx="595416" cy="595416"/>
          </a:xfrm>
          <a:prstGeom prst="rect">
            <a:avLst/>
          </a:prstGeom>
          <a:noFill/>
          <a:ln>
            <a:noFill/>
          </a:ln>
        </p:spPr>
      </p:pic>
      <p:pic>
        <p:nvPicPr>
          <p:cNvPr id="237" name="Google Shape;237;g324eb6e1335_0_796" descr="Gruppe von Personen Silhouette"/>
          <p:cNvPicPr preferRelativeResize="0"/>
          <p:nvPr/>
        </p:nvPicPr>
        <p:blipFill rotWithShape="1">
          <a:blip r:embed="rId3">
            <a:alphaModFix/>
          </a:blip>
          <a:srcRect t="49557"/>
          <a:stretch/>
        </p:blipFill>
        <p:spPr>
          <a:xfrm>
            <a:off x="994644" y="4278966"/>
            <a:ext cx="595415" cy="300341"/>
          </a:xfrm>
          <a:prstGeom prst="rect">
            <a:avLst/>
          </a:prstGeom>
          <a:noFill/>
          <a:ln>
            <a:noFill/>
          </a:ln>
        </p:spPr>
      </p:pic>
      <p:sp>
        <p:nvSpPr>
          <p:cNvPr id="238" name="Google Shape;238;g324eb6e1335_0_796"/>
          <p:cNvSpPr txBox="1"/>
          <p:nvPr/>
        </p:nvSpPr>
        <p:spPr>
          <a:xfrm>
            <a:off x="1940375" y="1628825"/>
            <a:ext cx="9888600" cy="4815600"/>
          </a:xfrm>
          <a:prstGeom prst="rect">
            <a:avLst/>
          </a:prstGeom>
          <a:noFill/>
          <a:ln>
            <a:noFill/>
          </a:ln>
        </p:spPr>
        <p:txBody>
          <a:bodyPr spcFirstLastPara="1" wrap="square" lIns="91425" tIns="45700" rIns="91425" bIns="45700" anchor="t" anchorCtr="0">
            <a:normAutofit/>
          </a:bodyPr>
          <a:lstStyle/>
          <a:p>
            <a:pPr marL="228600" marR="0" lvl="0" indent="-247650" algn="l" rtl="0">
              <a:lnSpc>
                <a:spcPct val="150000"/>
              </a:lnSpc>
              <a:spcBef>
                <a:spcPts val="0"/>
              </a:spcBef>
              <a:spcAft>
                <a:spcPts val="0"/>
              </a:spcAft>
              <a:buClr>
                <a:schemeClr val="lt1"/>
              </a:buClr>
              <a:buSzPts val="3100"/>
              <a:buFont typeface="Courier New"/>
              <a:buChar char="o"/>
            </a:pPr>
            <a:r>
              <a:rPr lang="de-DE" sz="3100" b="0" i="0" u="none" strike="noStrike" cap="none">
                <a:solidFill>
                  <a:schemeClr val="lt1"/>
                </a:solidFill>
                <a:latin typeface="Lato"/>
                <a:ea typeface="Lato"/>
                <a:cs typeface="Lato"/>
                <a:sym typeface="Lato"/>
              </a:rPr>
              <a:t> Wärmeleistung pro Person z.B. 100Wh</a:t>
            </a:r>
            <a:br>
              <a:rPr lang="de-DE" sz="3100" b="0" i="0" u="none" strike="noStrike" cap="none">
                <a:solidFill>
                  <a:schemeClr val="lt1"/>
                </a:solidFill>
                <a:latin typeface="Lato"/>
                <a:ea typeface="Lato"/>
                <a:cs typeface="Lato"/>
                <a:sym typeface="Lato"/>
              </a:rPr>
            </a:br>
            <a:r>
              <a:rPr lang="de-DE" sz="3100" b="0" i="0" u="none" strike="noStrike" cap="none">
                <a:solidFill>
                  <a:schemeClr val="lt1"/>
                </a:solidFill>
                <a:latin typeface="Lato"/>
                <a:ea typeface="Lato"/>
                <a:cs typeface="Lato"/>
                <a:sym typeface="Lato"/>
              </a:rPr>
              <a:t> - Fenster schließen, wenn Raum leer </a:t>
            </a:r>
            <a:endParaRPr sz="1700" b="0" i="0" u="none" strike="noStrike" cap="none">
              <a:solidFill>
                <a:srgbClr val="000000"/>
              </a:solidFill>
              <a:latin typeface="Arial"/>
              <a:ea typeface="Arial"/>
              <a:cs typeface="Arial"/>
              <a:sym typeface="Arial"/>
            </a:endParaRPr>
          </a:p>
          <a:p>
            <a:pPr marL="228600" marR="0" lvl="0" indent="-247650" algn="l" rtl="0">
              <a:lnSpc>
                <a:spcPct val="150000"/>
              </a:lnSpc>
              <a:spcBef>
                <a:spcPts val="600"/>
              </a:spcBef>
              <a:spcAft>
                <a:spcPts val="0"/>
              </a:spcAft>
              <a:buClr>
                <a:schemeClr val="lt1"/>
              </a:buClr>
              <a:buSzPts val="3100"/>
              <a:buFont typeface="Courier New"/>
              <a:buChar char="o"/>
            </a:pPr>
            <a:r>
              <a:rPr lang="de-DE" sz="3100" b="0" i="0" u="none" strike="noStrike" cap="none">
                <a:solidFill>
                  <a:schemeClr val="lt1"/>
                </a:solidFill>
                <a:latin typeface="Lato"/>
                <a:ea typeface="Lato"/>
                <a:cs typeface="Lato"/>
                <a:sym typeface="Lato"/>
              </a:rPr>
              <a:t> Pro Mensch 30.000 ppm/Atemzug</a:t>
            </a:r>
            <a:br>
              <a:rPr lang="de-DE" sz="3100" b="0" i="0" u="none" strike="noStrike" cap="none">
                <a:solidFill>
                  <a:schemeClr val="lt1"/>
                </a:solidFill>
                <a:latin typeface="Lato"/>
                <a:ea typeface="Lato"/>
                <a:cs typeface="Lato"/>
                <a:sym typeface="Lato"/>
              </a:rPr>
            </a:br>
            <a:r>
              <a:rPr lang="de-DE" sz="3100" b="0" i="0" u="none" strike="noStrike" cap="none">
                <a:solidFill>
                  <a:schemeClr val="lt1"/>
                </a:solidFill>
                <a:latin typeface="Lato"/>
                <a:ea typeface="Lato"/>
                <a:cs typeface="Lato"/>
                <a:sym typeface="Lato"/>
              </a:rPr>
              <a:t> - viele Menschen: Luft schnell verbraucht</a:t>
            </a:r>
            <a:endParaRPr sz="3100" b="0" i="0" u="none" strike="noStrike" cap="none">
              <a:solidFill>
                <a:schemeClr val="lt1"/>
              </a:solidFill>
              <a:latin typeface="Lato"/>
              <a:ea typeface="Lato"/>
              <a:cs typeface="Lato"/>
              <a:sym typeface="Lato"/>
            </a:endParaRPr>
          </a:p>
          <a:p>
            <a:pPr marL="228600" marR="0" lvl="0" indent="-247650" algn="l" rtl="0">
              <a:lnSpc>
                <a:spcPct val="150000"/>
              </a:lnSpc>
              <a:spcBef>
                <a:spcPts val="600"/>
              </a:spcBef>
              <a:spcAft>
                <a:spcPts val="0"/>
              </a:spcAft>
              <a:buClr>
                <a:schemeClr val="lt1"/>
              </a:buClr>
              <a:buSzPts val="3100"/>
              <a:buFont typeface="Courier New"/>
              <a:buChar char="o"/>
            </a:pPr>
            <a:r>
              <a:rPr lang="de-DE" sz="3100" b="0" i="0" u="none" strike="noStrike" cap="none">
                <a:solidFill>
                  <a:schemeClr val="lt1"/>
                </a:solidFill>
                <a:latin typeface="Lato"/>
                <a:ea typeface="Lato"/>
                <a:cs typeface="Lato"/>
                <a:sym typeface="Lato"/>
              </a:rPr>
              <a:t> Mehr Haushalte ergeben mehr Infektionsherde</a:t>
            </a:r>
            <a:br>
              <a:rPr lang="de-DE" sz="3100" b="0" i="0" u="none" strike="noStrike" cap="none">
                <a:solidFill>
                  <a:schemeClr val="lt1"/>
                </a:solidFill>
                <a:latin typeface="Lato"/>
                <a:ea typeface="Lato"/>
                <a:cs typeface="Lato"/>
                <a:sym typeface="Lato"/>
              </a:rPr>
            </a:br>
            <a:r>
              <a:rPr lang="de-DE" sz="3100" b="0" i="0" u="none" strike="noStrike" cap="none">
                <a:solidFill>
                  <a:schemeClr val="lt1"/>
                </a:solidFill>
                <a:latin typeface="Lato"/>
                <a:ea typeface="Lato"/>
                <a:cs typeface="Lato"/>
                <a:sym typeface="Lato"/>
              </a:rPr>
              <a:t> - #SaubereLuft in Schulen daher besonders wichtig</a:t>
            </a:r>
            <a:endParaRPr sz="3100" b="0" i="0" u="none" strike="noStrike" cap="none">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242"/>
        <p:cNvGrpSpPr/>
        <p:nvPr/>
      </p:nvGrpSpPr>
      <p:grpSpPr>
        <a:xfrm>
          <a:off x="0" y="0"/>
          <a:ext cx="0" cy="0"/>
          <a:chOff x="0" y="0"/>
          <a:chExt cx="0" cy="0"/>
        </a:xfrm>
      </p:grpSpPr>
      <p:sp>
        <p:nvSpPr>
          <p:cNvPr id="243" name="Google Shape;243;g324eb6e1335_0_1689"/>
          <p:cNvSpPr txBox="1"/>
          <p:nvPr/>
        </p:nvSpPr>
        <p:spPr>
          <a:xfrm>
            <a:off x="-284149" y="440422"/>
            <a:ext cx="121920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CO</a:t>
            </a:r>
            <a:r>
              <a:rPr lang="de-DE" sz="4500" b="1" i="0" u="none" strike="noStrike" cap="none" baseline="-25000">
                <a:solidFill>
                  <a:schemeClr val="lt1"/>
                </a:solidFill>
                <a:latin typeface="Lato"/>
                <a:ea typeface="Lato"/>
                <a:cs typeface="Lato"/>
                <a:sym typeface="Lato"/>
              </a:rPr>
              <a:t>2</a:t>
            </a:r>
            <a:r>
              <a:rPr lang="de-DE" sz="4500" b="1" i="0" u="none" strike="noStrike" cap="none">
                <a:solidFill>
                  <a:schemeClr val="lt1"/>
                </a:solidFill>
                <a:latin typeface="Lato"/>
                <a:ea typeface="Lato"/>
                <a:cs typeface="Lato"/>
                <a:sym typeface="Lato"/>
              </a:rPr>
              <a:t>-Konzentration</a:t>
            </a:r>
            <a:endParaRPr sz="45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in Innenräumen</a:t>
            </a:r>
            <a:endParaRPr sz="4500" b="1" i="0" u="none" strike="noStrike" cap="none">
              <a:solidFill>
                <a:srgbClr val="000000"/>
              </a:solidFill>
              <a:latin typeface="Lato"/>
              <a:ea typeface="Lato"/>
              <a:cs typeface="Lato"/>
              <a:sym typeface="Lato"/>
            </a:endParaRPr>
          </a:p>
        </p:txBody>
      </p:sp>
      <p:sp>
        <p:nvSpPr>
          <p:cNvPr id="244" name="Google Shape;244;g324eb6e1335_0_1689"/>
          <p:cNvSpPr txBox="1"/>
          <p:nvPr/>
        </p:nvSpPr>
        <p:spPr>
          <a:xfrm>
            <a:off x="659500" y="2428000"/>
            <a:ext cx="10712700" cy="5694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de-DE" sz="3100" b="1">
                <a:solidFill>
                  <a:schemeClr val="lt1"/>
                </a:solidFill>
                <a:latin typeface="Lato"/>
                <a:ea typeface="Lato"/>
                <a:cs typeface="Lato"/>
                <a:sym typeface="Lato"/>
              </a:rPr>
              <a:t>Laut Umweltbundesamt 2008:</a:t>
            </a:r>
            <a:endParaRPr sz="1800" b="1" i="0" u="none" strike="noStrike" cap="none">
              <a:solidFill>
                <a:srgbClr val="000000"/>
              </a:solidFill>
              <a:latin typeface="Lato"/>
              <a:ea typeface="Lato"/>
              <a:cs typeface="Lato"/>
              <a:sym typeface="Lato"/>
            </a:endParaRPr>
          </a:p>
        </p:txBody>
      </p:sp>
      <p:sp>
        <p:nvSpPr>
          <p:cNvPr id="245" name="Google Shape;245;g324eb6e1335_0_1689"/>
          <p:cNvSpPr txBox="1"/>
          <p:nvPr/>
        </p:nvSpPr>
        <p:spPr>
          <a:xfrm>
            <a:off x="659492" y="3683067"/>
            <a:ext cx="9460500" cy="200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DE" sz="3100">
                <a:solidFill>
                  <a:schemeClr val="lt1"/>
                </a:solidFill>
                <a:latin typeface="Lato"/>
                <a:ea typeface="Lato"/>
                <a:cs typeface="Lato"/>
                <a:sym typeface="Lato"/>
              </a:rPr>
              <a:t>unter 1.000 ppm 	= 	hohe Raumluftqualität</a:t>
            </a:r>
            <a:endParaRPr sz="3100">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000"/>
              <a:buFont typeface="Arial"/>
              <a:buNone/>
            </a:pPr>
            <a:r>
              <a:rPr lang="de-DE" sz="3100">
                <a:solidFill>
                  <a:schemeClr val="lt1"/>
                </a:solidFill>
                <a:latin typeface="Lato"/>
                <a:ea typeface="Lato"/>
                <a:cs typeface="Lato"/>
                <a:sym typeface="Lato"/>
              </a:rPr>
              <a:t>unter 1.400 ppm 	= 	mittlere Raumluftqualität</a:t>
            </a:r>
            <a:endParaRPr sz="3100">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000"/>
              <a:buFont typeface="Arial"/>
              <a:buNone/>
            </a:pPr>
            <a:r>
              <a:rPr lang="de-DE" sz="3100">
                <a:solidFill>
                  <a:schemeClr val="lt1"/>
                </a:solidFill>
                <a:latin typeface="Lato"/>
                <a:ea typeface="Lato"/>
                <a:cs typeface="Lato"/>
                <a:sym typeface="Lato"/>
              </a:rPr>
              <a:t>unter 1.900 ppm 	= 	niedrige Raumluftqualität</a:t>
            </a:r>
            <a:br>
              <a:rPr lang="de-DE" sz="3100">
                <a:solidFill>
                  <a:schemeClr val="lt1"/>
                </a:solidFill>
                <a:latin typeface="Lato"/>
                <a:ea typeface="Lato"/>
                <a:cs typeface="Lato"/>
                <a:sym typeface="Lato"/>
              </a:rPr>
            </a:br>
            <a:r>
              <a:rPr lang="de-DE" sz="3100">
                <a:solidFill>
                  <a:schemeClr val="lt1"/>
                </a:solidFill>
                <a:latin typeface="Lato"/>
                <a:ea typeface="Lato"/>
                <a:cs typeface="Lato"/>
                <a:sym typeface="Lato"/>
              </a:rPr>
              <a:t>über 1.900 ppm 	= 	sehr niedrige Raumluftqualität</a:t>
            </a:r>
            <a:endParaRPr sz="2000" b="0" i="0" u="none" strike="noStrike" cap="none">
              <a:solidFill>
                <a:schemeClr val="lt1"/>
              </a:solidFill>
              <a:latin typeface="Libre Franklin Black"/>
              <a:ea typeface="Libre Franklin Black"/>
              <a:cs typeface="Libre Franklin Black"/>
              <a:sym typeface="Libre Franklin Black"/>
            </a:endParaRPr>
          </a:p>
        </p:txBody>
      </p:sp>
      <p:pic>
        <p:nvPicPr>
          <p:cNvPr id="246" name="Google Shape;246;g324eb6e1335_0_1689"/>
          <p:cNvPicPr preferRelativeResize="0"/>
          <p:nvPr/>
        </p:nvPicPr>
        <p:blipFill rotWithShape="1">
          <a:blip r:embed="rId3">
            <a:alphaModFix/>
          </a:blip>
          <a:srcRect/>
          <a:stretch/>
        </p:blipFill>
        <p:spPr>
          <a:xfrm>
            <a:off x="659497" y="592823"/>
            <a:ext cx="1762063" cy="1174709"/>
          </a:xfrm>
          <a:prstGeom prst="rect">
            <a:avLst/>
          </a:prstGeom>
          <a:noFill/>
          <a:ln>
            <a:noFill/>
          </a:ln>
          <a:effectLst>
            <a:outerShdw blurRad="50800" dist="38100" dir="2700000" algn="tl" rotWithShape="0">
              <a:srgbClr val="000000">
                <a:alpha val="40000"/>
              </a:srgbClr>
            </a:outerShdw>
          </a:effectLst>
        </p:spPr>
      </p:pic>
      <p:pic>
        <p:nvPicPr>
          <p:cNvPr id="247" name="Google Shape;247;g324eb6e1335_0_1689"/>
          <p:cNvPicPr preferRelativeResize="0"/>
          <p:nvPr/>
        </p:nvPicPr>
        <p:blipFill rotWithShape="1">
          <a:blip r:embed="rId4">
            <a:alphaModFix/>
          </a:blip>
          <a:srcRect/>
          <a:stretch/>
        </p:blipFill>
        <p:spPr>
          <a:xfrm>
            <a:off x="10794829" y="365125"/>
            <a:ext cx="864996" cy="858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251"/>
        <p:cNvGrpSpPr/>
        <p:nvPr/>
      </p:nvGrpSpPr>
      <p:grpSpPr>
        <a:xfrm>
          <a:off x="0" y="0"/>
          <a:ext cx="0" cy="0"/>
          <a:chOff x="0" y="0"/>
          <a:chExt cx="0" cy="0"/>
        </a:xfrm>
      </p:grpSpPr>
      <p:sp>
        <p:nvSpPr>
          <p:cNvPr id="252" name="Google Shape;252;g325102a0052_1_15"/>
          <p:cNvSpPr txBox="1"/>
          <p:nvPr/>
        </p:nvSpPr>
        <p:spPr>
          <a:xfrm>
            <a:off x="-284149" y="440422"/>
            <a:ext cx="121920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CO</a:t>
            </a:r>
            <a:r>
              <a:rPr lang="de-DE" sz="4500" b="1" i="0" u="none" strike="noStrike" cap="none" baseline="-25000">
                <a:solidFill>
                  <a:schemeClr val="lt1"/>
                </a:solidFill>
                <a:latin typeface="Lato"/>
                <a:ea typeface="Lato"/>
                <a:cs typeface="Lato"/>
                <a:sym typeface="Lato"/>
              </a:rPr>
              <a:t>2</a:t>
            </a:r>
            <a:r>
              <a:rPr lang="de-DE" sz="4500" b="1" i="0" u="none" strike="noStrike" cap="none">
                <a:solidFill>
                  <a:schemeClr val="lt1"/>
                </a:solidFill>
                <a:latin typeface="Lato"/>
                <a:ea typeface="Lato"/>
                <a:cs typeface="Lato"/>
                <a:sym typeface="Lato"/>
              </a:rPr>
              <a:t>-Konzentration</a:t>
            </a:r>
            <a:endParaRPr sz="45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in Innenräumen</a:t>
            </a:r>
            <a:endParaRPr sz="4500" b="1" i="0" u="none" strike="noStrike" cap="none">
              <a:solidFill>
                <a:srgbClr val="000000"/>
              </a:solidFill>
              <a:latin typeface="Lato"/>
              <a:ea typeface="Lato"/>
              <a:cs typeface="Lato"/>
              <a:sym typeface="Lato"/>
            </a:endParaRPr>
          </a:p>
        </p:txBody>
      </p:sp>
      <p:sp>
        <p:nvSpPr>
          <p:cNvPr id="253" name="Google Shape;253;g325102a0052_1_15"/>
          <p:cNvSpPr txBox="1"/>
          <p:nvPr/>
        </p:nvSpPr>
        <p:spPr>
          <a:xfrm>
            <a:off x="659500" y="2428000"/>
            <a:ext cx="10712700" cy="22158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de-DE" sz="3100" b="1">
                <a:solidFill>
                  <a:schemeClr val="lt1"/>
                </a:solidFill>
                <a:latin typeface="Lato"/>
                <a:ea typeface="Lato"/>
                <a:cs typeface="Lato"/>
                <a:sym typeface="Lato"/>
              </a:rPr>
              <a:t>ÖNORM H 6039 - Regelt technische Modalitäten/Standards beim Raumluftanlageneinbau im Bildungsbereich:</a:t>
            </a:r>
            <a:endParaRPr sz="3100" b="1">
              <a:solidFill>
                <a:schemeClr val="lt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3100" b="1">
              <a:solidFill>
                <a:schemeClr val="lt1"/>
              </a:solidFill>
              <a:latin typeface="Lato"/>
              <a:ea typeface="Lato"/>
              <a:cs typeface="Lato"/>
              <a:sym typeface="Lato"/>
            </a:endParaRPr>
          </a:p>
          <a:p>
            <a:pPr marL="0" marR="0" lvl="0" indent="0" algn="just" rtl="0">
              <a:lnSpc>
                <a:spcPct val="100000"/>
              </a:lnSpc>
              <a:spcBef>
                <a:spcPts val="0"/>
              </a:spcBef>
              <a:spcAft>
                <a:spcPts val="0"/>
              </a:spcAft>
              <a:buClr>
                <a:srgbClr val="000000"/>
              </a:buClr>
              <a:buSzPts val="1800"/>
              <a:buFont typeface="Arial"/>
              <a:buNone/>
            </a:pPr>
            <a:endParaRPr sz="3100" b="1">
              <a:solidFill>
                <a:schemeClr val="lt1"/>
              </a:solidFill>
              <a:latin typeface="Lato"/>
              <a:ea typeface="Lato"/>
              <a:cs typeface="Lato"/>
              <a:sym typeface="Lato"/>
            </a:endParaRPr>
          </a:p>
        </p:txBody>
      </p:sp>
      <p:sp>
        <p:nvSpPr>
          <p:cNvPr id="254" name="Google Shape;254;g325102a0052_1_15"/>
          <p:cNvSpPr txBox="1"/>
          <p:nvPr/>
        </p:nvSpPr>
        <p:spPr>
          <a:xfrm>
            <a:off x="659500" y="4071257"/>
            <a:ext cx="10712700" cy="278671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de-DE" sz="2800" i="1" dirty="0">
                <a:solidFill>
                  <a:schemeClr val="lt1"/>
                </a:solidFill>
                <a:latin typeface="Lato"/>
                <a:ea typeface="Lato"/>
                <a:cs typeface="Lato"/>
                <a:sym typeface="Lato"/>
              </a:rPr>
              <a:t>„Für Schul-, Unterrichts- und Gruppenräume sowie Räume mit ähnlicher Bestimmung gilt als Richtwert eine CO2-Konzentration der Innenraumluft als arithmetischer Mittelwert von 1 000 ppm (absoluter Wert) über die Dauer einer Nutzungseinheit (in Schulen in der Regel eine Schulunterrichtsstunde, an Universitäten eine Vorlesungseinheit über 150 Minuten).“ </a:t>
            </a:r>
            <a:endParaRPr sz="1800" b="0" i="1" u="none" strike="noStrike" cap="none" dirty="0">
              <a:solidFill>
                <a:schemeClr val="lt1"/>
              </a:solidFill>
              <a:latin typeface="Libre Franklin Black"/>
              <a:ea typeface="Libre Franklin Black"/>
              <a:cs typeface="Libre Franklin Black"/>
              <a:sym typeface="Libre Franklin Black"/>
            </a:endParaRPr>
          </a:p>
        </p:txBody>
      </p:sp>
      <p:pic>
        <p:nvPicPr>
          <p:cNvPr id="255" name="Google Shape;255;g325102a0052_1_15"/>
          <p:cNvPicPr preferRelativeResize="0"/>
          <p:nvPr/>
        </p:nvPicPr>
        <p:blipFill rotWithShape="1">
          <a:blip r:embed="rId3">
            <a:alphaModFix/>
          </a:blip>
          <a:srcRect/>
          <a:stretch/>
        </p:blipFill>
        <p:spPr>
          <a:xfrm>
            <a:off x="659497" y="592823"/>
            <a:ext cx="1762063" cy="1174709"/>
          </a:xfrm>
          <a:prstGeom prst="rect">
            <a:avLst/>
          </a:prstGeom>
          <a:noFill/>
          <a:ln>
            <a:noFill/>
          </a:ln>
          <a:effectLst>
            <a:outerShdw blurRad="50800" dist="38100" dir="2700000" algn="tl" rotWithShape="0">
              <a:srgbClr val="000000">
                <a:alpha val="40000"/>
              </a:srgbClr>
            </a:outerShdw>
          </a:effectLst>
        </p:spPr>
      </p:pic>
      <p:pic>
        <p:nvPicPr>
          <p:cNvPr id="256" name="Google Shape;256;g325102a0052_1_15"/>
          <p:cNvPicPr preferRelativeResize="0"/>
          <p:nvPr/>
        </p:nvPicPr>
        <p:blipFill rotWithShape="1">
          <a:blip r:embed="rId4">
            <a:alphaModFix/>
          </a:blip>
          <a:srcRect/>
          <a:stretch/>
        </p:blipFill>
        <p:spPr>
          <a:xfrm>
            <a:off x="10794829" y="365125"/>
            <a:ext cx="864996" cy="858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260"/>
        <p:cNvGrpSpPr/>
        <p:nvPr/>
      </p:nvGrpSpPr>
      <p:grpSpPr>
        <a:xfrm>
          <a:off x="0" y="0"/>
          <a:ext cx="0" cy="0"/>
          <a:chOff x="0" y="0"/>
          <a:chExt cx="0" cy="0"/>
        </a:xfrm>
      </p:grpSpPr>
      <p:sp>
        <p:nvSpPr>
          <p:cNvPr id="261" name="Google Shape;261;g325102a0052_1_25"/>
          <p:cNvSpPr txBox="1"/>
          <p:nvPr/>
        </p:nvSpPr>
        <p:spPr>
          <a:xfrm>
            <a:off x="-284149" y="440422"/>
            <a:ext cx="121920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CO</a:t>
            </a:r>
            <a:r>
              <a:rPr lang="de-DE" sz="4500" b="1" i="0" u="none" strike="noStrike" cap="none" baseline="-25000">
                <a:solidFill>
                  <a:schemeClr val="lt1"/>
                </a:solidFill>
                <a:latin typeface="Lato"/>
                <a:ea typeface="Lato"/>
                <a:cs typeface="Lato"/>
                <a:sym typeface="Lato"/>
              </a:rPr>
              <a:t>2</a:t>
            </a:r>
            <a:r>
              <a:rPr lang="de-DE" sz="4500" b="1" i="0" u="none" strike="noStrike" cap="none">
                <a:solidFill>
                  <a:schemeClr val="lt1"/>
                </a:solidFill>
                <a:latin typeface="Lato"/>
                <a:ea typeface="Lato"/>
                <a:cs typeface="Lato"/>
                <a:sym typeface="Lato"/>
              </a:rPr>
              <a:t>-Konzentration</a:t>
            </a:r>
            <a:endParaRPr sz="45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in Innenräumen</a:t>
            </a:r>
            <a:endParaRPr sz="4500" b="1" i="0" u="none" strike="noStrike" cap="none">
              <a:solidFill>
                <a:srgbClr val="000000"/>
              </a:solidFill>
              <a:latin typeface="Lato"/>
              <a:ea typeface="Lato"/>
              <a:cs typeface="Lato"/>
              <a:sym typeface="Lato"/>
            </a:endParaRPr>
          </a:p>
        </p:txBody>
      </p:sp>
      <p:sp>
        <p:nvSpPr>
          <p:cNvPr id="262" name="Google Shape;262;g325102a0052_1_25"/>
          <p:cNvSpPr txBox="1"/>
          <p:nvPr/>
        </p:nvSpPr>
        <p:spPr>
          <a:xfrm>
            <a:off x="659500" y="2428000"/>
            <a:ext cx="10712700" cy="33132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de-DE" sz="3100" b="1">
                <a:solidFill>
                  <a:schemeClr val="lt1"/>
                </a:solidFill>
                <a:latin typeface="Lato"/>
                <a:ea typeface="Lato"/>
                <a:cs typeface="Lato"/>
                <a:sym typeface="Lato"/>
              </a:rPr>
              <a:t>Für Schulkinder gibt es derzeit KEINEN verbindlichen Grenzwert!</a:t>
            </a:r>
            <a:endParaRPr sz="3100" b="1">
              <a:solidFill>
                <a:schemeClr val="lt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3100" b="1">
              <a:solidFill>
                <a:schemeClr val="lt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3100" b="1">
              <a:solidFill>
                <a:schemeClr val="lt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endParaRPr sz="3100" b="1">
              <a:solidFill>
                <a:schemeClr val="lt1"/>
              </a:solidFill>
              <a:latin typeface="Lato"/>
              <a:ea typeface="Lato"/>
              <a:cs typeface="Lato"/>
              <a:sym typeface="Lato"/>
            </a:endParaRPr>
          </a:p>
          <a:p>
            <a:pPr marL="0" marR="0" lvl="0" indent="0" algn="just" rtl="0">
              <a:lnSpc>
                <a:spcPct val="100000"/>
              </a:lnSpc>
              <a:spcBef>
                <a:spcPts val="0"/>
              </a:spcBef>
              <a:spcAft>
                <a:spcPts val="0"/>
              </a:spcAft>
              <a:buClr>
                <a:srgbClr val="000000"/>
              </a:buClr>
              <a:buSzPts val="1800"/>
              <a:buFont typeface="Arial"/>
              <a:buNone/>
            </a:pPr>
            <a:endParaRPr sz="3100" b="1">
              <a:solidFill>
                <a:schemeClr val="lt1"/>
              </a:solidFill>
              <a:latin typeface="Lato"/>
              <a:ea typeface="Lato"/>
              <a:cs typeface="Lato"/>
              <a:sym typeface="Lato"/>
            </a:endParaRPr>
          </a:p>
        </p:txBody>
      </p:sp>
      <p:sp>
        <p:nvSpPr>
          <p:cNvPr id="263" name="Google Shape;263;g325102a0052_1_25"/>
          <p:cNvSpPr txBox="1"/>
          <p:nvPr/>
        </p:nvSpPr>
        <p:spPr>
          <a:xfrm>
            <a:off x="659500" y="3917000"/>
            <a:ext cx="10712700" cy="29409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000000"/>
              </a:buClr>
              <a:buSzPts val="2000"/>
              <a:buFont typeface="Arial"/>
              <a:buNone/>
            </a:pPr>
            <a:r>
              <a:rPr lang="de-DE" sz="3100" i="1">
                <a:solidFill>
                  <a:schemeClr val="lt1"/>
                </a:solidFill>
                <a:latin typeface="Lato"/>
                <a:ea typeface="Lato"/>
                <a:cs typeface="Lato"/>
                <a:sym typeface="Lato"/>
              </a:rPr>
              <a:t>“Die Stadt Wien setzt „in Zusammenarbeit mit der Bildungs-</a:t>
            </a:r>
            <a:br>
              <a:rPr lang="de-DE" sz="3100" i="1">
                <a:solidFill>
                  <a:schemeClr val="lt1"/>
                </a:solidFill>
                <a:latin typeface="Lato"/>
                <a:ea typeface="Lato"/>
                <a:cs typeface="Lato"/>
                <a:sym typeface="Lato"/>
              </a:rPr>
            </a:br>
            <a:r>
              <a:rPr lang="de-DE" sz="3100" i="1">
                <a:solidFill>
                  <a:schemeClr val="lt1"/>
                </a:solidFill>
                <a:latin typeface="Lato"/>
                <a:ea typeface="Lato"/>
                <a:cs typeface="Lato"/>
                <a:sym typeface="Lato"/>
              </a:rPr>
              <a:t>direktion daher in Bestandsschulen auf eine regelmäßige Fensterlüftung, um ausreichend Frischluftzufuhr sicher zu stellen.“ </a:t>
            </a:r>
            <a:endParaRPr sz="3100">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000"/>
              <a:buFont typeface="Arial"/>
              <a:buNone/>
            </a:pPr>
            <a:endParaRPr sz="3100">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2000"/>
              <a:buFont typeface="Arial"/>
              <a:buNone/>
            </a:pPr>
            <a:r>
              <a:rPr lang="de-DE" sz="1600">
                <a:solidFill>
                  <a:schemeClr val="lt1"/>
                </a:solidFill>
                <a:latin typeface="Lato"/>
                <a:ea typeface="Lato"/>
                <a:cs typeface="Lato"/>
                <a:sym typeface="Lato"/>
              </a:rPr>
              <a:t>aus einem Antwortschreiben der MA56 (Schulerhalterin in Wien), August 2023</a:t>
            </a:r>
            <a:endParaRPr sz="500" b="0" u="none" strike="noStrike" cap="none">
              <a:solidFill>
                <a:schemeClr val="lt1"/>
              </a:solidFill>
              <a:latin typeface="Libre Franklin Black"/>
              <a:ea typeface="Libre Franklin Black"/>
              <a:cs typeface="Libre Franklin Black"/>
              <a:sym typeface="Libre Franklin Black"/>
            </a:endParaRPr>
          </a:p>
        </p:txBody>
      </p:sp>
      <p:pic>
        <p:nvPicPr>
          <p:cNvPr id="264" name="Google Shape;264;g325102a0052_1_25"/>
          <p:cNvPicPr preferRelativeResize="0"/>
          <p:nvPr/>
        </p:nvPicPr>
        <p:blipFill rotWithShape="1">
          <a:blip r:embed="rId3">
            <a:alphaModFix/>
          </a:blip>
          <a:srcRect/>
          <a:stretch/>
        </p:blipFill>
        <p:spPr>
          <a:xfrm>
            <a:off x="659497" y="592823"/>
            <a:ext cx="1762063" cy="1174709"/>
          </a:xfrm>
          <a:prstGeom prst="rect">
            <a:avLst/>
          </a:prstGeom>
          <a:noFill/>
          <a:ln>
            <a:noFill/>
          </a:ln>
          <a:effectLst>
            <a:outerShdw blurRad="50800" dist="38100" dir="2700000" algn="tl" rotWithShape="0">
              <a:srgbClr val="000000">
                <a:alpha val="40000"/>
              </a:srgbClr>
            </a:outerShdw>
          </a:effectLst>
        </p:spPr>
      </p:pic>
      <p:pic>
        <p:nvPicPr>
          <p:cNvPr id="265" name="Google Shape;265;g325102a0052_1_25"/>
          <p:cNvPicPr preferRelativeResize="0"/>
          <p:nvPr/>
        </p:nvPicPr>
        <p:blipFill rotWithShape="1">
          <a:blip r:embed="rId4">
            <a:alphaModFix/>
          </a:blip>
          <a:srcRect/>
          <a:stretch/>
        </p:blipFill>
        <p:spPr>
          <a:xfrm>
            <a:off x="10794829" y="365125"/>
            <a:ext cx="864996" cy="858900"/>
          </a:xfrm>
          <a:prstGeom prst="rect">
            <a:avLst/>
          </a:prstGeom>
          <a:noFill/>
          <a:ln>
            <a:noFill/>
          </a:ln>
        </p:spPr>
      </p:pic>
      <p:pic>
        <p:nvPicPr>
          <p:cNvPr id="266" name="Google Shape;266;g325102a0052_1_25" descr="Klassenzimmer"/>
          <p:cNvPicPr preferRelativeResize="0"/>
          <p:nvPr/>
        </p:nvPicPr>
        <p:blipFill rotWithShape="1">
          <a:blip r:embed="rId5">
            <a:alphaModFix/>
          </a:blip>
          <a:srcRect/>
          <a:stretch/>
        </p:blipFill>
        <p:spPr>
          <a:xfrm>
            <a:off x="1083335" y="722964"/>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270"/>
        <p:cNvGrpSpPr/>
        <p:nvPr/>
      </p:nvGrpSpPr>
      <p:grpSpPr>
        <a:xfrm>
          <a:off x="0" y="0"/>
          <a:ext cx="0" cy="0"/>
          <a:chOff x="0" y="0"/>
          <a:chExt cx="0" cy="0"/>
        </a:xfrm>
      </p:grpSpPr>
      <p:sp>
        <p:nvSpPr>
          <p:cNvPr id="271" name="Google Shape;271;g325102a0052_1_36"/>
          <p:cNvSpPr txBox="1"/>
          <p:nvPr/>
        </p:nvSpPr>
        <p:spPr>
          <a:xfrm>
            <a:off x="-284149" y="440422"/>
            <a:ext cx="12192000" cy="1477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CO</a:t>
            </a:r>
            <a:r>
              <a:rPr lang="de-DE" sz="4500" b="1" i="0" u="none" strike="noStrike" cap="none" baseline="-25000">
                <a:solidFill>
                  <a:schemeClr val="lt1"/>
                </a:solidFill>
                <a:latin typeface="Lato"/>
                <a:ea typeface="Lato"/>
                <a:cs typeface="Lato"/>
                <a:sym typeface="Lato"/>
              </a:rPr>
              <a:t>2</a:t>
            </a:r>
            <a:r>
              <a:rPr lang="de-DE" sz="4500" b="1" i="0" u="none" strike="noStrike" cap="none">
                <a:solidFill>
                  <a:schemeClr val="lt1"/>
                </a:solidFill>
                <a:latin typeface="Lato"/>
                <a:ea typeface="Lato"/>
                <a:cs typeface="Lato"/>
                <a:sym typeface="Lato"/>
              </a:rPr>
              <a:t>-Konzentration</a:t>
            </a:r>
            <a:endParaRPr sz="4500" b="1" i="0" u="none" strike="noStrike" cap="none">
              <a:solidFill>
                <a:srgbClr val="000000"/>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4500"/>
              <a:buFont typeface="Arial"/>
              <a:buNone/>
            </a:pPr>
            <a:r>
              <a:rPr lang="de-DE" sz="4500" b="1" i="0" u="none" strike="noStrike" cap="none">
                <a:solidFill>
                  <a:schemeClr val="lt1"/>
                </a:solidFill>
                <a:latin typeface="Lato"/>
                <a:ea typeface="Lato"/>
                <a:cs typeface="Lato"/>
                <a:sym typeface="Lato"/>
              </a:rPr>
              <a:t>in Innenräumen</a:t>
            </a:r>
            <a:endParaRPr sz="4500" b="1" i="0" u="none" strike="noStrike" cap="none">
              <a:solidFill>
                <a:srgbClr val="000000"/>
              </a:solidFill>
              <a:latin typeface="Lato"/>
              <a:ea typeface="Lato"/>
              <a:cs typeface="Lato"/>
              <a:sym typeface="Lato"/>
            </a:endParaRPr>
          </a:p>
        </p:txBody>
      </p:sp>
      <p:sp>
        <p:nvSpPr>
          <p:cNvPr id="272" name="Google Shape;272;g325102a0052_1_36"/>
          <p:cNvSpPr txBox="1"/>
          <p:nvPr/>
        </p:nvSpPr>
        <p:spPr>
          <a:xfrm>
            <a:off x="659500" y="2885200"/>
            <a:ext cx="10712700" cy="5694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de-DE" sz="3100" b="1">
                <a:solidFill>
                  <a:schemeClr val="lt1"/>
                </a:solidFill>
                <a:latin typeface="Lato"/>
                <a:ea typeface="Lato"/>
                <a:cs typeface="Lato"/>
                <a:sym typeface="Lato"/>
              </a:rPr>
              <a:t>Aktuelle Empfehlung der WHO für Innenräume:</a:t>
            </a:r>
            <a:endParaRPr sz="3100" b="1">
              <a:solidFill>
                <a:schemeClr val="lt1"/>
              </a:solidFill>
              <a:latin typeface="Lato"/>
              <a:ea typeface="Lato"/>
              <a:cs typeface="Lato"/>
              <a:sym typeface="Lato"/>
            </a:endParaRPr>
          </a:p>
        </p:txBody>
      </p:sp>
      <p:sp>
        <p:nvSpPr>
          <p:cNvPr id="273" name="Google Shape;273;g325102a0052_1_36"/>
          <p:cNvSpPr txBox="1"/>
          <p:nvPr/>
        </p:nvSpPr>
        <p:spPr>
          <a:xfrm>
            <a:off x="659500" y="3881400"/>
            <a:ext cx="10712700" cy="858900"/>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000000"/>
              </a:buClr>
              <a:buSzPts val="3200"/>
              <a:buFont typeface="Arial"/>
              <a:buNone/>
            </a:pPr>
            <a:r>
              <a:rPr lang="de-DE" sz="3200" b="1">
                <a:solidFill>
                  <a:schemeClr val="lt1"/>
                </a:solidFill>
                <a:latin typeface="Lato"/>
                <a:ea typeface="Lato"/>
                <a:cs typeface="Lato"/>
                <a:sym typeface="Lato"/>
              </a:rPr>
              <a:t>CO</a:t>
            </a:r>
            <a:r>
              <a:rPr lang="de-DE" sz="3200" b="1" baseline="-25000">
                <a:solidFill>
                  <a:schemeClr val="lt1"/>
                </a:solidFill>
                <a:latin typeface="Lato"/>
                <a:ea typeface="Lato"/>
                <a:cs typeface="Lato"/>
                <a:sym typeface="Lato"/>
              </a:rPr>
              <a:t>2</a:t>
            </a:r>
            <a:r>
              <a:rPr lang="de-DE" sz="3200" b="1">
                <a:solidFill>
                  <a:schemeClr val="lt1"/>
                </a:solidFill>
                <a:latin typeface="Lato"/>
                <a:ea typeface="Lato"/>
                <a:cs typeface="Lato"/>
                <a:sym typeface="Lato"/>
              </a:rPr>
              <a:t> &lt; 1.000 ppm</a:t>
            </a:r>
            <a:endParaRPr sz="3100" i="1">
              <a:solidFill>
                <a:schemeClr val="lt1"/>
              </a:solidFill>
              <a:latin typeface="Lato"/>
              <a:ea typeface="Lato"/>
              <a:cs typeface="Lato"/>
              <a:sym typeface="Lato"/>
            </a:endParaRPr>
          </a:p>
        </p:txBody>
      </p:sp>
      <p:pic>
        <p:nvPicPr>
          <p:cNvPr id="274" name="Google Shape;274;g325102a0052_1_36"/>
          <p:cNvPicPr preferRelativeResize="0"/>
          <p:nvPr/>
        </p:nvPicPr>
        <p:blipFill rotWithShape="1">
          <a:blip r:embed="rId3">
            <a:alphaModFix/>
          </a:blip>
          <a:srcRect/>
          <a:stretch/>
        </p:blipFill>
        <p:spPr>
          <a:xfrm>
            <a:off x="10794829" y="365125"/>
            <a:ext cx="864996" cy="858900"/>
          </a:xfrm>
          <a:prstGeom prst="rect">
            <a:avLst/>
          </a:prstGeom>
          <a:noFill/>
          <a:ln>
            <a:noFill/>
          </a:ln>
        </p:spPr>
      </p:pic>
      <p:pic>
        <p:nvPicPr>
          <p:cNvPr id="275" name="Google Shape;275;g325102a0052_1_36"/>
          <p:cNvPicPr preferRelativeResize="0"/>
          <p:nvPr/>
        </p:nvPicPr>
        <p:blipFill rotWithShape="1">
          <a:blip r:embed="rId4">
            <a:alphaModFix/>
          </a:blip>
          <a:srcRect/>
          <a:stretch/>
        </p:blipFill>
        <p:spPr>
          <a:xfrm>
            <a:off x="659499" y="440432"/>
            <a:ext cx="1873044" cy="1873044"/>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24eb6e1335_0_16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Lebensmittel Luft</a:t>
            </a:r>
            <a:endParaRPr/>
          </a:p>
        </p:txBody>
      </p:sp>
      <p:sp>
        <p:nvSpPr>
          <p:cNvPr id="283" name="Google Shape;283;g324eb6e1335_0_1677"/>
          <p:cNvSpPr txBox="1">
            <a:spLocks noGrp="1"/>
          </p:cNvSpPr>
          <p:nvPr>
            <p:ph type="body" idx="1"/>
          </p:nvPr>
        </p:nvSpPr>
        <p:spPr>
          <a:xfrm>
            <a:off x="838201" y="1536775"/>
            <a:ext cx="10185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800"/>
              <a:buNone/>
            </a:pPr>
            <a:r>
              <a:rPr lang="de-DE"/>
              <a:t>Effektivität von Lufthygiene &amp; Lüftungstechnologie belegt z.B.:</a:t>
            </a:r>
            <a:endParaRPr/>
          </a:p>
          <a:p>
            <a:pPr marL="228600" lvl="0" indent="-228600" algn="l" rtl="0">
              <a:lnSpc>
                <a:spcPct val="120000"/>
              </a:lnSpc>
              <a:spcBef>
                <a:spcPts val="600"/>
              </a:spcBef>
              <a:spcAft>
                <a:spcPts val="0"/>
              </a:spcAft>
              <a:buClr>
                <a:schemeClr val="lt1"/>
              </a:buClr>
              <a:buSzPts val="2800"/>
              <a:buChar char="•"/>
            </a:pPr>
            <a:r>
              <a:rPr lang="de-DE"/>
              <a:t> Untersuchung in 10.000 Klassenräumen Region Marche (Italien) </a:t>
            </a:r>
            <a:endParaRPr/>
          </a:p>
          <a:p>
            <a:pPr marL="228600" lvl="0" indent="-228600" algn="l" rtl="0">
              <a:lnSpc>
                <a:spcPct val="120000"/>
              </a:lnSpc>
              <a:spcBef>
                <a:spcPts val="600"/>
              </a:spcBef>
              <a:spcAft>
                <a:spcPts val="0"/>
              </a:spcAft>
              <a:buClr>
                <a:schemeClr val="lt1"/>
              </a:buClr>
              <a:buSzPts val="2800"/>
              <a:buChar char="•"/>
            </a:pPr>
            <a:r>
              <a:rPr lang="de-DE"/>
              <a:t> Infektionsrate sank mehr als 80% </a:t>
            </a:r>
            <a:endParaRPr/>
          </a:p>
          <a:p>
            <a:pPr marL="228600" lvl="0" indent="-50800" algn="l" rtl="0">
              <a:lnSpc>
                <a:spcPct val="120000"/>
              </a:lnSpc>
              <a:spcBef>
                <a:spcPts val="600"/>
              </a:spcBef>
              <a:spcAft>
                <a:spcPts val="0"/>
              </a:spcAft>
              <a:buClr>
                <a:schemeClr val="lt1"/>
              </a:buClr>
              <a:buSzPts val="2800"/>
              <a:buNone/>
            </a:pPr>
            <a:endParaRPr/>
          </a:p>
        </p:txBody>
      </p:sp>
      <p:pic>
        <p:nvPicPr>
          <p:cNvPr id="284" name="Google Shape;284;g324eb6e1335_0_1677"/>
          <p:cNvPicPr preferRelativeResize="0"/>
          <p:nvPr/>
        </p:nvPicPr>
        <p:blipFill rotWithShape="1">
          <a:blip r:embed="rId3">
            <a:alphaModFix/>
          </a:blip>
          <a:srcRect t="25936"/>
          <a:stretch/>
        </p:blipFill>
        <p:spPr>
          <a:xfrm>
            <a:off x="1147299" y="3881774"/>
            <a:ext cx="8984552" cy="2909875"/>
          </a:xfrm>
          <a:prstGeom prst="rect">
            <a:avLst/>
          </a:prstGeom>
          <a:noFill/>
          <a:ln>
            <a:noFill/>
          </a:ln>
        </p:spPr>
      </p:pic>
      <p:pic>
        <p:nvPicPr>
          <p:cNvPr id="285" name="Google Shape;285;g324eb6e1335_0_1677" descr="Preview of your QR Code">
            <a:hlinkClick r:id="rId4"/>
          </p:cNvPr>
          <p:cNvPicPr preferRelativeResize="0"/>
          <p:nvPr/>
        </p:nvPicPr>
        <p:blipFill rotWithShape="1">
          <a:blip r:embed="rId5">
            <a:alphaModFix/>
          </a:blip>
          <a:srcRect/>
          <a:stretch/>
        </p:blipFill>
        <p:spPr>
          <a:xfrm>
            <a:off x="10247458" y="5457699"/>
            <a:ext cx="1253192" cy="1253192"/>
          </a:xfrm>
          <a:prstGeom prst="rect">
            <a:avLst/>
          </a:prstGeom>
          <a:noFill/>
          <a:ln>
            <a:noFill/>
          </a:ln>
        </p:spPr>
      </p:pic>
      <p:sp>
        <p:nvSpPr>
          <p:cNvPr id="286" name="Google Shape;286;g324eb6e1335_0_1677"/>
          <p:cNvSpPr txBox="1"/>
          <p:nvPr/>
        </p:nvSpPr>
        <p:spPr>
          <a:xfrm>
            <a:off x="9001240" y="6558503"/>
            <a:ext cx="3190800" cy="390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Lüften nach Bauchgefühl?</a:t>
            </a:r>
            <a:endParaRPr/>
          </a:p>
        </p:txBody>
      </p:sp>
      <p:grpSp>
        <p:nvGrpSpPr>
          <p:cNvPr id="294" name="Google Shape;294;p6"/>
          <p:cNvGrpSpPr/>
          <p:nvPr/>
        </p:nvGrpSpPr>
        <p:grpSpPr>
          <a:xfrm>
            <a:off x="753140" y="1477209"/>
            <a:ext cx="11112795" cy="5015667"/>
            <a:chOff x="3581648" y="2557657"/>
            <a:chExt cx="3477392" cy="2869043"/>
          </a:xfrm>
        </p:grpSpPr>
        <p:sp>
          <p:nvSpPr>
            <p:cNvPr id="295" name="Google Shape;295;p6"/>
            <p:cNvSpPr/>
            <p:nvPr/>
          </p:nvSpPr>
          <p:spPr>
            <a:xfrm>
              <a:off x="3903480" y="3425050"/>
              <a:ext cx="3155560" cy="1940693"/>
            </a:xfrm>
            <a:prstGeom prst="rect">
              <a:avLst/>
            </a:prstGeom>
            <a:noFill/>
            <a:ln>
              <a:noFill/>
            </a:ln>
          </p:spPr>
          <p:txBody>
            <a:bodyPr spcFirstLastPara="1" wrap="square" lIns="91425" tIns="45700" rIns="91425" bIns="45700" anchor="ctr" anchorCtr="0">
              <a:spAutoFit/>
            </a:bodyPr>
            <a:lstStyle/>
            <a:p>
              <a:pPr marL="2069999" marR="0" lvl="0" indent="-2069999" algn="l" rtl="0">
                <a:lnSpc>
                  <a:spcPct val="150000"/>
                </a:lnSpc>
                <a:spcBef>
                  <a:spcPts val="0"/>
                </a:spcBef>
                <a:spcAft>
                  <a:spcPts val="0"/>
                </a:spcAft>
                <a:buClr>
                  <a:srgbClr val="000000"/>
                </a:buClr>
                <a:buSzPts val="2800"/>
                <a:buFont typeface="Arial"/>
                <a:buNone/>
              </a:pPr>
              <a:r>
                <a:rPr lang="de-DE" sz="2800" b="1" i="0" u="none" strike="noStrike" cap="small">
                  <a:solidFill>
                    <a:schemeClr val="lt1"/>
                  </a:solidFill>
                  <a:latin typeface="Lato"/>
                  <a:ea typeface="Lato"/>
                  <a:cs typeface="Lato"/>
                  <a:sym typeface="Lato"/>
                </a:rPr>
                <a:t>Dosis</a:t>
              </a:r>
              <a:r>
                <a:rPr lang="de-DE" sz="2800" b="0" i="0" u="none" strike="noStrike" cap="small">
                  <a:solidFill>
                    <a:schemeClr val="lt1"/>
                  </a:solidFill>
                  <a:latin typeface="Lato"/>
                  <a:ea typeface="Lato"/>
                  <a:cs typeface="Lato"/>
                  <a:sym typeface="Lato"/>
                </a:rPr>
                <a:t>:</a:t>
              </a:r>
              <a:r>
                <a:rPr lang="de-DE" sz="2800" cap="small">
                  <a:solidFill>
                    <a:schemeClr val="lt1"/>
                  </a:solidFill>
                  <a:latin typeface="Lato"/>
                  <a:ea typeface="Lato"/>
                  <a:cs typeface="Lato"/>
                  <a:sym typeface="Lato"/>
                </a:rPr>
                <a:t>	</a:t>
              </a:r>
              <a:r>
                <a:rPr lang="de-DE" sz="2800" b="0" i="0" u="none" strike="noStrike" cap="none">
                  <a:solidFill>
                    <a:schemeClr val="lt1"/>
                  </a:solidFill>
                  <a:latin typeface="Lato"/>
                  <a:ea typeface="Lato"/>
                  <a:cs typeface="Lato"/>
                  <a:sym typeface="Lato"/>
                </a:rPr>
                <a:t>CO</a:t>
              </a:r>
              <a:r>
                <a:rPr lang="de-DE" sz="2800" b="0" i="0" u="none" strike="noStrike" cap="none" baseline="-25000">
                  <a:solidFill>
                    <a:schemeClr val="lt1"/>
                  </a:solidFill>
                  <a:latin typeface="Lato"/>
                  <a:ea typeface="Lato"/>
                  <a:cs typeface="Lato"/>
                  <a:sym typeface="Lato"/>
                </a:rPr>
                <a:t>2</a:t>
              </a:r>
              <a:r>
                <a:rPr lang="de-DE" sz="2800" b="0" i="0" u="none" strike="noStrike" cap="none">
                  <a:solidFill>
                    <a:schemeClr val="lt1"/>
                  </a:solidFill>
                  <a:latin typeface="Lato"/>
                  <a:ea typeface="Lato"/>
                  <a:cs typeface="Lato"/>
                  <a:sym typeface="Lato"/>
                </a:rPr>
                <a:t>-Belastung hängt von Personenzahl &amp; Tätigkeit ab: singen / turnen - früher lüften </a:t>
              </a:r>
              <a:endParaRPr sz="1400" b="0" i="0" u="none" strike="noStrike" cap="none">
                <a:solidFill>
                  <a:srgbClr val="000000"/>
                </a:solidFill>
                <a:latin typeface="Arial"/>
                <a:ea typeface="Arial"/>
                <a:cs typeface="Arial"/>
                <a:sym typeface="Arial"/>
              </a:endParaRPr>
            </a:p>
            <a:p>
              <a:pPr marL="2069999" marR="0" lvl="0" indent="-2069999" algn="l" rtl="0">
                <a:lnSpc>
                  <a:spcPct val="150000"/>
                </a:lnSpc>
                <a:spcBef>
                  <a:spcPts val="600"/>
                </a:spcBef>
                <a:spcAft>
                  <a:spcPts val="0"/>
                </a:spcAft>
                <a:buClr>
                  <a:srgbClr val="000000"/>
                </a:buClr>
                <a:buSzPts val="2800"/>
                <a:buFont typeface="Arial"/>
                <a:buNone/>
              </a:pPr>
              <a:r>
                <a:rPr lang="de-DE" sz="2800" b="1" i="0" u="none" strike="noStrike" cap="small">
                  <a:solidFill>
                    <a:schemeClr val="lt1"/>
                  </a:solidFill>
                  <a:latin typeface="Lato"/>
                  <a:ea typeface="Lato"/>
                  <a:cs typeface="Lato"/>
                  <a:sym typeface="Lato"/>
                </a:rPr>
                <a:t>Temperatur</a:t>
              </a:r>
              <a:r>
                <a:rPr lang="de-DE" sz="2800" b="0" i="0" u="none" strike="noStrike" cap="small">
                  <a:solidFill>
                    <a:schemeClr val="lt1"/>
                  </a:solidFill>
                  <a:latin typeface="Lato"/>
                  <a:ea typeface="Lato"/>
                  <a:cs typeface="Lato"/>
                  <a:sym typeface="Lato"/>
                </a:rPr>
                <a:t>:</a:t>
              </a:r>
              <a:r>
                <a:rPr lang="de-DE" sz="2800" b="0" i="0" u="none" strike="noStrike" cap="none">
                  <a:solidFill>
                    <a:schemeClr val="lt1"/>
                  </a:solidFill>
                  <a:latin typeface="Lato"/>
                  <a:ea typeface="Lato"/>
                  <a:cs typeface="Lato"/>
                  <a:sym typeface="Lato"/>
                </a:rPr>
                <a:t> Lüftungsdauer abhängig von Außentemperatur kalte Tage - Lufttausch schneller</a:t>
              </a:r>
              <a:endParaRPr sz="1400" b="0" i="0" u="none" strike="noStrike" cap="none">
                <a:solidFill>
                  <a:srgbClr val="000000"/>
                </a:solidFill>
                <a:latin typeface="Arial"/>
                <a:ea typeface="Arial"/>
                <a:cs typeface="Arial"/>
                <a:sym typeface="Arial"/>
              </a:endParaRPr>
            </a:p>
            <a:p>
              <a:pPr marL="2069999" marR="0" lvl="0" indent="-2069999" algn="l" rtl="0">
                <a:lnSpc>
                  <a:spcPct val="150000"/>
                </a:lnSpc>
                <a:spcBef>
                  <a:spcPts val="600"/>
                </a:spcBef>
                <a:spcAft>
                  <a:spcPts val="0"/>
                </a:spcAft>
                <a:buClr>
                  <a:srgbClr val="000000"/>
                </a:buClr>
                <a:buSzPts val="2800"/>
                <a:buFont typeface="Arial"/>
                <a:buNone/>
              </a:pPr>
              <a:r>
                <a:rPr lang="de-DE" sz="2800" b="1" i="0" u="none" strike="noStrike" cap="small">
                  <a:solidFill>
                    <a:schemeClr val="lt1"/>
                  </a:solidFill>
                  <a:latin typeface="Lato"/>
                  <a:ea typeface="Lato"/>
                  <a:cs typeface="Lato"/>
                  <a:sym typeface="Lato"/>
                </a:rPr>
                <a:t>Dauer</a:t>
              </a:r>
              <a:r>
                <a:rPr lang="de-DE" sz="2800" b="0" i="0" u="none" strike="noStrike" cap="small">
                  <a:solidFill>
                    <a:schemeClr val="lt1"/>
                  </a:solidFill>
                  <a:latin typeface="Lato"/>
                  <a:ea typeface="Lato"/>
                  <a:cs typeface="Lato"/>
                  <a:sym typeface="Lato"/>
                </a:rPr>
                <a:t>: 	L</a:t>
              </a:r>
              <a:r>
                <a:rPr lang="de-DE" sz="2800" b="0" i="0" u="none" strike="noStrike" cap="none">
                  <a:solidFill>
                    <a:schemeClr val="lt1"/>
                  </a:solidFill>
                  <a:latin typeface="Lato"/>
                  <a:ea typeface="Lato"/>
                  <a:cs typeface="Lato"/>
                  <a:sym typeface="Lato"/>
                </a:rPr>
                <a:t>anges Lüften im Winter - Energieeffizienz</a:t>
              </a:r>
              <a:endParaRPr sz="2800" b="0" i="0" u="none" strike="noStrike" cap="none">
                <a:solidFill>
                  <a:schemeClr val="lt1"/>
                </a:solidFill>
                <a:latin typeface="Lato"/>
                <a:ea typeface="Lato"/>
                <a:cs typeface="Lato"/>
                <a:sym typeface="Lato"/>
              </a:endParaRPr>
            </a:p>
          </p:txBody>
        </p:sp>
        <p:sp>
          <p:nvSpPr>
            <p:cNvPr id="296" name="Google Shape;296;p6"/>
            <p:cNvSpPr txBox="1"/>
            <p:nvPr/>
          </p:nvSpPr>
          <p:spPr>
            <a:xfrm>
              <a:off x="3618534" y="2557657"/>
              <a:ext cx="3440506" cy="743531"/>
            </a:xfrm>
            <a:prstGeom prst="rect">
              <a:avLst/>
            </a:prstGeom>
            <a:solidFill>
              <a:srgbClr val="5197BE">
                <a:alpha val="31372"/>
              </a:srgbClr>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2800"/>
                <a:buFont typeface="Arial"/>
                <a:buNone/>
              </a:pPr>
              <a:r>
                <a:rPr lang="de-DE" sz="2800" b="0" i="0" u="none" strike="noStrike" cap="none">
                  <a:solidFill>
                    <a:srgbClr val="C00000"/>
                  </a:solidFill>
                  <a:latin typeface="Lato"/>
                  <a:ea typeface="Lato"/>
                  <a:cs typeface="Lato"/>
                  <a:sym typeface="Lato"/>
                </a:rPr>
                <a:t>Jeder Raum ist anders – Lüftung unterschiedlich notwendig </a:t>
              </a:r>
              <a:br>
                <a:rPr lang="de-DE" sz="2800" b="0" i="0" u="none" strike="noStrike" cap="none">
                  <a:solidFill>
                    <a:srgbClr val="C00000"/>
                  </a:solidFill>
                  <a:latin typeface="Lato"/>
                  <a:ea typeface="Lato"/>
                  <a:cs typeface="Lato"/>
                  <a:sym typeface="Lato"/>
                </a:rPr>
              </a:br>
              <a:r>
                <a:rPr lang="de-DE" sz="2800" b="0" i="0" u="none" strike="noStrike" cap="none">
                  <a:solidFill>
                    <a:srgbClr val="C00000"/>
                  </a:solidFill>
                  <a:latin typeface="Lato"/>
                  <a:ea typeface="Lato"/>
                  <a:cs typeface="Lato"/>
                  <a:sym typeface="Lato"/>
                </a:rPr>
                <a:t>CO</a:t>
              </a:r>
              <a:r>
                <a:rPr lang="de-DE" sz="2800" b="0" i="0" u="none" strike="noStrike" cap="none" baseline="-25000">
                  <a:solidFill>
                    <a:srgbClr val="C00000"/>
                  </a:solidFill>
                  <a:latin typeface="Lato"/>
                  <a:ea typeface="Lato"/>
                  <a:cs typeface="Lato"/>
                  <a:sym typeface="Lato"/>
                </a:rPr>
                <a:t>2</a:t>
              </a:r>
              <a:r>
                <a:rPr lang="de-DE" sz="2800" b="0" i="0" u="none" strike="noStrike" cap="none">
                  <a:solidFill>
                    <a:srgbClr val="C00000"/>
                  </a:solidFill>
                  <a:latin typeface="Lato"/>
                  <a:ea typeface="Lato"/>
                  <a:cs typeface="Lato"/>
                  <a:sym typeface="Lato"/>
                </a:rPr>
                <a:t>-Messgerät zeigt </a:t>
              </a:r>
              <a:r>
                <a:rPr lang="de-DE" sz="2800" b="1" i="0" u="none" strike="noStrike" cap="none">
                  <a:solidFill>
                    <a:srgbClr val="C00000"/>
                  </a:solidFill>
                  <a:latin typeface="Lato"/>
                  <a:ea typeface="Lato"/>
                  <a:cs typeface="Lato"/>
                  <a:sym typeface="Lato"/>
                </a:rPr>
                <a:t>verlässlich</a:t>
              </a:r>
              <a:r>
                <a:rPr lang="de-DE" sz="2800" b="0" i="0" u="none" strike="noStrike" cap="none">
                  <a:solidFill>
                    <a:srgbClr val="C00000"/>
                  </a:solidFill>
                  <a:latin typeface="Lato"/>
                  <a:ea typeface="Lato"/>
                  <a:cs typeface="Lato"/>
                  <a:sym typeface="Lato"/>
                </a:rPr>
                <a:t> die CO</a:t>
              </a:r>
              <a:r>
                <a:rPr lang="de-DE" sz="2800" b="0" i="0" u="none" strike="noStrike" cap="none" baseline="-25000">
                  <a:solidFill>
                    <a:srgbClr val="C00000"/>
                  </a:solidFill>
                  <a:latin typeface="Lato"/>
                  <a:ea typeface="Lato"/>
                  <a:cs typeface="Lato"/>
                  <a:sym typeface="Lato"/>
                </a:rPr>
                <a:t>2</a:t>
              </a:r>
              <a:r>
                <a:rPr lang="de-DE" sz="2800" b="0" i="0" u="none" strike="noStrike" cap="none">
                  <a:solidFill>
                    <a:srgbClr val="C00000"/>
                  </a:solidFill>
                  <a:latin typeface="Lato"/>
                  <a:ea typeface="Lato"/>
                  <a:cs typeface="Lato"/>
                  <a:sym typeface="Lato"/>
                </a:rPr>
                <a:t>-Belastung an!</a:t>
              </a:r>
              <a:endParaRPr sz="1400" b="0" i="0" u="none" strike="noStrike" cap="none">
                <a:solidFill>
                  <a:srgbClr val="000000"/>
                </a:solidFill>
                <a:latin typeface="Arial"/>
                <a:ea typeface="Arial"/>
                <a:cs typeface="Arial"/>
                <a:sym typeface="Arial"/>
              </a:endParaRPr>
            </a:p>
          </p:txBody>
        </p:sp>
        <p:pic>
          <p:nvPicPr>
            <p:cNvPr id="297" name="Google Shape;297;p6" descr="Stoppuhr mit einfarbiger Füllung"/>
            <p:cNvPicPr preferRelativeResize="0"/>
            <p:nvPr/>
          </p:nvPicPr>
          <p:blipFill rotWithShape="1">
            <a:blip r:embed="rId3">
              <a:alphaModFix/>
            </a:blip>
            <a:srcRect/>
            <a:stretch/>
          </p:blipFill>
          <p:spPr>
            <a:xfrm>
              <a:off x="3581648" y="4840451"/>
              <a:ext cx="348809" cy="586249"/>
            </a:xfrm>
            <a:prstGeom prst="rect">
              <a:avLst/>
            </a:prstGeom>
            <a:noFill/>
            <a:ln>
              <a:noFill/>
            </a:ln>
          </p:spPr>
        </p:pic>
        <p:pic>
          <p:nvPicPr>
            <p:cNvPr id="298" name="Google Shape;298;p6" descr="Marketing mit einfarbiger Füllung"/>
            <p:cNvPicPr preferRelativeResize="0"/>
            <p:nvPr/>
          </p:nvPicPr>
          <p:blipFill rotWithShape="1">
            <a:blip r:embed="rId4">
              <a:alphaModFix/>
            </a:blip>
            <a:srcRect/>
            <a:stretch/>
          </p:blipFill>
          <p:spPr>
            <a:xfrm>
              <a:off x="3618262" y="3524433"/>
              <a:ext cx="275579" cy="586249"/>
            </a:xfrm>
            <a:prstGeom prst="rect">
              <a:avLst/>
            </a:prstGeom>
            <a:noFill/>
            <a:ln>
              <a:noFill/>
            </a:ln>
          </p:spPr>
        </p:pic>
        <p:pic>
          <p:nvPicPr>
            <p:cNvPr id="299" name="Google Shape;299;p6" descr="Thermometer"/>
            <p:cNvPicPr preferRelativeResize="0"/>
            <p:nvPr/>
          </p:nvPicPr>
          <p:blipFill rotWithShape="1">
            <a:blip r:embed="rId5">
              <a:alphaModFix/>
            </a:blip>
            <a:srcRect/>
            <a:stretch/>
          </p:blipFill>
          <p:spPr>
            <a:xfrm>
              <a:off x="3591918" y="4172615"/>
              <a:ext cx="328268" cy="543974"/>
            </a:xfrm>
            <a:prstGeom prst="rect">
              <a:avLst/>
            </a:prstGeom>
            <a:noFill/>
            <a:ln>
              <a:noFill/>
            </a:ln>
          </p:spPr>
        </p:pic>
      </p:grpSp>
      <p:sp>
        <p:nvSpPr>
          <p:cNvPr id="300" name="Google Shape;300;p6"/>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pic>
        <p:nvPicPr>
          <p:cNvPr id="301" name="Google Shape;301;p6"/>
          <p:cNvPicPr preferRelativeResize="0"/>
          <p:nvPr/>
        </p:nvPicPr>
        <p:blipFill rotWithShape="1">
          <a:blip r:embed="rId6">
            <a:alphaModFix/>
          </a:blip>
          <a:srcRect/>
          <a:stretch/>
        </p:blipFill>
        <p:spPr>
          <a:xfrm>
            <a:off x="10695100" y="5057000"/>
            <a:ext cx="1170650" cy="1435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g324eb6e1335_0_428"/>
          <p:cNvSpPr txBox="1">
            <a:spLocks noGrp="1"/>
          </p:cNvSpPr>
          <p:nvPr>
            <p:ph type="title"/>
          </p:nvPr>
        </p:nvSpPr>
        <p:spPr>
          <a:xfrm>
            <a:off x="648929" y="467668"/>
            <a:ext cx="10338600" cy="162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Luft- &amp; Wasserqualität im Vergleich </a:t>
            </a:r>
            <a:endParaRPr/>
          </a:p>
        </p:txBody>
      </p:sp>
      <p:sp>
        <p:nvSpPr>
          <p:cNvPr id="103" name="Google Shape;103;g324eb6e1335_0_428"/>
          <p:cNvSpPr txBox="1">
            <a:spLocks noGrp="1"/>
          </p:cNvSpPr>
          <p:nvPr>
            <p:ph type="body" idx="1"/>
          </p:nvPr>
        </p:nvSpPr>
        <p:spPr>
          <a:xfrm>
            <a:off x="648000" y="2131720"/>
            <a:ext cx="11381700" cy="18162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Autofit/>
          </a:bodyPr>
          <a:lstStyle/>
          <a:p>
            <a:pPr marL="103187" lvl="0" indent="41275" algn="l" rtl="0">
              <a:lnSpc>
                <a:spcPct val="120000"/>
              </a:lnSpc>
              <a:spcBef>
                <a:spcPts val="0"/>
              </a:spcBef>
              <a:spcAft>
                <a:spcPts val="0"/>
              </a:spcAft>
              <a:buClr>
                <a:schemeClr val="lt1"/>
              </a:buClr>
              <a:buSzPts val="4000"/>
              <a:buNone/>
            </a:pPr>
            <a:r>
              <a:rPr lang="de-DE" sz="4000"/>
              <a:t>Gesundes, sauberes Trinkwasser ist</a:t>
            </a:r>
            <a:r>
              <a:rPr lang="de-DE" sz="4000" u="none" strike="noStrike">
                <a:solidFill>
                  <a:schemeClr val="lt1"/>
                </a:solidFill>
              </a:rPr>
              <a:t> für uns eine Selbstverständlichkeit.</a:t>
            </a:r>
            <a:endParaRPr/>
          </a:p>
        </p:txBody>
      </p:sp>
      <p:sp>
        <p:nvSpPr>
          <p:cNvPr id="104" name="Google Shape;104;g324eb6e1335_0_428"/>
          <p:cNvSpPr txBox="1"/>
          <p:nvPr/>
        </p:nvSpPr>
        <p:spPr>
          <a:xfrm>
            <a:off x="648001" y="4180699"/>
            <a:ext cx="11381700" cy="22095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1425575" marR="0" lvl="0" indent="0" algn="l" rtl="0">
              <a:lnSpc>
                <a:spcPct val="120000"/>
              </a:lnSpc>
              <a:spcBef>
                <a:spcPts val="0"/>
              </a:spcBef>
              <a:spcAft>
                <a:spcPts val="0"/>
              </a:spcAft>
              <a:buClr>
                <a:schemeClr val="lt1"/>
              </a:buClr>
              <a:buSzPts val="4000"/>
              <a:buFont typeface="Arial"/>
              <a:buNone/>
            </a:pPr>
            <a:r>
              <a:rPr lang="de-DE" sz="4000" b="0" i="0" u="none" strike="noStrike" cap="none">
                <a:solidFill>
                  <a:schemeClr val="lt1"/>
                </a:solidFill>
                <a:latin typeface="Lato"/>
                <a:ea typeface="Lato"/>
                <a:cs typeface="Lato"/>
                <a:sym typeface="Lato"/>
              </a:rPr>
              <a:t>Welche Erwartungen haben wir an Luft,</a:t>
            </a:r>
            <a:br>
              <a:rPr lang="de-DE" sz="4000" b="0" i="0" u="none" strike="noStrike" cap="none">
                <a:solidFill>
                  <a:schemeClr val="lt1"/>
                </a:solidFill>
                <a:latin typeface="Lato"/>
                <a:ea typeface="Lato"/>
                <a:cs typeface="Lato"/>
                <a:sym typeface="Lato"/>
              </a:rPr>
            </a:br>
            <a:r>
              <a:rPr lang="de-DE" sz="4000" b="0" i="0" u="none" strike="noStrike" cap="none">
                <a:solidFill>
                  <a:schemeClr val="lt1"/>
                </a:solidFill>
                <a:latin typeface="Lato"/>
                <a:ea typeface="Lato"/>
                <a:cs typeface="Lato"/>
                <a:sym typeface="Lato"/>
              </a:rPr>
              <a:t>die wir atmen?</a:t>
            </a:r>
            <a:endParaRPr sz="1400" b="0" i="0" u="none" strike="noStrike" cap="none">
              <a:solidFill>
                <a:srgbClr val="000000"/>
              </a:solidFill>
              <a:latin typeface="Arial"/>
              <a:ea typeface="Arial"/>
              <a:cs typeface="Arial"/>
              <a:sym typeface="Arial"/>
            </a:endParaRPr>
          </a:p>
        </p:txBody>
      </p:sp>
      <p:pic>
        <p:nvPicPr>
          <p:cNvPr id="105" name="Google Shape;105;g324eb6e1335_0_428" descr="Gedanken Silhouette"/>
          <p:cNvPicPr preferRelativeResize="0"/>
          <p:nvPr/>
        </p:nvPicPr>
        <p:blipFill rotWithShape="1">
          <a:blip r:embed="rId3">
            <a:alphaModFix/>
          </a:blip>
          <a:srcRect/>
          <a:stretch/>
        </p:blipFill>
        <p:spPr>
          <a:xfrm flipH="1">
            <a:off x="781286" y="4587765"/>
            <a:ext cx="1315143" cy="1315143"/>
          </a:xfrm>
          <a:prstGeom prst="rect">
            <a:avLst/>
          </a:prstGeom>
          <a:noFill/>
          <a:ln>
            <a:noFill/>
          </a:ln>
        </p:spPr>
      </p:pic>
      <p:sp>
        <p:nvSpPr>
          <p:cNvPr id="106" name="Google Shape;106;g324eb6e1335_0_428"/>
          <p:cNvSpPr txBox="1"/>
          <p:nvPr/>
        </p:nvSpPr>
        <p:spPr>
          <a:xfrm>
            <a:off x="173421" y="3310759"/>
            <a:ext cx="1848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107" name="Google Shape;107;g324eb6e1335_0_428"/>
          <p:cNvPicPr preferRelativeResize="0"/>
          <p:nvPr/>
        </p:nvPicPr>
        <p:blipFill rotWithShape="1">
          <a:blip r:embed="rId4">
            <a:alphaModFix/>
          </a:blip>
          <a:srcRect/>
          <a:stretch/>
        </p:blipFill>
        <p:spPr>
          <a:xfrm>
            <a:off x="10794829" y="365125"/>
            <a:ext cx="864996" cy="858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Geteilte, veratmete Luft</a:t>
            </a:r>
            <a:endParaRPr/>
          </a:p>
        </p:txBody>
      </p:sp>
      <p:sp>
        <p:nvSpPr>
          <p:cNvPr id="309" name="Google Shape;309;p8"/>
          <p:cNvSpPr/>
          <p:nvPr/>
        </p:nvSpPr>
        <p:spPr>
          <a:xfrm rot="10800000" flipH="1">
            <a:off x="10592991" y="-122190"/>
            <a:ext cx="501889" cy="12219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310" name="Google Shape;310;p8"/>
          <p:cNvSpPr txBox="1"/>
          <p:nvPr/>
        </p:nvSpPr>
        <p:spPr>
          <a:xfrm>
            <a:off x="838200" y="1722960"/>
            <a:ext cx="8321781" cy="1290803"/>
          </a:xfrm>
          <a:prstGeom prst="rect">
            <a:avLst/>
          </a:prstGeom>
          <a:noFill/>
          <a:ln>
            <a:noFill/>
          </a:ln>
        </p:spPr>
        <p:txBody>
          <a:bodyPr spcFirstLastPara="1" wrap="square" lIns="91425" tIns="45700" rIns="91425" bIns="45700" anchor="t" anchorCtr="0">
            <a:spAutoFit/>
          </a:bodyPr>
          <a:lstStyle/>
          <a:p>
            <a:pPr marL="571500" marR="0" lvl="0" indent="-571500" algn="l" rtl="0">
              <a:lnSpc>
                <a:spcPct val="120000"/>
              </a:lnSpc>
              <a:spcBef>
                <a:spcPts val="0"/>
              </a:spcBef>
              <a:spcAft>
                <a:spcPts val="0"/>
              </a:spcAft>
              <a:buClr>
                <a:schemeClr val="lt1"/>
              </a:buClr>
              <a:buSzPts val="3200"/>
              <a:buFont typeface="Noto Sans Symbols"/>
              <a:buChar char="✔"/>
            </a:pPr>
            <a:r>
              <a:rPr lang="de-DE" sz="3200" b="0" i="0" u="none" strike="noStrike" cap="none">
                <a:solidFill>
                  <a:schemeClr val="lt1"/>
                </a:solidFill>
                <a:latin typeface="Lato"/>
                <a:ea typeface="Lato"/>
                <a:cs typeface="Lato"/>
                <a:sym typeface="Lato"/>
              </a:rPr>
              <a:t>Gesenktes Wohlbefinden</a:t>
            </a:r>
            <a:endParaRPr sz="1400" b="0" i="0" u="none" strike="noStrike" cap="none">
              <a:solidFill>
                <a:srgbClr val="000000"/>
              </a:solidFill>
              <a:latin typeface="Arial"/>
              <a:ea typeface="Arial"/>
              <a:cs typeface="Arial"/>
              <a:sym typeface="Arial"/>
            </a:endParaRPr>
          </a:p>
          <a:p>
            <a:pPr marL="571500" marR="0" lvl="0" indent="-571500" algn="l" rtl="0">
              <a:lnSpc>
                <a:spcPct val="120000"/>
              </a:lnSpc>
              <a:spcBef>
                <a:spcPts val="600"/>
              </a:spcBef>
              <a:spcAft>
                <a:spcPts val="0"/>
              </a:spcAft>
              <a:buClr>
                <a:schemeClr val="lt1"/>
              </a:buClr>
              <a:buSzPts val="3200"/>
              <a:buFont typeface="Noto Sans Symbols"/>
              <a:buChar char="✔"/>
            </a:pPr>
            <a:r>
              <a:rPr lang="de-DE" sz="3200" b="0" i="0" u="none" strike="noStrike" cap="none">
                <a:solidFill>
                  <a:schemeClr val="lt1"/>
                </a:solidFill>
                <a:latin typeface="Lato"/>
                <a:ea typeface="Lato"/>
                <a:cs typeface="Lato"/>
                <a:sym typeface="Lato"/>
              </a:rPr>
              <a:t>Infektionsrisiko steigt</a:t>
            </a:r>
            <a:endParaRPr sz="1400" b="0" i="0" u="none" strike="noStrike" cap="none">
              <a:solidFill>
                <a:srgbClr val="000000"/>
              </a:solidFill>
              <a:latin typeface="Arial"/>
              <a:ea typeface="Arial"/>
              <a:cs typeface="Arial"/>
              <a:sym typeface="Arial"/>
            </a:endParaRPr>
          </a:p>
        </p:txBody>
      </p:sp>
      <p:sp>
        <p:nvSpPr>
          <p:cNvPr id="311" name="Google Shape;311;p8"/>
          <p:cNvSpPr txBox="1"/>
          <p:nvPr/>
        </p:nvSpPr>
        <p:spPr>
          <a:xfrm>
            <a:off x="1509725" y="5023875"/>
            <a:ext cx="9937500" cy="2142600"/>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3200"/>
              <a:buFont typeface="Arial"/>
              <a:buNone/>
            </a:pPr>
            <a:r>
              <a:rPr lang="de-DE" sz="3200">
                <a:solidFill>
                  <a:schemeClr val="lt1"/>
                </a:solidFill>
                <a:latin typeface="Lato"/>
                <a:ea typeface="Lato"/>
                <a:cs typeface="Lato"/>
                <a:sym typeface="Lato"/>
              </a:rPr>
              <a:t>4000</a:t>
            </a:r>
            <a:r>
              <a:rPr lang="de-DE" sz="3200" b="0" i="0" u="none" strike="noStrike" cap="none">
                <a:solidFill>
                  <a:schemeClr val="lt1"/>
                </a:solidFill>
                <a:latin typeface="Lato"/>
                <a:ea typeface="Lato"/>
                <a:cs typeface="Lato"/>
                <a:sym typeface="Lato"/>
              </a:rPr>
              <a:t> ppm: </a:t>
            </a:r>
            <a:br>
              <a:rPr lang="de-DE" sz="3200" b="0" i="0" u="none" strike="noStrike" cap="none">
                <a:solidFill>
                  <a:schemeClr val="lt1"/>
                </a:solidFill>
                <a:latin typeface="Lato"/>
                <a:ea typeface="Lato"/>
                <a:cs typeface="Lato"/>
                <a:sym typeface="Lato"/>
              </a:rPr>
            </a:br>
            <a:r>
              <a:rPr lang="de-DE" sz="3200" b="0" i="0" u="none" strike="noStrike" cap="none">
                <a:solidFill>
                  <a:schemeClr val="lt1"/>
                </a:solidFill>
                <a:latin typeface="Lato"/>
                <a:ea typeface="Lato"/>
                <a:cs typeface="Lato"/>
                <a:sym typeface="Lato"/>
              </a:rPr>
              <a:t>jeder Atemzug enthält rund </a:t>
            </a:r>
            <a:r>
              <a:rPr lang="de-DE" sz="3200">
                <a:solidFill>
                  <a:schemeClr val="lt1"/>
                </a:solidFill>
                <a:latin typeface="Lato"/>
                <a:ea typeface="Lato"/>
                <a:cs typeface="Lato"/>
                <a:sym typeface="Lato"/>
              </a:rPr>
              <a:t>9 </a:t>
            </a:r>
            <a:r>
              <a:rPr lang="de-DE" sz="3200" b="0" i="0" u="none" strike="noStrike" cap="none">
                <a:solidFill>
                  <a:schemeClr val="lt1"/>
                </a:solidFill>
                <a:latin typeface="Lato"/>
                <a:ea typeface="Lato"/>
                <a:cs typeface="Lato"/>
                <a:sym typeface="Lato"/>
              </a:rPr>
              <a:t>% </a:t>
            </a:r>
            <a:br>
              <a:rPr lang="de-DE" sz="3200" b="0" i="0" u="none" strike="noStrike" cap="none">
                <a:solidFill>
                  <a:schemeClr val="lt1"/>
                </a:solidFill>
                <a:latin typeface="Lato"/>
                <a:ea typeface="Lato"/>
                <a:cs typeface="Lato"/>
                <a:sym typeface="Lato"/>
              </a:rPr>
            </a:br>
            <a:r>
              <a:rPr lang="de-DE" sz="3200" b="0" i="0" u="none" strike="noStrike" cap="none">
                <a:solidFill>
                  <a:schemeClr val="lt1"/>
                </a:solidFill>
                <a:latin typeface="Lato"/>
                <a:ea typeface="Lato"/>
                <a:cs typeface="Lato"/>
                <a:sym typeface="Lato"/>
              </a:rPr>
              <a:t>bereits ausgeatmete Luft!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pic>
        <p:nvPicPr>
          <p:cNvPr id="312" name="Google Shape;312;p8"/>
          <p:cNvPicPr preferRelativeResize="0"/>
          <p:nvPr/>
        </p:nvPicPr>
        <p:blipFill rotWithShape="1">
          <a:blip r:embed="rId3">
            <a:alphaModFix/>
          </a:blip>
          <a:srcRect l="3318" t="57735" r="31090" b="8710"/>
          <a:stretch/>
        </p:blipFill>
        <p:spPr>
          <a:xfrm>
            <a:off x="1509725" y="2969825"/>
            <a:ext cx="2317525" cy="2110349"/>
          </a:xfrm>
          <a:prstGeom prst="rect">
            <a:avLst/>
          </a:prstGeom>
          <a:solidFill>
            <a:srgbClr val="D8D8D8"/>
          </a:solidFill>
          <a:ln>
            <a:noFill/>
          </a:ln>
        </p:spPr>
      </p:pic>
      <p:pic>
        <p:nvPicPr>
          <p:cNvPr id="313" name="Google Shape;313;p8" descr="Bild"/>
          <p:cNvPicPr preferRelativeResize="0"/>
          <p:nvPr/>
        </p:nvPicPr>
        <p:blipFill rotWithShape="1">
          <a:blip r:embed="rId4">
            <a:alphaModFix/>
          </a:blip>
          <a:srcRect r="5374"/>
          <a:stretch/>
        </p:blipFill>
        <p:spPr>
          <a:xfrm>
            <a:off x="6123950" y="1614500"/>
            <a:ext cx="6144251" cy="3789324"/>
          </a:xfrm>
          <a:prstGeom prst="rect">
            <a:avLst/>
          </a:prstGeom>
          <a:noFill/>
          <a:ln>
            <a:noFill/>
          </a:ln>
        </p:spPr>
      </p:pic>
      <p:sp>
        <p:nvSpPr>
          <p:cNvPr id="314" name="Google Shape;314;p8"/>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24eb6e1335_0_810"/>
          <p:cNvSpPr txBox="1">
            <a:spLocks noGrp="1"/>
          </p:cNvSpPr>
          <p:nvPr>
            <p:ph type="title"/>
          </p:nvPr>
        </p:nvSpPr>
        <p:spPr>
          <a:xfrm>
            <a:off x="1797803" y="467668"/>
            <a:ext cx="9615900" cy="162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Österreichische Schulrealität Oktober &amp; November 2023</a:t>
            </a:r>
            <a:endParaRPr/>
          </a:p>
        </p:txBody>
      </p:sp>
      <p:pic>
        <p:nvPicPr>
          <p:cNvPr id="322" name="Google Shape;322;g324eb6e1335_0_810"/>
          <p:cNvPicPr preferRelativeResize="0"/>
          <p:nvPr/>
        </p:nvPicPr>
        <p:blipFill rotWithShape="1">
          <a:blip r:embed="rId3">
            <a:alphaModFix/>
          </a:blip>
          <a:srcRect/>
          <a:stretch/>
        </p:blipFill>
        <p:spPr>
          <a:xfrm>
            <a:off x="542440" y="727354"/>
            <a:ext cx="1255363" cy="1080416"/>
          </a:xfrm>
          <a:prstGeom prst="rect">
            <a:avLst/>
          </a:prstGeom>
          <a:noFill/>
          <a:ln>
            <a:noFill/>
          </a:ln>
        </p:spPr>
      </p:pic>
      <p:pic>
        <p:nvPicPr>
          <p:cNvPr id="323" name="Google Shape;323;g324eb6e1335_0_810"/>
          <p:cNvPicPr preferRelativeResize="0"/>
          <p:nvPr/>
        </p:nvPicPr>
        <p:blipFill rotWithShape="1">
          <a:blip r:embed="rId4">
            <a:alphaModFix/>
          </a:blip>
          <a:srcRect l="-1666"/>
          <a:stretch/>
        </p:blipFill>
        <p:spPr>
          <a:xfrm>
            <a:off x="3009640" y="2091810"/>
            <a:ext cx="3204028" cy="4409496"/>
          </a:xfrm>
          <a:prstGeom prst="rect">
            <a:avLst/>
          </a:prstGeom>
          <a:noFill/>
          <a:ln>
            <a:noFill/>
          </a:ln>
        </p:spPr>
      </p:pic>
      <p:pic>
        <p:nvPicPr>
          <p:cNvPr id="324" name="Google Shape;324;g324eb6e1335_0_810"/>
          <p:cNvPicPr preferRelativeResize="0"/>
          <p:nvPr/>
        </p:nvPicPr>
        <p:blipFill rotWithShape="1">
          <a:blip r:embed="rId5">
            <a:alphaModFix/>
          </a:blip>
          <a:srcRect/>
          <a:stretch/>
        </p:blipFill>
        <p:spPr>
          <a:xfrm>
            <a:off x="9285355" y="2070816"/>
            <a:ext cx="2906645" cy="4409494"/>
          </a:xfrm>
          <a:prstGeom prst="rect">
            <a:avLst/>
          </a:prstGeom>
          <a:noFill/>
          <a:ln>
            <a:noFill/>
          </a:ln>
        </p:spPr>
      </p:pic>
      <p:pic>
        <p:nvPicPr>
          <p:cNvPr id="325" name="Google Shape;325;g324eb6e1335_0_810"/>
          <p:cNvPicPr preferRelativeResize="0"/>
          <p:nvPr/>
        </p:nvPicPr>
        <p:blipFill rotWithShape="1">
          <a:blip r:embed="rId6">
            <a:alphaModFix/>
          </a:blip>
          <a:srcRect/>
          <a:stretch/>
        </p:blipFill>
        <p:spPr>
          <a:xfrm>
            <a:off x="0" y="2091499"/>
            <a:ext cx="3037668" cy="4409806"/>
          </a:xfrm>
          <a:prstGeom prst="rect">
            <a:avLst/>
          </a:prstGeom>
          <a:noFill/>
          <a:ln>
            <a:noFill/>
          </a:ln>
        </p:spPr>
      </p:pic>
      <p:pic>
        <p:nvPicPr>
          <p:cNvPr id="326" name="Google Shape;326;g324eb6e1335_0_810" descr="Ein Bild, das Text, Screenshot, Zahl, Diagramm enthält.&#10;&#10;Automatisch generierte Beschreibung"/>
          <p:cNvPicPr preferRelativeResize="0"/>
          <p:nvPr/>
        </p:nvPicPr>
        <p:blipFill rotWithShape="1">
          <a:blip r:embed="rId7">
            <a:alphaModFix/>
          </a:blip>
          <a:srcRect/>
          <a:stretch/>
        </p:blipFill>
        <p:spPr>
          <a:xfrm>
            <a:off x="6242521" y="2079141"/>
            <a:ext cx="3017905" cy="4409495"/>
          </a:xfrm>
          <a:prstGeom prst="rect">
            <a:avLst/>
          </a:prstGeom>
          <a:noFill/>
          <a:ln>
            <a:noFill/>
          </a:ln>
        </p:spPr>
      </p:pic>
      <p:sp>
        <p:nvSpPr>
          <p:cNvPr id="327" name="Google Shape;327;g324eb6e1335_0_810"/>
          <p:cNvSpPr/>
          <p:nvPr/>
        </p:nvSpPr>
        <p:spPr>
          <a:xfrm>
            <a:off x="8391528" y="2471351"/>
            <a:ext cx="790800" cy="345900"/>
          </a:xfrm>
          <a:prstGeom prst="donut">
            <a:avLst>
              <a:gd name="adj" fmla="val 0"/>
            </a:avLst>
          </a:prstGeom>
          <a:solidFill>
            <a:schemeClr val="accen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328" name="Google Shape;328;g324eb6e1335_0_810"/>
          <p:cNvPicPr preferRelativeResize="0">
            <a:picLocks noGrp="1"/>
          </p:cNvPicPr>
          <p:nvPr>
            <p:ph type="body" idx="1"/>
          </p:nvPr>
        </p:nvPicPr>
        <p:blipFill rotWithShape="1">
          <a:blip r:embed="rId8">
            <a:alphaModFix/>
          </a:blip>
          <a:srcRect l="4472" t="14775" r="31086" b="54423"/>
          <a:stretch/>
        </p:blipFill>
        <p:spPr>
          <a:xfrm>
            <a:off x="9934624" y="231149"/>
            <a:ext cx="2105100" cy="1791000"/>
          </a:xfrm>
          <a:prstGeom prst="rect">
            <a:avLst/>
          </a:prstGeom>
          <a:solidFill>
            <a:srgbClr val="D8D8D8"/>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324eb6e1335_0_286"/>
          <p:cNvSpPr txBox="1"/>
          <p:nvPr/>
        </p:nvSpPr>
        <p:spPr>
          <a:xfrm>
            <a:off x="13138" y="6511158"/>
            <a:ext cx="1217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Lato"/>
                <a:ea typeface="Lato"/>
                <a:cs typeface="Lato"/>
                <a:sym typeface="Lato"/>
              </a:rPr>
              <a:t>https://elpais.com/especiales/coronavirus-covid-19/how-to-avoid-the-infection-in-indoor-spaces/</a:t>
            </a:r>
            <a:endParaRPr sz="1400" b="0" i="0" u="none" strike="noStrike" cap="none">
              <a:solidFill>
                <a:srgbClr val="000000"/>
              </a:solidFill>
              <a:latin typeface="Arial"/>
              <a:ea typeface="Arial"/>
              <a:cs typeface="Arial"/>
              <a:sym typeface="Arial"/>
            </a:endParaRPr>
          </a:p>
        </p:txBody>
      </p:sp>
      <p:grpSp>
        <p:nvGrpSpPr>
          <p:cNvPr id="336" name="Google Shape;336;g324eb6e1335_0_286"/>
          <p:cNvGrpSpPr/>
          <p:nvPr/>
        </p:nvGrpSpPr>
        <p:grpSpPr>
          <a:xfrm>
            <a:off x="188409" y="1609564"/>
            <a:ext cx="7363340" cy="4982705"/>
            <a:chOff x="6051067" y="637775"/>
            <a:chExt cx="5986942" cy="3989675"/>
          </a:xfrm>
        </p:grpSpPr>
        <p:pic>
          <p:nvPicPr>
            <p:cNvPr id="337" name="Google Shape;337;g324eb6e1335_0_286"/>
            <p:cNvPicPr preferRelativeResize="0"/>
            <p:nvPr/>
          </p:nvPicPr>
          <p:blipFill rotWithShape="1">
            <a:blip r:embed="rId3">
              <a:alphaModFix/>
            </a:blip>
            <a:srcRect/>
            <a:stretch/>
          </p:blipFill>
          <p:spPr>
            <a:xfrm>
              <a:off x="6051067" y="637775"/>
              <a:ext cx="5986942" cy="3989675"/>
            </a:xfrm>
            <a:prstGeom prst="rect">
              <a:avLst/>
            </a:prstGeom>
            <a:noFill/>
            <a:ln>
              <a:noFill/>
            </a:ln>
          </p:spPr>
        </p:pic>
        <p:pic>
          <p:nvPicPr>
            <p:cNvPr id="338" name="Google Shape;338;g324eb6e1335_0_286"/>
            <p:cNvPicPr preferRelativeResize="0"/>
            <p:nvPr/>
          </p:nvPicPr>
          <p:blipFill rotWithShape="1">
            <a:blip r:embed="rId4">
              <a:alphaModFix/>
            </a:blip>
            <a:srcRect/>
            <a:stretch/>
          </p:blipFill>
          <p:spPr>
            <a:xfrm>
              <a:off x="7140941" y="637775"/>
              <a:ext cx="653143" cy="191589"/>
            </a:xfrm>
            <a:prstGeom prst="rect">
              <a:avLst/>
            </a:prstGeom>
            <a:noFill/>
            <a:ln>
              <a:noFill/>
            </a:ln>
          </p:spPr>
        </p:pic>
      </p:grpSp>
      <p:sp>
        <p:nvSpPr>
          <p:cNvPr id="339" name="Google Shape;339;g324eb6e1335_0_286"/>
          <p:cNvSpPr txBox="1">
            <a:spLocks noGrp="1"/>
          </p:cNvSpPr>
          <p:nvPr>
            <p:ph type="title"/>
          </p:nvPr>
        </p:nvSpPr>
        <p:spPr>
          <a:xfrm>
            <a:off x="1393499" y="265720"/>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Lato"/>
              <a:buNone/>
            </a:pPr>
            <a:r>
              <a:rPr lang="de-DE"/>
              <a:t>Ergebnis Stoßlüftung – nicht ausreichend!</a:t>
            </a:r>
            <a:endParaRPr/>
          </a:p>
        </p:txBody>
      </p:sp>
      <p:pic>
        <p:nvPicPr>
          <p:cNvPr id="340" name="Google Shape;340;g324eb6e1335_0_286"/>
          <p:cNvPicPr preferRelativeResize="0"/>
          <p:nvPr/>
        </p:nvPicPr>
        <p:blipFill rotWithShape="1">
          <a:blip r:embed="rId5">
            <a:alphaModFix/>
          </a:blip>
          <a:srcRect/>
          <a:stretch/>
        </p:blipFill>
        <p:spPr>
          <a:xfrm>
            <a:off x="138136" y="302495"/>
            <a:ext cx="1255363" cy="1080416"/>
          </a:xfrm>
          <a:prstGeom prst="rect">
            <a:avLst/>
          </a:prstGeom>
          <a:noFill/>
          <a:ln>
            <a:noFill/>
          </a:ln>
        </p:spPr>
      </p:pic>
      <p:sp>
        <p:nvSpPr>
          <p:cNvPr id="341" name="Google Shape;341;g324eb6e1335_0_286"/>
          <p:cNvSpPr/>
          <p:nvPr/>
        </p:nvSpPr>
        <p:spPr>
          <a:xfrm>
            <a:off x="7727877" y="1729204"/>
            <a:ext cx="4275300" cy="4574400"/>
          </a:xfrm>
          <a:prstGeom prst="roundRect">
            <a:avLst>
              <a:gd name="adj" fmla="val 16667"/>
            </a:avLst>
          </a:prstGeom>
          <a:solidFill>
            <a:srgbClr val="5197BE"/>
          </a:solidFill>
          <a:ln w="44450" cap="flat" cmpd="sng">
            <a:solidFill>
              <a:schemeClr val="lt1"/>
            </a:solidFill>
            <a:prstDash val="solid"/>
            <a:round/>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de-DE" sz="3200" b="0" i="0" u="sng" strike="noStrike" cap="none">
                <a:solidFill>
                  <a:srgbClr val="FEFEFE"/>
                </a:solidFill>
                <a:latin typeface="Lato"/>
                <a:ea typeface="Lato"/>
                <a:cs typeface="Lato"/>
                <a:sym typeface="Lato"/>
              </a:rPr>
              <a:t>Erst CO</a:t>
            </a:r>
            <a:r>
              <a:rPr lang="de-DE" sz="3200" b="0" i="0" u="none" strike="noStrike" cap="none" baseline="-25000">
                <a:solidFill>
                  <a:srgbClr val="FEFEFE"/>
                </a:solidFill>
                <a:latin typeface="Lato"/>
                <a:ea typeface="Lato"/>
                <a:cs typeface="Lato"/>
                <a:sym typeface="Lato"/>
              </a:rPr>
              <a:t>2</a:t>
            </a:r>
            <a:r>
              <a:rPr lang="de-DE" sz="3200" b="0" i="0" u="sng" strike="noStrike" cap="none">
                <a:solidFill>
                  <a:srgbClr val="FEFEFE"/>
                </a:solidFill>
                <a:latin typeface="Lato"/>
                <a:ea typeface="Lato"/>
                <a:cs typeface="Lato"/>
                <a:sym typeface="Lato"/>
              </a:rPr>
              <a:t>-Messung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de-DE" sz="3200" b="0" i="0" u="sng" strike="noStrike" cap="none">
                <a:solidFill>
                  <a:srgbClr val="FEFEFE"/>
                </a:solidFill>
                <a:latin typeface="Lato"/>
                <a:ea typeface="Lato"/>
                <a:cs typeface="Lato"/>
                <a:sym typeface="Lato"/>
              </a:rPr>
              <a:t>zeigt Problematik: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sng"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Stoßlüftung ist in</a:t>
            </a:r>
            <a:br>
              <a:rPr lang="de-DE" sz="3200" b="0" i="0" u="none" strike="noStrike" cap="none">
                <a:solidFill>
                  <a:srgbClr val="FEFEFE"/>
                </a:solidFill>
                <a:latin typeface="Lato"/>
                <a:ea typeface="Lato"/>
                <a:cs typeface="Lato"/>
                <a:sym typeface="Lato"/>
              </a:rPr>
            </a:br>
            <a:r>
              <a:rPr lang="de-DE" sz="3200" b="0" i="0" u="none" strike="noStrike" cap="none">
                <a:solidFill>
                  <a:srgbClr val="FEFEFE"/>
                </a:solidFill>
                <a:latin typeface="Lato"/>
                <a:ea typeface="Lato"/>
                <a:cs typeface="Lato"/>
                <a:sym typeface="Lato"/>
              </a:rPr>
              <a:t>Räumen mit vielen </a:t>
            </a:r>
            <a:br>
              <a:rPr lang="de-DE" sz="3200" b="0" i="0" u="none" strike="noStrike" cap="none">
                <a:solidFill>
                  <a:srgbClr val="FEFEFE"/>
                </a:solidFill>
                <a:latin typeface="Lato"/>
                <a:ea typeface="Lato"/>
                <a:cs typeface="Lato"/>
                <a:sym typeface="Lato"/>
              </a:rPr>
            </a:br>
            <a:r>
              <a:rPr lang="de-DE" sz="3200" b="0" i="0" u="none" strike="noStrike" cap="none">
                <a:solidFill>
                  <a:srgbClr val="FEFEFE"/>
                </a:solidFill>
                <a:latin typeface="Lato"/>
                <a:ea typeface="Lato"/>
                <a:cs typeface="Lato"/>
                <a:sym typeface="Lato"/>
              </a:rPr>
              <a:t>Menschen nicht</a:t>
            </a:r>
            <a:br>
              <a:rPr lang="de-DE" sz="3200" b="0" i="0" u="none" strike="noStrike" cap="none">
                <a:solidFill>
                  <a:srgbClr val="FEFEFE"/>
                </a:solidFill>
                <a:latin typeface="Lato"/>
                <a:ea typeface="Lato"/>
                <a:cs typeface="Lato"/>
                <a:sym typeface="Lato"/>
              </a:rPr>
            </a:br>
            <a:r>
              <a:rPr lang="de-DE" sz="3200" b="0" i="0" u="none" strike="noStrike" cap="none">
                <a:solidFill>
                  <a:srgbClr val="FEFEFE"/>
                </a:solidFill>
                <a:latin typeface="Lato"/>
                <a:ea typeface="Lato"/>
                <a:cs typeface="Lato"/>
                <a:sym typeface="Lato"/>
              </a:rPr>
              <a:t>ausreichend!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br>
              <a:rPr lang="de-DE" sz="3200" b="0" i="0" u="none" strike="noStrike" cap="none">
                <a:solidFill>
                  <a:srgbClr val="FEFEFE"/>
                </a:solidFill>
                <a:latin typeface="Lato"/>
                <a:ea typeface="Lato"/>
                <a:cs typeface="Lato"/>
                <a:sym typeface="Lato"/>
              </a:rPr>
            </a:b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 </a:t>
            </a:r>
            <a:endParaRPr sz="3200" b="0" i="0" u="none" strike="noStrike" cap="none">
              <a:solidFill>
                <a:srgbClr val="FEFEFE"/>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324eb6e1335_0_298"/>
          <p:cNvSpPr txBox="1"/>
          <p:nvPr/>
        </p:nvSpPr>
        <p:spPr>
          <a:xfrm>
            <a:off x="13138" y="6511158"/>
            <a:ext cx="1217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Lato"/>
                <a:ea typeface="Lato"/>
                <a:cs typeface="Lato"/>
                <a:sym typeface="Lato"/>
              </a:rPr>
              <a:t>https://elpais.com/especiales/coronavirus-covid-19/how-to-avoid-the-infection-in-indoor-spaces/</a:t>
            </a:r>
            <a:endParaRPr sz="1400" b="0" i="0" u="none" strike="noStrike" cap="none">
              <a:solidFill>
                <a:srgbClr val="000000"/>
              </a:solidFill>
              <a:latin typeface="Arial"/>
              <a:ea typeface="Arial"/>
              <a:cs typeface="Arial"/>
              <a:sym typeface="Arial"/>
            </a:endParaRPr>
          </a:p>
        </p:txBody>
      </p:sp>
      <p:sp>
        <p:nvSpPr>
          <p:cNvPr id="349" name="Google Shape;349;g324eb6e1335_0_298"/>
          <p:cNvSpPr txBox="1">
            <a:spLocks noGrp="1"/>
          </p:cNvSpPr>
          <p:nvPr>
            <p:ph type="title"/>
          </p:nvPr>
        </p:nvSpPr>
        <p:spPr>
          <a:xfrm>
            <a:off x="612506" y="299917"/>
            <a:ext cx="10833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Kipplüftung: erstaunlich nachhaltig</a:t>
            </a:r>
            <a:endParaRPr/>
          </a:p>
        </p:txBody>
      </p:sp>
      <p:sp>
        <p:nvSpPr>
          <p:cNvPr id="350" name="Google Shape;350;g324eb6e1335_0_298"/>
          <p:cNvSpPr/>
          <p:nvPr/>
        </p:nvSpPr>
        <p:spPr>
          <a:xfrm>
            <a:off x="5858933" y="1832973"/>
            <a:ext cx="6145800" cy="4574400"/>
          </a:xfrm>
          <a:prstGeom prst="roundRect">
            <a:avLst>
              <a:gd name="adj" fmla="val 16667"/>
            </a:avLst>
          </a:prstGeom>
          <a:solidFill>
            <a:srgbClr val="5197BE"/>
          </a:solidFill>
          <a:ln w="44450" cap="flat" cmpd="sng">
            <a:solidFill>
              <a:schemeClr val="lt1"/>
            </a:solidFill>
            <a:prstDash val="solid"/>
            <a:round/>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de-DE" sz="3200" b="0" i="0" u="sng" strike="noStrike" cap="none" dirty="0">
                <a:solidFill>
                  <a:srgbClr val="FEFEFE"/>
                </a:solidFill>
                <a:latin typeface="Lato"/>
                <a:ea typeface="Lato"/>
                <a:cs typeface="Lato"/>
                <a:sym typeface="Lato"/>
              </a:rPr>
              <a:t>Kipplüftung</a:t>
            </a:r>
            <a:br>
              <a:rPr lang="de-DE" sz="3200" b="0" i="0" u="none" strike="noStrike" cap="none" dirty="0">
                <a:solidFill>
                  <a:srgbClr val="FEFEFE"/>
                </a:solidFill>
                <a:latin typeface="Lato"/>
                <a:ea typeface="Lato"/>
                <a:cs typeface="Lato"/>
                <a:sym typeface="Lato"/>
              </a:rPr>
            </a:br>
            <a:endParaRPr sz="3200" b="0" i="0" u="none" strike="noStrike" cap="none" dirty="0">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dirty="0">
                <a:solidFill>
                  <a:srgbClr val="FEFEFE"/>
                </a:solidFill>
                <a:latin typeface="Lato"/>
                <a:ea typeface="Lato"/>
                <a:cs typeface="Lato"/>
                <a:sym typeface="Lato"/>
              </a:rPr>
              <a:t>Ist in Klassen energieeffizient &amp;</a:t>
            </a:r>
            <a:br>
              <a:rPr lang="de-DE" sz="3200" b="0" i="0" u="none" strike="noStrike" cap="none" dirty="0">
                <a:solidFill>
                  <a:srgbClr val="FEFEFE"/>
                </a:solidFill>
                <a:latin typeface="Lato"/>
                <a:ea typeface="Lato"/>
                <a:cs typeface="Lato"/>
                <a:sym typeface="Lato"/>
              </a:rPr>
            </a:br>
            <a:r>
              <a:rPr lang="de-DE" sz="3200" b="0" i="0" u="none" strike="noStrike" cap="none" dirty="0">
                <a:solidFill>
                  <a:srgbClr val="FEFEFE"/>
                </a:solidFill>
                <a:latin typeface="Lato"/>
                <a:ea typeface="Lato"/>
                <a:cs typeface="Lato"/>
                <a:sym typeface="Lato"/>
              </a:rPr>
              <a:t>hilfreich: Messungen in Schulen zeigten, dass nur konstante Belüftung (natürlich oder mechanisch) die Luftqualität gut hielten.</a:t>
            </a:r>
            <a:endParaRPr sz="1400" b="0" i="0" u="none" strike="noStrike" cap="none" dirty="0">
              <a:solidFill>
                <a:srgbClr val="000000"/>
              </a:solidFill>
              <a:latin typeface="Arial"/>
              <a:ea typeface="Arial"/>
              <a:cs typeface="Arial"/>
              <a:sym typeface="Arial"/>
            </a:endParaRPr>
          </a:p>
        </p:txBody>
      </p:sp>
      <p:pic>
        <p:nvPicPr>
          <p:cNvPr id="351" name="Google Shape;351;g324eb6e1335_0_298" descr="Ein Bild, das Text, Diagramm, Screenshot, Reihe enthält.&#10;&#10;Automatisch generierte Beschreibung"/>
          <p:cNvPicPr preferRelativeResize="0"/>
          <p:nvPr/>
        </p:nvPicPr>
        <p:blipFill rotWithShape="1">
          <a:blip r:embed="rId3">
            <a:alphaModFix/>
          </a:blip>
          <a:srcRect l="5286" t="51589" r="51312"/>
          <a:stretch/>
        </p:blipFill>
        <p:spPr>
          <a:xfrm>
            <a:off x="187157" y="1856801"/>
            <a:ext cx="5416629" cy="4423036"/>
          </a:xfrm>
          <a:prstGeom prst="rect">
            <a:avLst/>
          </a:prstGeom>
          <a:noFill/>
          <a:ln>
            <a:noFill/>
          </a:ln>
        </p:spPr>
      </p:pic>
      <p:pic>
        <p:nvPicPr>
          <p:cNvPr id="352" name="Google Shape;352;g324eb6e1335_0_298" descr="Ein Bild, das Text, Diagramm, Screenshot, Reihe enthält.&#10;&#10;Automatisch generierte Beschreibung"/>
          <p:cNvPicPr preferRelativeResize="0"/>
          <p:nvPr/>
        </p:nvPicPr>
        <p:blipFill rotWithShape="1">
          <a:blip r:embed="rId3">
            <a:alphaModFix/>
          </a:blip>
          <a:srcRect l="37074" t="-5696" r="19256" b="54610"/>
          <a:stretch/>
        </p:blipFill>
        <p:spPr>
          <a:xfrm>
            <a:off x="9771424" y="-355671"/>
            <a:ext cx="2420575" cy="2072984"/>
          </a:xfrm>
          <a:prstGeom prst="rect">
            <a:avLst/>
          </a:prstGeom>
          <a:noFill/>
          <a:ln>
            <a:noFill/>
          </a:ln>
        </p:spPr>
      </p:pic>
      <p:sp>
        <p:nvSpPr>
          <p:cNvPr id="353" name="Google Shape;353;g324eb6e1335_0_298"/>
          <p:cNvSpPr txBox="1"/>
          <p:nvPr/>
        </p:nvSpPr>
        <p:spPr>
          <a:xfrm>
            <a:off x="5032378" y="4724400"/>
            <a:ext cx="638400" cy="292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de-DE" sz="1300" b="0" i="0" u="none" strike="noStrike" cap="none">
                <a:solidFill>
                  <a:srgbClr val="FE4E46"/>
                </a:solidFill>
                <a:latin typeface="Arial"/>
                <a:ea typeface="Arial"/>
                <a:cs typeface="Arial"/>
                <a:sym typeface="Arial"/>
              </a:rPr>
              <a:t>Risiko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324eb6e1335_0_317"/>
          <p:cNvSpPr txBox="1"/>
          <p:nvPr/>
        </p:nvSpPr>
        <p:spPr>
          <a:xfrm>
            <a:off x="13138" y="6511158"/>
            <a:ext cx="1217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sz="1400" b="0" i="0" u="none" strike="noStrike" cap="none">
                <a:solidFill>
                  <a:schemeClr val="lt1"/>
                </a:solidFill>
                <a:latin typeface="Lato"/>
                <a:ea typeface="Lato"/>
                <a:cs typeface="Lato"/>
                <a:sym typeface="Lato"/>
              </a:rPr>
              <a:t>https://elpais.com/especiales/coronavirus-covid-19/how-to-avoid-the-infection-in-indoor-spaces/</a:t>
            </a:r>
            <a:endParaRPr sz="1400" b="0" i="0" u="none" strike="noStrike" cap="none">
              <a:solidFill>
                <a:srgbClr val="000000"/>
              </a:solidFill>
              <a:latin typeface="Arial"/>
              <a:ea typeface="Arial"/>
              <a:cs typeface="Arial"/>
              <a:sym typeface="Arial"/>
            </a:endParaRPr>
          </a:p>
        </p:txBody>
      </p:sp>
      <p:sp>
        <p:nvSpPr>
          <p:cNvPr id="361" name="Google Shape;361;g324eb6e1335_0_317"/>
          <p:cNvSpPr txBox="1">
            <a:spLocks noGrp="1"/>
          </p:cNvSpPr>
          <p:nvPr>
            <p:ph type="title"/>
          </p:nvPr>
        </p:nvSpPr>
        <p:spPr>
          <a:xfrm>
            <a:off x="1437860" y="355577"/>
            <a:ext cx="107541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ct val="100000"/>
              <a:buFont typeface="Lato"/>
              <a:buNone/>
            </a:pPr>
            <a:r>
              <a:rPr lang="de-DE"/>
              <a:t>HEPA-Luftreiniger: </a:t>
            </a:r>
            <a:br>
              <a:rPr lang="de-DE"/>
            </a:br>
            <a:r>
              <a:rPr lang="de-DE"/>
              <a:t>eine weitere „Schutzschicht"</a:t>
            </a:r>
            <a:endParaRPr/>
          </a:p>
        </p:txBody>
      </p:sp>
      <p:sp>
        <p:nvSpPr>
          <p:cNvPr id="362" name="Google Shape;362;g324eb6e1335_0_317"/>
          <p:cNvSpPr/>
          <p:nvPr/>
        </p:nvSpPr>
        <p:spPr>
          <a:xfrm>
            <a:off x="388697" y="1892386"/>
            <a:ext cx="7284300" cy="4407600"/>
          </a:xfrm>
          <a:prstGeom prst="roundRect">
            <a:avLst>
              <a:gd name="adj" fmla="val 16667"/>
            </a:avLst>
          </a:prstGeom>
          <a:solidFill>
            <a:srgbClr val="5197BE"/>
          </a:solidFill>
          <a:ln w="44450" cap="flat" cmpd="sng">
            <a:solidFill>
              <a:schemeClr val="lt1"/>
            </a:solidFill>
            <a:prstDash val="solid"/>
            <a:round/>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de-DE" sz="3200" b="0" i="0" u="sng" strike="noStrike" cap="none">
                <a:solidFill>
                  <a:srgbClr val="FEFEFE"/>
                </a:solidFill>
                <a:latin typeface="Lato"/>
                <a:ea typeface="Lato"/>
                <a:cs typeface="Lato"/>
                <a:sym typeface="Lato"/>
              </a:rPr>
              <a:t>HEPA-Filter</a:t>
            </a:r>
            <a:br>
              <a:rPr lang="de-DE" sz="3200" b="0" i="0" u="sng" strike="noStrike" cap="none">
                <a:solidFill>
                  <a:srgbClr val="FEFEFE"/>
                </a:solidFill>
                <a:latin typeface="Lato"/>
                <a:ea typeface="Lato"/>
                <a:cs typeface="Lato"/>
                <a:sym typeface="Lato"/>
              </a:rPr>
            </a:br>
            <a:endParaRPr sz="20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Filtert Pollen, Virus- &amp; Pilzpartikel</a:t>
            </a:r>
            <a:br>
              <a:rPr lang="de-DE" sz="3200" b="0" i="0" u="none" strike="noStrike" cap="none">
                <a:solidFill>
                  <a:srgbClr val="FEFEFE"/>
                </a:solidFill>
                <a:latin typeface="Lato"/>
                <a:ea typeface="Lato"/>
                <a:cs typeface="Lato"/>
                <a:sym typeface="Lato"/>
              </a:rPr>
            </a:br>
            <a:r>
              <a:rPr lang="de-DE" sz="3200" b="0" i="0" u="none" strike="noStrike" cap="none">
                <a:solidFill>
                  <a:srgbClr val="FEFEFE"/>
                </a:solidFill>
                <a:latin typeface="Lato"/>
                <a:ea typeface="Lato"/>
                <a:cs typeface="Lato"/>
                <a:sym typeface="Lato"/>
              </a:rPr>
              <a:t>&amp; Feinstaubbelastung aus der Luft.</a:t>
            </a:r>
            <a:br>
              <a:rPr lang="de-DE" sz="3200" b="0" i="0" u="none" strike="noStrike" cap="none">
                <a:solidFill>
                  <a:srgbClr val="FEFEFE"/>
                </a:solidFill>
                <a:latin typeface="Lato"/>
                <a:ea typeface="Lato"/>
                <a:cs typeface="Lato"/>
                <a:sym typeface="Lato"/>
              </a:rPr>
            </a:br>
            <a:endParaRPr sz="20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Unterstützt zwischen Lüftungen &amp; </a:t>
            </a:r>
            <a:br>
              <a:rPr lang="de-DE" sz="3200" b="0" i="0" u="none" strike="noStrike" cap="none">
                <a:solidFill>
                  <a:srgbClr val="FEFEFE"/>
                </a:solidFill>
                <a:latin typeface="Lato"/>
                <a:ea typeface="Lato"/>
                <a:cs typeface="Lato"/>
                <a:sym typeface="Lato"/>
              </a:rPr>
            </a:br>
            <a:r>
              <a:rPr lang="de-DE" sz="3200" b="0" i="0" u="none" strike="noStrike" cap="none">
                <a:solidFill>
                  <a:srgbClr val="FEFEFE"/>
                </a:solidFill>
                <a:latin typeface="Lato"/>
                <a:ea typeface="Lato"/>
                <a:cs typeface="Lato"/>
                <a:sym typeface="Lato"/>
              </a:rPr>
              <a:t>falls witterungsbedingt o.Ä. </a:t>
            </a:r>
            <a:br>
              <a:rPr lang="de-DE" sz="3200" b="0" i="0" u="none" strike="noStrike" cap="none">
                <a:solidFill>
                  <a:srgbClr val="FEFEFE"/>
                </a:solidFill>
                <a:latin typeface="Lato"/>
                <a:ea typeface="Lato"/>
                <a:cs typeface="Lato"/>
                <a:sym typeface="Lato"/>
              </a:rPr>
            </a:br>
            <a:r>
              <a:rPr lang="de-DE" sz="3200" b="0" i="0" u="none" strike="noStrike" cap="none">
                <a:solidFill>
                  <a:srgbClr val="FEFEFE"/>
                </a:solidFill>
                <a:latin typeface="Lato"/>
                <a:ea typeface="Lato"/>
                <a:cs typeface="Lato"/>
                <a:sym typeface="Lato"/>
              </a:rPr>
              <a:t>weniger Luftaustausch stattfindet.</a:t>
            </a: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 </a:t>
            </a:r>
            <a:endParaRPr sz="3200" b="0" i="0" u="none" strike="noStrike" cap="none">
              <a:solidFill>
                <a:srgbClr val="FEFEFE"/>
              </a:solidFill>
              <a:latin typeface="Lato"/>
              <a:ea typeface="Lato"/>
              <a:cs typeface="Lato"/>
              <a:sym typeface="Lato"/>
            </a:endParaRPr>
          </a:p>
        </p:txBody>
      </p:sp>
      <p:pic>
        <p:nvPicPr>
          <p:cNvPr id="363" name="Google Shape;363;g324eb6e1335_0_317"/>
          <p:cNvPicPr preferRelativeResize="0"/>
          <p:nvPr/>
        </p:nvPicPr>
        <p:blipFill rotWithShape="1">
          <a:blip r:embed="rId3">
            <a:alphaModFix/>
          </a:blip>
          <a:srcRect/>
          <a:stretch/>
        </p:blipFill>
        <p:spPr>
          <a:xfrm>
            <a:off x="470401" y="620086"/>
            <a:ext cx="843755" cy="796543"/>
          </a:xfrm>
          <a:prstGeom prst="rect">
            <a:avLst/>
          </a:prstGeom>
          <a:noFill/>
          <a:ln>
            <a:noFill/>
          </a:ln>
        </p:spPr>
      </p:pic>
      <p:pic>
        <p:nvPicPr>
          <p:cNvPr id="364" name="Google Shape;364;g324eb6e1335_0_317" descr="Ein Bild, das Mobiliar, Tisch, Im Haus, Boden enthält.&#10;&#10;Automatisch generierte Beschreibung"/>
          <p:cNvPicPr preferRelativeResize="0"/>
          <p:nvPr/>
        </p:nvPicPr>
        <p:blipFill rotWithShape="1">
          <a:blip r:embed="rId4">
            <a:alphaModFix/>
          </a:blip>
          <a:srcRect t="8759" r="4779"/>
          <a:stretch/>
        </p:blipFill>
        <p:spPr>
          <a:xfrm>
            <a:off x="7891130" y="1781066"/>
            <a:ext cx="4095462" cy="446318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325102a0052_1_56"/>
          <p:cNvSpPr txBox="1"/>
          <p:nvPr/>
        </p:nvSpPr>
        <p:spPr>
          <a:xfrm>
            <a:off x="1172388" y="6429908"/>
            <a:ext cx="12178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de-DE">
                <a:solidFill>
                  <a:schemeClr val="lt1"/>
                </a:solidFill>
                <a:latin typeface="Lato"/>
                <a:ea typeface="Lato"/>
                <a:cs typeface="Lato"/>
                <a:sym typeface="Lato"/>
              </a:rPr>
              <a:t>https://doi.org/10.1016/j.jiph.2024.102650</a:t>
            </a:r>
            <a:endParaRPr sz="1400" b="0" i="0" u="none" strike="noStrike" cap="none">
              <a:solidFill>
                <a:srgbClr val="000000"/>
              </a:solidFill>
              <a:latin typeface="Arial"/>
              <a:ea typeface="Arial"/>
              <a:cs typeface="Arial"/>
              <a:sym typeface="Arial"/>
            </a:endParaRPr>
          </a:p>
        </p:txBody>
      </p:sp>
      <p:sp>
        <p:nvSpPr>
          <p:cNvPr id="372" name="Google Shape;372;g325102a0052_1_56"/>
          <p:cNvSpPr txBox="1">
            <a:spLocks noGrp="1"/>
          </p:cNvSpPr>
          <p:nvPr>
            <p:ph type="title"/>
          </p:nvPr>
        </p:nvSpPr>
        <p:spPr>
          <a:xfrm>
            <a:off x="1437860" y="355577"/>
            <a:ext cx="10754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HEPA-Luftreiniger</a:t>
            </a:r>
            <a:endParaRPr/>
          </a:p>
        </p:txBody>
      </p:sp>
      <p:sp>
        <p:nvSpPr>
          <p:cNvPr id="373" name="Google Shape;373;g325102a0052_1_56"/>
          <p:cNvSpPr/>
          <p:nvPr/>
        </p:nvSpPr>
        <p:spPr>
          <a:xfrm>
            <a:off x="934975" y="1892375"/>
            <a:ext cx="8283900" cy="4407600"/>
          </a:xfrm>
          <a:prstGeom prst="roundRect">
            <a:avLst>
              <a:gd name="adj" fmla="val 16667"/>
            </a:avLst>
          </a:prstGeom>
          <a:solidFill>
            <a:srgbClr val="5197BE"/>
          </a:solidFill>
          <a:ln w="44450" cap="flat" cmpd="sng">
            <a:solidFill>
              <a:schemeClr val="lt1"/>
            </a:solidFill>
            <a:prstDash val="solid"/>
            <a:round/>
            <a:headEnd type="none" w="sm" len="sm"/>
            <a:tailEnd type="none" w="sm" len="sm"/>
          </a:ln>
        </p:spPr>
        <p:txBody>
          <a:bodyPr spcFirstLastPara="1" wrap="square" lIns="36000" tIns="45700" rIns="36000" bIns="45700"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de-DE" sz="3200" u="sng">
                <a:solidFill>
                  <a:srgbClr val="FEFEFE"/>
                </a:solidFill>
                <a:latin typeface="Lato"/>
                <a:ea typeface="Lato"/>
                <a:cs typeface="Lato"/>
                <a:sym typeface="Lato"/>
              </a:rPr>
              <a:t>Journal of Infection &amp; Public Health 1/25 </a:t>
            </a:r>
            <a:br>
              <a:rPr lang="de-DE" sz="3200" b="0" i="0" u="sng" strike="noStrike" cap="none">
                <a:solidFill>
                  <a:srgbClr val="FEFEFE"/>
                </a:solidFill>
                <a:latin typeface="Lato"/>
                <a:ea typeface="Lato"/>
                <a:cs typeface="Lato"/>
                <a:sym typeface="Lato"/>
              </a:rPr>
            </a:br>
            <a:endParaRPr sz="20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a:solidFill>
                  <a:srgbClr val="FEFEFE"/>
                </a:solidFill>
                <a:latin typeface="Lato"/>
                <a:ea typeface="Lato"/>
                <a:cs typeface="Lato"/>
                <a:sym typeface="Lato"/>
              </a:rPr>
              <a:t>Mobile HEPA-Luftreiniger reduzieren effektiv das Risiko der Übertragung von luftübertragenen Infektionskrankheiten </a:t>
            </a:r>
            <a:endParaRPr sz="3200">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a:solidFill>
                  <a:srgbClr val="FEFEFE"/>
                </a:solidFill>
                <a:latin typeface="Lato"/>
                <a:ea typeface="Lato"/>
                <a:cs typeface="Lato"/>
                <a:sym typeface="Lato"/>
              </a:rPr>
              <a:t> </a:t>
            </a:r>
            <a:endParaRPr sz="20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a:solidFill>
                  <a:srgbClr val="FEFEFE"/>
                </a:solidFill>
                <a:latin typeface="Lato"/>
                <a:ea typeface="Lato"/>
                <a:cs typeface="Lato"/>
                <a:sym typeface="Lato"/>
              </a:rPr>
              <a:t>Empfehlung sowohl in Gesundheits- einrichtungen &amp; öffentlichen Einrichtungen</a:t>
            </a:r>
            <a:endParaRPr sz="3200" b="0" i="0" u="none" strike="noStrike" cap="none">
              <a:solidFill>
                <a:srgbClr val="FEFEFE"/>
              </a:solidFill>
              <a:latin typeface="Lato"/>
              <a:ea typeface="Lato"/>
              <a:cs typeface="Lato"/>
              <a:sym typeface="Lato"/>
            </a:endParaRPr>
          </a:p>
          <a:p>
            <a:pPr marL="0" marR="0" lvl="0" indent="0" algn="l" rtl="0">
              <a:lnSpc>
                <a:spcPct val="100000"/>
              </a:lnSpc>
              <a:spcBef>
                <a:spcPts val="0"/>
              </a:spcBef>
              <a:spcAft>
                <a:spcPts val="0"/>
              </a:spcAft>
              <a:buClr>
                <a:srgbClr val="000000"/>
              </a:buClr>
              <a:buSzPts val="3200"/>
              <a:buFont typeface="Arial"/>
              <a:buNone/>
            </a:pPr>
            <a:r>
              <a:rPr lang="de-DE" sz="3200" b="0" i="0" u="none" strike="noStrike" cap="none">
                <a:solidFill>
                  <a:srgbClr val="FEFEFE"/>
                </a:solidFill>
                <a:latin typeface="Lato"/>
                <a:ea typeface="Lato"/>
                <a:cs typeface="Lato"/>
                <a:sym typeface="Lato"/>
              </a:rPr>
              <a:t> </a:t>
            </a:r>
            <a:endParaRPr sz="3200" b="0" i="0" u="none" strike="noStrike" cap="none">
              <a:solidFill>
                <a:srgbClr val="FEFEFE"/>
              </a:solidFill>
              <a:latin typeface="Lato"/>
              <a:ea typeface="Lato"/>
              <a:cs typeface="Lato"/>
              <a:sym typeface="Lato"/>
            </a:endParaRPr>
          </a:p>
        </p:txBody>
      </p:sp>
      <p:pic>
        <p:nvPicPr>
          <p:cNvPr id="374" name="Google Shape;374;g325102a0052_1_56"/>
          <p:cNvPicPr preferRelativeResize="0"/>
          <p:nvPr/>
        </p:nvPicPr>
        <p:blipFill rotWithShape="1">
          <a:blip r:embed="rId3">
            <a:alphaModFix/>
          </a:blip>
          <a:srcRect/>
          <a:stretch/>
        </p:blipFill>
        <p:spPr>
          <a:xfrm>
            <a:off x="470401" y="620086"/>
            <a:ext cx="843755" cy="796543"/>
          </a:xfrm>
          <a:prstGeom prst="rect">
            <a:avLst/>
          </a:prstGeom>
          <a:noFill/>
          <a:ln>
            <a:noFill/>
          </a:ln>
        </p:spPr>
      </p:pic>
      <p:pic>
        <p:nvPicPr>
          <p:cNvPr id="375" name="Google Shape;375;g325102a0052_1_56"/>
          <p:cNvPicPr preferRelativeResize="0"/>
          <p:nvPr/>
        </p:nvPicPr>
        <p:blipFill>
          <a:blip r:embed="rId4">
            <a:alphaModFix/>
          </a:blip>
          <a:stretch>
            <a:fillRect/>
          </a:stretch>
        </p:blipFill>
        <p:spPr>
          <a:xfrm>
            <a:off x="9353875" y="2260188"/>
            <a:ext cx="2565675" cy="3420908"/>
          </a:xfrm>
          <a:prstGeom prst="rect">
            <a:avLst/>
          </a:prstGeom>
          <a:noFill/>
          <a:ln>
            <a:noFill/>
          </a:ln>
        </p:spPr>
      </p:pic>
      <p:pic>
        <p:nvPicPr>
          <p:cNvPr id="376" name="Google Shape;376;g325102a0052_1_56"/>
          <p:cNvPicPr preferRelativeResize="0"/>
          <p:nvPr/>
        </p:nvPicPr>
        <p:blipFill>
          <a:blip r:embed="rId5">
            <a:alphaModFix/>
          </a:blip>
          <a:stretch>
            <a:fillRect/>
          </a:stretch>
        </p:blipFill>
        <p:spPr>
          <a:xfrm>
            <a:off x="10122050" y="247475"/>
            <a:ext cx="1797300" cy="1797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Initiative Gesundes Österreich - IGÖ </a:t>
            </a:r>
            <a:endParaRPr/>
          </a:p>
        </p:txBody>
      </p:sp>
      <p:sp>
        <p:nvSpPr>
          <p:cNvPr id="384" name="Google Shape;384;p20"/>
          <p:cNvSpPr txBox="1">
            <a:spLocks noGrp="1"/>
          </p:cNvSpPr>
          <p:nvPr>
            <p:ph type="body" idx="1"/>
          </p:nvPr>
        </p:nvSpPr>
        <p:spPr>
          <a:xfrm>
            <a:off x="838200" y="1690700"/>
            <a:ext cx="6553200" cy="4695000"/>
          </a:xfrm>
          <a:prstGeom prst="rect">
            <a:avLst/>
          </a:prstGeom>
          <a:noFill/>
          <a:ln>
            <a:noFill/>
          </a:ln>
        </p:spPr>
        <p:txBody>
          <a:bodyPr spcFirstLastPara="1" wrap="square" lIns="91425" tIns="45700" rIns="91425" bIns="45700" anchor="t" anchorCtr="0">
            <a:normAutofit/>
          </a:bodyPr>
          <a:lstStyle/>
          <a:p>
            <a:pPr marL="228600" lvl="0" indent="-228600" algn="l" rtl="0">
              <a:lnSpc>
                <a:spcPct val="120000"/>
              </a:lnSpc>
              <a:spcBef>
                <a:spcPts val="0"/>
              </a:spcBef>
              <a:spcAft>
                <a:spcPts val="0"/>
              </a:spcAft>
              <a:buClr>
                <a:schemeClr val="lt1"/>
              </a:buClr>
              <a:buSzPts val="2800"/>
              <a:buChar char="•"/>
            </a:pPr>
            <a:r>
              <a:rPr lang="de-DE"/>
              <a:t>Ziel: </a:t>
            </a:r>
            <a:br>
              <a:rPr lang="de-DE"/>
            </a:br>
            <a:r>
              <a:rPr lang="de-DE"/>
              <a:t>Information, Vernetzung &amp; Förderung eines breiten Verständnisses für Gesundheitsschutz, Gesundheitsbildung &amp; Prävention von übertragbaren Krankheiten. </a:t>
            </a:r>
            <a:endParaRPr/>
          </a:p>
          <a:p>
            <a:pPr marL="228600" lvl="0" indent="-228600" algn="l" rtl="0">
              <a:lnSpc>
                <a:spcPct val="120000"/>
              </a:lnSpc>
              <a:spcBef>
                <a:spcPts val="600"/>
              </a:spcBef>
              <a:spcAft>
                <a:spcPts val="0"/>
              </a:spcAft>
              <a:buClr>
                <a:schemeClr val="lt1"/>
              </a:buClr>
              <a:buSzPts val="2800"/>
              <a:buChar char="•"/>
            </a:pPr>
            <a:r>
              <a:rPr lang="de-DE"/>
              <a:t>Einsatz für präventive Maßnahmen wie saubere Luft in Innenräumen, insbesondere in Bildungseinrichtungen.</a:t>
            </a:r>
            <a:endParaRPr/>
          </a:p>
        </p:txBody>
      </p:sp>
      <p:pic>
        <p:nvPicPr>
          <p:cNvPr id="385" name="Google Shape;385;p20" descr="Ein Bild, das Text, Elektronik enthält.&#10;&#10;Automatisch generierte Beschreibung"/>
          <p:cNvPicPr preferRelativeResize="0"/>
          <p:nvPr/>
        </p:nvPicPr>
        <p:blipFill rotWithShape="1">
          <a:blip r:embed="rId3">
            <a:alphaModFix/>
          </a:blip>
          <a:srcRect/>
          <a:stretch/>
        </p:blipFill>
        <p:spPr>
          <a:xfrm>
            <a:off x="7391400" y="1843088"/>
            <a:ext cx="4486275" cy="4486275"/>
          </a:xfrm>
          <a:prstGeom prst="rect">
            <a:avLst/>
          </a:prstGeom>
          <a:noFill/>
          <a:ln>
            <a:noFill/>
          </a:ln>
        </p:spPr>
      </p:pic>
      <p:pic>
        <p:nvPicPr>
          <p:cNvPr id="386" name="Google Shape;386;p20" descr="Preview of your QR Code">
            <a:hlinkClick r:id="rId4"/>
          </p:cNvPr>
          <p:cNvPicPr preferRelativeResize="0"/>
          <p:nvPr/>
        </p:nvPicPr>
        <p:blipFill rotWithShape="1">
          <a:blip r:embed="rId5">
            <a:alphaModFix/>
          </a:blip>
          <a:srcRect/>
          <a:stretch/>
        </p:blipFill>
        <p:spPr>
          <a:xfrm>
            <a:off x="10685030" y="365125"/>
            <a:ext cx="1168400" cy="1168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Initiative Gesundes Österreich - IGÖ </a:t>
            </a:r>
            <a:endParaRPr/>
          </a:p>
        </p:txBody>
      </p:sp>
      <p:sp>
        <p:nvSpPr>
          <p:cNvPr id="394" name="Google Shape;394;p21"/>
          <p:cNvSpPr txBox="1">
            <a:spLocks noGrp="1"/>
          </p:cNvSpPr>
          <p:nvPr>
            <p:ph type="body" idx="1"/>
          </p:nvPr>
        </p:nvSpPr>
        <p:spPr>
          <a:xfrm>
            <a:off x="8390563" y="1530325"/>
            <a:ext cx="3500700" cy="5814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600"/>
              <a:buNone/>
            </a:pPr>
            <a:r>
              <a:rPr lang="de-DE" sz="2600"/>
              <a:t>Luftbotschafter:innen</a:t>
            </a:r>
            <a:endParaRPr sz="2600"/>
          </a:p>
        </p:txBody>
      </p:sp>
      <p:sp>
        <p:nvSpPr>
          <p:cNvPr id="395" name="Google Shape;395;p21"/>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pic>
        <p:nvPicPr>
          <p:cNvPr id="396" name="Google Shape;396;p21"/>
          <p:cNvPicPr preferRelativeResize="0"/>
          <p:nvPr/>
        </p:nvPicPr>
        <p:blipFill rotWithShape="1">
          <a:blip r:embed="rId3">
            <a:alphaModFix/>
          </a:blip>
          <a:srcRect/>
          <a:stretch/>
        </p:blipFill>
        <p:spPr>
          <a:xfrm>
            <a:off x="8436625" y="2232675"/>
            <a:ext cx="2917167" cy="3048570"/>
          </a:xfrm>
          <a:prstGeom prst="rect">
            <a:avLst/>
          </a:prstGeom>
          <a:noFill/>
          <a:ln>
            <a:noFill/>
          </a:ln>
        </p:spPr>
      </p:pic>
      <p:pic>
        <p:nvPicPr>
          <p:cNvPr id="397" name="Google Shape;397;p21"/>
          <p:cNvPicPr preferRelativeResize="0"/>
          <p:nvPr/>
        </p:nvPicPr>
        <p:blipFill>
          <a:blip r:embed="rId4">
            <a:alphaModFix/>
          </a:blip>
          <a:stretch>
            <a:fillRect/>
          </a:stretch>
        </p:blipFill>
        <p:spPr>
          <a:xfrm>
            <a:off x="983350" y="1628263"/>
            <a:ext cx="7042734" cy="486251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8"/>
          <p:cNvSpPr txBox="1">
            <a:spLocks noGrp="1"/>
          </p:cNvSpPr>
          <p:nvPr>
            <p:ph type="title"/>
          </p:nvPr>
        </p:nvSpPr>
        <p:spPr>
          <a:xfrm>
            <a:off x="838200" y="1345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Boston</a:t>
            </a:r>
            <a:endParaRPr/>
          </a:p>
        </p:txBody>
      </p:sp>
      <p:sp>
        <p:nvSpPr>
          <p:cNvPr id="405" name="Google Shape;405;p18"/>
          <p:cNvSpPr txBox="1">
            <a:spLocks noGrp="1"/>
          </p:cNvSpPr>
          <p:nvPr>
            <p:ph type="body" idx="1"/>
          </p:nvPr>
        </p:nvSpPr>
        <p:spPr>
          <a:xfrm>
            <a:off x="6039675" y="2416225"/>
            <a:ext cx="6501900" cy="4667400"/>
          </a:xfrm>
          <a:prstGeom prst="rect">
            <a:avLst/>
          </a:prstGeom>
          <a:noFill/>
          <a:ln>
            <a:noFill/>
          </a:ln>
        </p:spPr>
        <p:txBody>
          <a:bodyPr spcFirstLastPara="1" wrap="square" lIns="91425" tIns="45700" rIns="91425" bIns="45700" anchor="t" anchorCtr="0">
            <a:normAutofit/>
          </a:bodyPr>
          <a:lstStyle/>
          <a:p>
            <a:pPr marL="457200" lvl="0" indent="-406400" algn="l" rtl="0">
              <a:lnSpc>
                <a:spcPct val="120000"/>
              </a:lnSpc>
              <a:spcBef>
                <a:spcPts val="0"/>
              </a:spcBef>
              <a:spcAft>
                <a:spcPts val="0"/>
              </a:spcAft>
              <a:buSzPts val="2800"/>
              <a:buChar char="○"/>
            </a:pPr>
            <a:r>
              <a:rPr lang="de-DE"/>
              <a:t>Boston Public Schools IAQ</a:t>
            </a:r>
            <a:endParaRPr/>
          </a:p>
          <a:p>
            <a:pPr marL="457200" lvl="0" indent="-406400" algn="l" rtl="0">
              <a:lnSpc>
                <a:spcPct val="120000"/>
              </a:lnSpc>
              <a:spcBef>
                <a:spcPts val="0"/>
              </a:spcBef>
              <a:spcAft>
                <a:spcPts val="0"/>
              </a:spcAft>
              <a:buSzPts val="2800"/>
              <a:buChar char="○"/>
            </a:pPr>
            <a:r>
              <a:rPr lang="de-DE"/>
              <a:t>4436 Klassenräume in Boston</a:t>
            </a:r>
            <a:endParaRPr/>
          </a:p>
          <a:p>
            <a:pPr marL="457200" lvl="0" indent="-406400" algn="l" rtl="0">
              <a:lnSpc>
                <a:spcPct val="120000"/>
              </a:lnSpc>
              <a:spcBef>
                <a:spcPts val="0"/>
              </a:spcBef>
              <a:spcAft>
                <a:spcPts val="0"/>
              </a:spcAft>
              <a:buSzPts val="2800"/>
              <a:buChar char="○"/>
            </a:pPr>
            <a:r>
              <a:rPr lang="de-DE"/>
              <a:t>CO-, CO</a:t>
            </a:r>
            <a:r>
              <a:rPr lang="de-DE" baseline="-25000"/>
              <a:t>2</a:t>
            </a:r>
            <a:r>
              <a:rPr lang="de-DE"/>
              <a:t>- &amp; Feinstaubsensoren</a:t>
            </a:r>
            <a:endParaRPr/>
          </a:p>
          <a:p>
            <a:pPr marL="457200" lvl="0" indent="-406400" algn="l" rtl="0">
              <a:lnSpc>
                <a:spcPct val="120000"/>
              </a:lnSpc>
              <a:spcBef>
                <a:spcPts val="0"/>
              </a:spcBef>
              <a:spcAft>
                <a:spcPts val="0"/>
              </a:spcAft>
              <a:buSzPts val="2800"/>
              <a:buChar char="○"/>
            </a:pPr>
            <a:r>
              <a:rPr lang="de-DE"/>
              <a:t>Echtzeitwerte online </a:t>
            </a:r>
            <a:r>
              <a:rPr lang="de-DE" u="sng">
                <a:solidFill>
                  <a:schemeClr val="hlink"/>
                </a:solidFill>
                <a:hlinkClick r:id="rId3"/>
              </a:rPr>
              <a:t>LINK</a:t>
            </a:r>
            <a:endParaRPr/>
          </a:p>
        </p:txBody>
      </p:sp>
      <p:sp>
        <p:nvSpPr>
          <p:cNvPr id="406" name="Google Shape;406;p18"/>
          <p:cNvSpPr txBox="1"/>
          <p:nvPr/>
        </p:nvSpPr>
        <p:spPr>
          <a:xfrm>
            <a:off x="9663982" y="2068775"/>
            <a:ext cx="12012000" cy="338700"/>
          </a:xfrm>
          <a:prstGeom prst="rect">
            <a:avLst/>
          </a:prstGeom>
          <a:noFill/>
          <a:ln>
            <a:noFill/>
          </a:ln>
        </p:spPr>
        <p:txBody>
          <a:bodyPr spcFirstLastPara="1" wrap="square" lIns="91425" tIns="45700" rIns="91425" bIns="45700" anchor="t" anchorCtr="0">
            <a:spAutoFit/>
          </a:bodyPr>
          <a:lstStyle/>
          <a:p>
            <a:pPr marL="0" lvl="0" indent="0" algn="l" rtl="0">
              <a:lnSpc>
                <a:spcPct val="115000"/>
              </a:lnSpc>
              <a:spcBef>
                <a:spcPts val="0"/>
              </a:spcBef>
              <a:spcAft>
                <a:spcPts val="0"/>
              </a:spcAft>
              <a:buClr>
                <a:schemeClr val="dk1"/>
              </a:buClr>
              <a:buSzPts val="1100"/>
              <a:buFont typeface="Arial"/>
              <a:buNone/>
            </a:pPr>
            <a:r>
              <a:rPr lang="de-DE" sz="1600">
                <a:solidFill>
                  <a:schemeClr val="lt1"/>
                </a:solidFill>
                <a:latin typeface="Lato"/>
                <a:ea typeface="Lato"/>
                <a:cs typeface="Lato"/>
                <a:sym typeface="Lato"/>
              </a:rPr>
              <a:t>https://letsair.org/#early</a:t>
            </a:r>
            <a:endParaRPr sz="1600">
              <a:solidFill>
                <a:schemeClr val="lt1"/>
              </a:solidFill>
              <a:latin typeface="Lato"/>
              <a:ea typeface="Lato"/>
              <a:cs typeface="Lato"/>
              <a:sym typeface="Lato"/>
            </a:endParaRPr>
          </a:p>
        </p:txBody>
      </p:sp>
      <p:pic>
        <p:nvPicPr>
          <p:cNvPr id="407" name="Google Shape;407;p18"/>
          <p:cNvPicPr preferRelativeResize="0"/>
          <p:nvPr/>
        </p:nvPicPr>
        <p:blipFill>
          <a:blip r:embed="rId4">
            <a:alphaModFix/>
          </a:blip>
          <a:stretch>
            <a:fillRect/>
          </a:stretch>
        </p:blipFill>
        <p:spPr>
          <a:xfrm>
            <a:off x="838200" y="1384000"/>
            <a:ext cx="4988525" cy="5400782"/>
          </a:xfrm>
          <a:prstGeom prst="rect">
            <a:avLst/>
          </a:prstGeom>
          <a:noFill/>
          <a:ln>
            <a:noFill/>
          </a:ln>
        </p:spPr>
      </p:pic>
      <p:grpSp>
        <p:nvGrpSpPr>
          <p:cNvPr id="408" name="Google Shape;408;p18"/>
          <p:cNvGrpSpPr/>
          <p:nvPr/>
        </p:nvGrpSpPr>
        <p:grpSpPr>
          <a:xfrm>
            <a:off x="6039672" y="288829"/>
            <a:ext cx="5881621" cy="1779935"/>
            <a:chOff x="90000" y="4494425"/>
            <a:chExt cx="6501902" cy="1477124"/>
          </a:xfrm>
        </p:grpSpPr>
        <p:pic>
          <p:nvPicPr>
            <p:cNvPr id="409" name="Google Shape;409;p18"/>
            <p:cNvPicPr preferRelativeResize="0"/>
            <p:nvPr/>
          </p:nvPicPr>
          <p:blipFill rotWithShape="1">
            <a:blip r:embed="rId5">
              <a:alphaModFix/>
            </a:blip>
            <a:srcRect b="94437"/>
            <a:stretch/>
          </p:blipFill>
          <p:spPr>
            <a:xfrm>
              <a:off x="90000" y="4494425"/>
              <a:ext cx="6501900" cy="221201"/>
            </a:xfrm>
            <a:prstGeom prst="rect">
              <a:avLst/>
            </a:prstGeom>
            <a:noFill/>
            <a:ln>
              <a:noFill/>
            </a:ln>
          </p:spPr>
        </p:pic>
        <p:pic>
          <p:nvPicPr>
            <p:cNvPr id="410" name="Google Shape;410;p18"/>
            <p:cNvPicPr preferRelativeResize="0"/>
            <p:nvPr/>
          </p:nvPicPr>
          <p:blipFill rotWithShape="1">
            <a:blip r:embed="rId5">
              <a:alphaModFix/>
            </a:blip>
            <a:srcRect l="911" t="62131" r="66888"/>
            <a:stretch/>
          </p:blipFill>
          <p:spPr>
            <a:xfrm>
              <a:off x="4714675" y="4632875"/>
              <a:ext cx="1877227" cy="1338674"/>
            </a:xfrm>
            <a:prstGeom prst="rect">
              <a:avLst/>
            </a:prstGeom>
            <a:noFill/>
            <a:ln>
              <a:noFill/>
            </a:ln>
          </p:spPr>
        </p:pic>
        <p:pic>
          <p:nvPicPr>
            <p:cNvPr id="411" name="Google Shape;411;p18"/>
            <p:cNvPicPr preferRelativeResize="0"/>
            <p:nvPr/>
          </p:nvPicPr>
          <p:blipFill rotWithShape="1">
            <a:blip r:embed="rId5">
              <a:alphaModFix/>
            </a:blip>
            <a:srcRect l="910" t="16987" r="17828" b="42948"/>
            <a:stretch/>
          </p:blipFill>
          <p:spPr>
            <a:xfrm>
              <a:off x="90000" y="4645975"/>
              <a:ext cx="4684576" cy="1325574"/>
            </a:xfrm>
            <a:prstGeom prst="rect">
              <a:avLst/>
            </a:prstGeom>
            <a:noFill/>
            <a:ln>
              <a:noFill/>
            </a:ln>
          </p:spPr>
        </p:pic>
      </p:grpSp>
      <p:pic>
        <p:nvPicPr>
          <p:cNvPr id="412" name="Google Shape;412;p18"/>
          <p:cNvPicPr preferRelativeResize="0"/>
          <p:nvPr/>
        </p:nvPicPr>
        <p:blipFill rotWithShape="1">
          <a:blip r:embed="rId4">
            <a:alphaModFix/>
          </a:blip>
          <a:srcRect l="59858" t="70266" r="3378" b="7096"/>
          <a:stretch/>
        </p:blipFill>
        <p:spPr>
          <a:xfrm>
            <a:off x="6564925" y="4584200"/>
            <a:ext cx="3295950" cy="2197224"/>
          </a:xfrm>
          <a:prstGeom prst="rect">
            <a:avLst/>
          </a:prstGeom>
          <a:noFill/>
          <a:ln>
            <a:noFill/>
          </a:ln>
        </p:spPr>
      </p:pic>
      <p:pic>
        <p:nvPicPr>
          <p:cNvPr id="413" name="Google Shape;413;p18"/>
          <p:cNvPicPr preferRelativeResize="0"/>
          <p:nvPr/>
        </p:nvPicPr>
        <p:blipFill>
          <a:blip r:embed="rId6">
            <a:alphaModFix/>
          </a:blip>
          <a:stretch>
            <a:fillRect/>
          </a:stretch>
        </p:blipFill>
        <p:spPr>
          <a:xfrm>
            <a:off x="10006225" y="4620538"/>
            <a:ext cx="1347585" cy="1325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324eb6e1335_0_2122" descr="Ein Bild, das Text enthält.&#10;&#10;Automatisch generierte Beschreibung"/>
          <p:cNvPicPr preferRelativeResize="0">
            <a:picLocks noGrp="1"/>
          </p:cNvPicPr>
          <p:nvPr>
            <p:ph type="body" idx="1"/>
          </p:nvPr>
        </p:nvPicPr>
        <p:blipFill rotWithShape="1">
          <a:blip r:embed="rId3">
            <a:alphaModFix/>
          </a:blip>
          <a:srcRect/>
          <a:stretch/>
        </p:blipFill>
        <p:spPr>
          <a:xfrm>
            <a:off x="6519917" y="650998"/>
            <a:ext cx="5627100" cy="2836500"/>
          </a:xfrm>
          <a:prstGeom prst="rect">
            <a:avLst/>
          </a:prstGeom>
          <a:noFill/>
          <a:ln>
            <a:noFill/>
          </a:ln>
        </p:spPr>
      </p:pic>
      <p:sp>
        <p:nvSpPr>
          <p:cNvPr id="421" name="Google Shape;421;g324eb6e1335_0_2122"/>
          <p:cNvSpPr txBox="1"/>
          <p:nvPr/>
        </p:nvSpPr>
        <p:spPr>
          <a:xfrm>
            <a:off x="6225732" y="5842476"/>
            <a:ext cx="61119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000" b="0" i="0" u="none" strike="noStrike" cap="none">
                <a:solidFill>
                  <a:schemeClr val="lt1"/>
                </a:solidFill>
                <a:latin typeface="Lato"/>
                <a:ea typeface="Lato"/>
                <a:cs typeface="Lato"/>
                <a:sym typeface="Lato"/>
              </a:rPr>
              <a:t>https://ostbelgienlive.be/PortalData/57/Resources/dokumente/massnahmen_und_protokolle/wirtschaft_und_tourismus/coronavirus-leitfaden-sichere-wiederaufnahme-gaststaettengewerbes_06_2021.pdf</a:t>
            </a:r>
            <a:endParaRPr sz="1000" b="0" i="0" u="none" strike="noStrike" cap="none">
              <a:solidFill>
                <a:srgbClr val="000000"/>
              </a:solidFill>
              <a:latin typeface="Arial"/>
              <a:ea typeface="Arial"/>
              <a:cs typeface="Arial"/>
              <a:sym typeface="Arial"/>
            </a:endParaRPr>
          </a:p>
        </p:txBody>
      </p:sp>
      <p:pic>
        <p:nvPicPr>
          <p:cNvPr id="422" name="Google Shape;422;g324eb6e1335_0_2122" descr="Ein Bild, das Text, drinnen, Screenshot enthält.&#10;&#10;Automatisch generierte Beschreibung"/>
          <p:cNvPicPr preferRelativeResize="0"/>
          <p:nvPr/>
        </p:nvPicPr>
        <p:blipFill rotWithShape="1">
          <a:blip r:embed="rId4">
            <a:alphaModFix/>
          </a:blip>
          <a:srcRect/>
          <a:stretch/>
        </p:blipFill>
        <p:spPr>
          <a:xfrm>
            <a:off x="6225732" y="3019920"/>
            <a:ext cx="5966266" cy="2836422"/>
          </a:xfrm>
          <a:prstGeom prst="rect">
            <a:avLst/>
          </a:prstGeom>
          <a:noFill/>
          <a:ln>
            <a:noFill/>
          </a:ln>
        </p:spPr>
      </p:pic>
      <p:pic>
        <p:nvPicPr>
          <p:cNvPr id="423" name="Google Shape;423;g324eb6e1335_0_2122" descr="Ein Bild, das Text enthält.&#10;&#10;Automatisch generierte Beschreibung"/>
          <p:cNvPicPr preferRelativeResize="0"/>
          <p:nvPr/>
        </p:nvPicPr>
        <p:blipFill rotWithShape="1">
          <a:blip r:embed="rId5">
            <a:alphaModFix/>
          </a:blip>
          <a:srcRect b="68437"/>
          <a:stretch/>
        </p:blipFill>
        <p:spPr>
          <a:xfrm>
            <a:off x="513021" y="669926"/>
            <a:ext cx="4956438" cy="1773920"/>
          </a:xfrm>
          <a:prstGeom prst="rect">
            <a:avLst/>
          </a:prstGeom>
          <a:noFill/>
          <a:ln>
            <a:noFill/>
          </a:ln>
        </p:spPr>
      </p:pic>
      <p:sp>
        <p:nvSpPr>
          <p:cNvPr id="424" name="Google Shape;424;g324eb6e1335_0_2122"/>
          <p:cNvSpPr txBox="1"/>
          <p:nvPr/>
        </p:nvSpPr>
        <p:spPr>
          <a:xfrm>
            <a:off x="421399" y="2413325"/>
            <a:ext cx="5048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000" b="0" i="0" u="none" strike="noStrike" cap="none">
                <a:solidFill>
                  <a:schemeClr val="lt1"/>
                </a:solidFill>
                <a:latin typeface="Lato"/>
                <a:ea typeface="Lato"/>
                <a:cs typeface="Lato"/>
                <a:sym typeface="Lato"/>
              </a:rPr>
              <a:t>https://www.childinthecity.org/2022/02/21/all-dutch-school-classrooms-to-get-a-co2-detector/?gdpr=accept</a:t>
            </a:r>
            <a:endParaRPr sz="1000" b="0" i="0" u="none" strike="noStrike" cap="none">
              <a:solidFill>
                <a:schemeClr val="lt1"/>
              </a:solidFill>
              <a:latin typeface="Lato"/>
              <a:ea typeface="Lato"/>
              <a:cs typeface="Lato"/>
              <a:sym typeface="Lato"/>
            </a:endParaRPr>
          </a:p>
        </p:txBody>
      </p:sp>
      <p:pic>
        <p:nvPicPr>
          <p:cNvPr id="425" name="Google Shape;425;g324eb6e1335_0_2122"/>
          <p:cNvPicPr preferRelativeResize="0"/>
          <p:nvPr/>
        </p:nvPicPr>
        <p:blipFill rotWithShape="1">
          <a:blip r:embed="rId6">
            <a:alphaModFix/>
          </a:blip>
          <a:srcRect/>
          <a:stretch/>
        </p:blipFill>
        <p:spPr>
          <a:xfrm>
            <a:off x="413197" y="3020271"/>
            <a:ext cx="5561336" cy="3126688"/>
          </a:xfrm>
          <a:prstGeom prst="rect">
            <a:avLst/>
          </a:prstGeom>
          <a:noFill/>
          <a:ln>
            <a:noFill/>
          </a:ln>
        </p:spPr>
      </p:pic>
      <p:pic>
        <p:nvPicPr>
          <p:cNvPr id="426" name="Google Shape;426;g324eb6e1335_0_2122" descr="Ein Bild, das Text enthält.&#10;&#10;Automatisch generierte Beschreibung"/>
          <p:cNvPicPr preferRelativeResize="0"/>
          <p:nvPr/>
        </p:nvPicPr>
        <p:blipFill rotWithShape="1">
          <a:blip r:embed="rId7">
            <a:alphaModFix/>
          </a:blip>
          <a:srcRect t="5323" b="55814"/>
          <a:stretch/>
        </p:blipFill>
        <p:spPr>
          <a:xfrm>
            <a:off x="6096000" y="646718"/>
            <a:ext cx="2020035" cy="1396268"/>
          </a:xfrm>
          <a:prstGeom prst="rect">
            <a:avLst/>
          </a:prstGeom>
          <a:noFill/>
          <a:ln>
            <a:noFill/>
          </a:ln>
        </p:spPr>
      </p:pic>
      <p:sp>
        <p:nvSpPr>
          <p:cNvPr id="427" name="Google Shape;427;g324eb6e1335_0_2122"/>
          <p:cNvSpPr txBox="1"/>
          <p:nvPr/>
        </p:nvSpPr>
        <p:spPr>
          <a:xfrm>
            <a:off x="513021" y="6195453"/>
            <a:ext cx="61722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000" b="0" i="0" u="none" strike="noStrike" cap="none">
                <a:solidFill>
                  <a:schemeClr val="lt1"/>
                </a:solidFill>
                <a:latin typeface="Arial"/>
                <a:ea typeface="Arial"/>
                <a:cs typeface="Arial"/>
                <a:sym typeface="Arial"/>
              </a:rPr>
              <a:t>https://nousaerons.fr</a:t>
            </a:r>
            <a:endParaRPr sz="10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111"/>
        <p:cNvGrpSpPr/>
        <p:nvPr/>
      </p:nvGrpSpPr>
      <p:grpSpPr>
        <a:xfrm>
          <a:off x="0" y="0"/>
          <a:ext cx="0" cy="0"/>
          <a:chOff x="0" y="0"/>
          <a:chExt cx="0" cy="0"/>
        </a:xfrm>
      </p:grpSpPr>
      <p:sp>
        <p:nvSpPr>
          <p:cNvPr id="112" name="Google Shape;112;g324eb6e1335_0_1315"/>
          <p:cNvSpPr txBox="1">
            <a:spLocks noGrp="1"/>
          </p:cNvSpPr>
          <p:nvPr>
            <p:ph type="title"/>
          </p:nvPr>
        </p:nvSpPr>
        <p:spPr>
          <a:xfrm>
            <a:off x="1031631" y="365125"/>
            <a:ext cx="12942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Libre Franklin Black"/>
              <a:buNone/>
            </a:pPr>
            <a:r>
              <a:rPr lang="de-DE" cap="small">
                <a:solidFill>
                  <a:schemeClr val="lt1"/>
                </a:solidFill>
              </a:rPr>
              <a:t>Überblick</a:t>
            </a:r>
            <a:endParaRPr cap="small">
              <a:solidFill>
                <a:schemeClr val="lt1"/>
              </a:solidFill>
            </a:endParaRPr>
          </a:p>
        </p:txBody>
      </p:sp>
      <p:sp>
        <p:nvSpPr>
          <p:cNvPr id="113" name="Google Shape;113;g324eb6e1335_0_1315"/>
          <p:cNvSpPr txBox="1">
            <a:spLocks noGrp="1"/>
          </p:cNvSpPr>
          <p:nvPr>
            <p:ph type="body" idx="1"/>
          </p:nvPr>
        </p:nvSpPr>
        <p:spPr>
          <a:xfrm>
            <a:off x="838201" y="1825624"/>
            <a:ext cx="10515600" cy="4475100"/>
          </a:xfrm>
          <a:prstGeom prst="rect">
            <a:avLst/>
          </a:prstGeom>
          <a:noFill/>
          <a:ln>
            <a:noFill/>
          </a:ln>
        </p:spPr>
        <p:txBody>
          <a:bodyPr spcFirstLastPara="1" wrap="square" lIns="91425" tIns="45700" rIns="91425" bIns="45700" anchor="t" anchorCtr="0">
            <a:normAutofit/>
          </a:bodyPr>
          <a:lstStyle/>
          <a:p>
            <a:pPr marL="342900" lvl="0" indent="-342900" algn="l" rtl="0">
              <a:lnSpc>
                <a:spcPct val="130000"/>
              </a:lnSpc>
              <a:spcBef>
                <a:spcPts val="0"/>
              </a:spcBef>
              <a:spcAft>
                <a:spcPts val="0"/>
              </a:spcAft>
              <a:buClr>
                <a:schemeClr val="lt1"/>
              </a:buClr>
              <a:buSzPts val="3200"/>
              <a:buFont typeface="Arial"/>
              <a:buChar char="•"/>
            </a:pPr>
            <a:r>
              <a:rPr lang="de-DE" sz="3200">
                <a:solidFill>
                  <a:schemeClr val="lt1"/>
                </a:solidFill>
              </a:rPr>
              <a:t>Begriffe &amp; Abkürzungen</a:t>
            </a:r>
            <a:endParaRPr/>
          </a:p>
          <a:p>
            <a:pPr marL="342900" lvl="0" indent="-342900" algn="l" rtl="0">
              <a:lnSpc>
                <a:spcPct val="130000"/>
              </a:lnSpc>
              <a:spcBef>
                <a:spcPts val="600"/>
              </a:spcBef>
              <a:spcAft>
                <a:spcPts val="0"/>
              </a:spcAft>
              <a:buClr>
                <a:schemeClr val="lt1"/>
              </a:buClr>
              <a:buSzPts val="3200"/>
              <a:buFont typeface="Arial"/>
              <a:buChar char="•"/>
            </a:pPr>
            <a:r>
              <a:rPr lang="de-DE" sz="3200">
                <a:solidFill>
                  <a:schemeClr val="lt1"/>
                </a:solidFill>
              </a:rPr>
              <a:t>CO</a:t>
            </a:r>
            <a:r>
              <a:rPr lang="de-DE" sz="3200" baseline="-25000">
                <a:solidFill>
                  <a:schemeClr val="lt1"/>
                </a:solidFill>
              </a:rPr>
              <a:t>2</a:t>
            </a:r>
            <a:r>
              <a:rPr lang="de-DE" sz="3200">
                <a:solidFill>
                  <a:schemeClr val="lt1"/>
                </a:solidFill>
              </a:rPr>
              <a:t>-Konzentration</a:t>
            </a:r>
            <a:br>
              <a:rPr lang="de-DE" sz="3200">
                <a:solidFill>
                  <a:schemeClr val="lt1"/>
                </a:solidFill>
              </a:rPr>
            </a:br>
            <a:r>
              <a:rPr lang="de-DE" sz="3200">
                <a:solidFill>
                  <a:schemeClr val="lt1"/>
                </a:solidFill>
              </a:rPr>
              <a:t>	in Außenluft</a:t>
            </a:r>
            <a:r>
              <a:rPr lang="de-DE" sz="3200"/>
              <a:t> &amp; </a:t>
            </a:r>
            <a:r>
              <a:rPr lang="de-DE" sz="3200">
                <a:solidFill>
                  <a:schemeClr val="lt1"/>
                </a:solidFill>
              </a:rPr>
              <a:t>Innenraum</a:t>
            </a:r>
            <a:endParaRPr/>
          </a:p>
          <a:p>
            <a:pPr marL="342900" lvl="0" indent="-342900" algn="l" rtl="0">
              <a:lnSpc>
                <a:spcPct val="130000"/>
              </a:lnSpc>
              <a:spcBef>
                <a:spcPts val="600"/>
              </a:spcBef>
              <a:spcAft>
                <a:spcPts val="0"/>
              </a:spcAft>
              <a:buClr>
                <a:schemeClr val="lt1"/>
              </a:buClr>
              <a:buSzPts val="3200"/>
              <a:buFont typeface="Arial"/>
              <a:buChar char="•"/>
            </a:pPr>
            <a:r>
              <a:rPr lang="de-DE" sz="3200">
                <a:solidFill>
                  <a:schemeClr val="lt1"/>
                </a:solidFill>
              </a:rPr>
              <a:t>Stoffwechselprodukt CO</a:t>
            </a:r>
            <a:r>
              <a:rPr lang="de-DE" sz="3200" baseline="-25000">
                <a:solidFill>
                  <a:schemeClr val="lt1"/>
                </a:solidFill>
              </a:rPr>
              <a:t>2</a:t>
            </a:r>
            <a:endParaRPr sz="3200">
              <a:solidFill>
                <a:schemeClr val="lt1"/>
              </a:solidFill>
            </a:endParaRPr>
          </a:p>
          <a:p>
            <a:pPr marL="342900" lvl="0" indent="-342900" algn="l" rtl="0">
              <a:lnSpc>
                <a:spcPct val="130000"/>
              </a:lnSpc>
              <a:spcBef>
                <a:spcPts val="600"/>
              </a:spcBef>
              <a:spcAft>
                <a:spcPts val="0"/>
              </a:spcAft>
              <a:buClr>
                <a:schemeClr val="lt1"/>
              </a:buClr>
              <a:buSzPts val="3200"/>
              <a:buFont typeface="Arial"/>
              <a:buChar char="•"/>
            </a:pPr>
            <a:r>
              <a:rPr lang="de-DE" sz="3200"/>
              <a:t>Kontrolle und Verbesserung der Luftqualität</a:t>
            </a:r>
            <a:endParaRPr sz="3200"/>
          </a:p>
          <a:p>
            <a:pPr marL="342900" lvl="0" indent="-342900" algn="l" rtl="0">
              <a:lnSpc>
                <a:spcPct val="130000"/>
              </a:lnSpc>
              <a:spcBef>
                <a:spcPts val="600"/>
              </a:spcBef>
              <a:spcAft>
                <a:spcPts val="0"/>
              </a:spcAft>
              <a:buSzPts val="3200"/>
              <a:buChar char="•"/>
            </a:pPr>
            <a:r>
              <a:rPr lang="de-DE" sz="3200"/>
              <a:t>Beispiele aus der Praxis</a:t>
            </a:r>
            <a:endParaRPr sz="3200"/>
          </a:p>
        </p:txBody>
      </p:sp>
      <p:pic>
        <p:nvPicPr>
          <p:cNvPr id="114" name="Google Shape;114;g324eb6e1335_0_1315"/>
          <p:cNvPicPr preferRelativeResize="0"/>
          <p:nvPr/>
        </p:nvPicPr>
        <p:blipFill rotWithShape="1">
          <a:blip r:embed="rId3">
            <a:alphaModFix/>
          </a:blip>
          <a:srcRect/>
          <a:stretch/>
        </p:blipFill>
        <p:spPr>
          <a:xfrm>
            <a:off x="9650981" y="365125"/>
            <a:ext cx="1702819" cy="16908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F0F0F"/>
              </a:buClr>
              <a:buSzPts val="4500"/>
              <a:buFont typeface="Arial"/>
              <a:buNone/>
            </a:pPr>
            <a:r>
              <a:rPr lang="de-DE">
                <a:latin typeface="Arial"/>
                <a:ea typeface="Arial"/>
                <a:cs typeface="Arial"/>
                <a:sym typeface="Arial"/>
              </a:rPr>
              <a:t>Internationale</a:t>
            </a:r>
            <a:r>
              <a:rPr lang="de-DE">
                <a:solidFill>
                  <a:srgbClr val="0F0F0F"/>
                </a:solidFill>
                <a:latin typeface="Arial"/>
                <a:ea typeface="Arial"/>
                <a:cs typeface="Arial"/>
                <a:sym typeface="Arial"/>
              </a:rPr>
              <a:t> </a:t>
            </a:r>
            <a:r>
              <a:rPr lang="de-DE">
                <a:latin typeface="Arial"/>
                <a:ea typeface="Arial"/>
                <a:cs typeface="Arial"/>
                <a:sym typeface="Arial"/>
              </a:rPr>
              <a:t>Initiativen Prävention</a:t>
            </a:r>
            <a:endParaRPr/>
          </a:p>
        </p:txBody>
      </p:sp>
      <p:pic>
        <p:nvPicPr>
          <p:cNvPr id="435" name="Google Shape;435;p24">
            <a:hlinkClick r:id="rId3"/>
          </p:cNvPr>
          <p:cNvPicPr preferRelativeResize="0">
            <a:picLocks noGrp="1"/>
          </p:cNvPicPr>
          <p:nvPr>
            <p:ph type="body" idx="1"/>
          </p:nvPr>
        </p:nvPicPr>
        <p:blipFill rotWithShape="1">
          <a:blip r:embed="rId4">
            <a:alphaModFix/>
          </a:blip>
          <a:srcRect/>
          <a:stretch/>
        </p:blipFill>
        <p:spPr>
          <a:xfrm>
            <a:off x="6374600" y="3579850"/>
            <a:ext cx="4979100" cy="2646000"/>
          </a:xfrm>
          <a:prstGeom prst="rect">
            <a:avLst/>
          </a:prstGeom>
          <a:noFill/>
          <a:ln>
            <a:noFill/>
          </a:ln>
        </p:spPr>
      </p:pic>
      <p:sp>
        <p:nvSpPr>
          <p:cNvPr id="436" name="Google Shape;436;p24"/>
          <p:cNvSpPr txBox="1"/>
          <p:nvPr/>
        </p:nvSpPr>
        <p:spPr>
          <a:xfrm>
            <a:off x="3047999" y="6311900"/>
            <a:ext cx="609600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Video</a:t>
            </a:r>
            <a:r>
              <a:rPr lang="de-DE" sz="1800" b="0" i="0" u="none" strike="noStrike" cap="none">
                <a:solidFill>
                  <a:schemeClr val="dk1"/>
                </a:solidFill>
                <a:latin typeface="Arial"/>
                <a:ea typeface="Arial"/>
                <a:cs typeface="Arial"/>
                <a:sym typeface="Arial"/>
              </a:rPr>
              <a:t> </a:t>
            </a:r>
            <a:r>
              <a:rPr lang="de-DE" sz="1800" b="0" i="0" u="none" strike="noStrike" cap="none">
                <a:solidFill>
                  <a:srgbClr val="0F0F0F"/>
                </a:solidFill>
                <a:latin typeface="Roboto"/>
                <a:ea typeface="Roboto"/>
                <a:cs typeface="Roboto"/>
                <a:sym typeface="Roboto"/>
              </a:rPr>
              <a:t>The John Snow Project</a:t>
            </a:r>
            <a:endParaRPr sz="1800" b="0" i="0" u="none" strike="noStrike" cap="none">
              <a:solidFill>
                <a:schemeClr val="dk1"/>
              </a:solidFill>
              <a:latin typeface="Arial"/>
              <a:ea typeface="Arial"/>
              <a:cs typeface="Arial"/>
              <a:sym typeface="Arial"/>
            </a:endParaRPr>
          </a:p>
        </p:txBody>
      </p:sp>
      <p:pic>
        <p:nvPicPr>
          <p:cNvPr id="437" name="Google Shape;437;p24" descr="Ein Bild, das Person, drinnen, Menge enthält.&#10;&#10;Automatisch generierte Beschreibung">
            <a:hlinkClick r:id="rId5"/>
          </p:cNvPr>
          <p:cNvPicPr preferRelativeResize="0"/>
          <p:nvPr/>
        </p:nvPicPr>
        <p:blipFill rotWithShape="1">
          <a:blip r:embed="rId6">
            <a:alphaModFix/>
          </a:blip>
          <a:srcRect/>
          <a:stretch/>
        </p:blipFill>
        <p:spPr>
          <a:xfrm>
            <a:off x="931402" y="1690698"/>
            <a:ext cx="5347351" cy="2709749"/>
          </a:xfrm>
          <a:prstGeom prst="rect">
            <a:avLst/>
          </a:prstGeom>
          <a:noFill/>
          <a:ln>
            <a:noFill/>
          </a:ln>
        </p:spPr>
      </p:pic>
      <p:pic>
        <p:nvPicPr>
          <p:cNvPr id="438" name="Google Shape;438;p24">
            <a:hlinkClick r:id="rId5"/>
          </p:cNvPr>
          <p:cNvPicPr preferRelativeResize="0"/>
          <p:nvPr/>
        </p:nvPicPr>
        <p:blipFill rotWithShape="1">
          <a:blip r:embed="rId7">
            <a:alphaModFix/>
          </a:blip>
          <a:srcRect/>
          <a:stretch/>
        </p:blipFill>
        <p:spPr>
          <a:xfrm>
            <a:off x="9956788" y="1482621"/>
            <a:ext cx="1397000" cy="1397000"/>
          </a:xfrm>
          <a:prstGeom prst="rect">
            <a:avLst/>
          </a:prstGeom>
          <a:noFill/>
          <a:ln>
            <a:noFill/>
          </a:ln>
        </p:spPr>
      </p:pic>
      <p:sp>
        <p:nvSpPr>
          <p:cNvPr id="439" name="Google Shape;439;p24"/>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sp>
        <p:nvSpPr>
          <p:cNvPr id="440" name="Google Shape;440;p24"/>
          <p:cNvSpPr txBox="1"/>
          <p:nvPr/>
        </p:nvSpPr>
        <p:spPr>
          <a:xfrm>
            <a:off x="546550" y="4580675"/>
            <a:ext cx="5634600" cy="1731300"/>
          </a:xfrm>
          <a:prstGeom prst="rect">
            <a:avLst/>
          </a:prstGeom>
          <a:noFill/>
          <a:ln>
            <a:noFill/>
          </a:ln>
        </p:spPr>
        <p:txBody>
          <a:bodyPr spcFirstLastPara="1" wrap="square" lIns="91425" tIns="91425" rIns="91425" bIns="91425" anchor="t" anchorCtr="0">
            <a:noAutofit/>
          </a:bodyPr>
          <a:lstStyle/>
          <a:p>
            <a:pPr marL="457200" lvl="0" indent="-406400" algn="l" rtl="0">
              <a:spcBef>
                <a:spcPts val="0"/>
              </a:spcBef>
              <a:spcAft>
                <a:spcPts val="0"/>
              </a:spcAft>
              <a:buClr>
                <a:schemeClr val="lt1"/>
              </a:buClr>
              <a:buSzPts val="2800"/>
              <a:buFont typeface="Lato"/>
              <a:buChar char="●"/>
            </a:pPr>
            <a:r>
              <a:rPr lang="de-DE" sz="2800">
                <a:solidFill>
                  <a:schemeClr val="lt1"/>
                </a:solidFill>
                <a:latin typeface="Lato"/>
                <a:ea typeface="Lato"/>
                <a:cs typeface="Lato"/>
                <a:sym typeface="Lato"/>
              </a:rPr>
              <a:t>The John Snow Project</a:t>
            </a:r>
            <a:endParaRPr sz="2800">
              <a:solidFill>
                <a:schemeClr val="lt1"/>
              </a:solidFill>
              <a:latin typeface="Lato"/>
              <a:ea typeface="Lato"/>
              <a:cs typeface="Lato"/>
              <a:sym typeface="Lato"/>
            </a:endParaRPr>
          </a:p>
          <a:p>
            <a:pPr marL="457200" lvl="0" indent="-406400" algn="l" rtl="0">
              <a:spcBef>
                <a:spcPts val="0"/>
              </a:spcBef>
              <a:spcAft>
                <a:spcPts val="0"/>
              </a:spcAft>
              <a:buClr>
                <a:schemeClr val="lt1"/>
              </a:buClr>
              <a:buSzPts val="2800"/>
              <a:buFont typeface="Lato"/>
              <a:buChar char="●"/>
            </a:pPr>
            <a:r>
              <a:rPr lang="de-DE" sz="2800">
                <a:solidFill>
                  <a:schemeClr val="lt1"/>
                </a:solidFill>
                <a:latin typeface="Lato"/>
                <a:ea typeface="Lato"/>
                <a:cs typeface="Lato"/>
                <a:sym typeface="Lato"/>
              </a:rPr>
              <a:t>WHN (World Health Network)</a:t>
            </a:r>
            <a:endParaRPr sz="2800">
              <a:solidFill>
                <a:schemeClr val="lt1"/>
              </a:solidFill>
              <a:latin typeface="Lato"/>
              <a:ea typeface="Lato"/>
              <a:cs typeface="Lato"/>
              <a:sym typeface="Lato"/>
            </a:endParaRPr>
          </a:p>
          <a:p>
            <a:pPr marL="457200" lvl="0" indent="-406400" algn="l" rtl="0">
              <a:spcBef>
                <a:spcPts val="0"/>
              </a:spcBef>
              <a:spcAft>
                <a:spcPts val="0"/>
              </a:spcAft>
              <a:buClr>
                <a:schemeClr val="lt1"/>
              </a:buClr>
              <a:buSzPts val="2800"/>
              <a:buFont typeface="Lato"/>
              <a:buChar char="●"/>
            </a:pPr>
            <a:r>
              <a:rPr lang="de-DE" sz="2800">
                <a:solidFill>
                  <a:schemeClr val="lt1"/>
                </a:solidFill>
                <a:latin typeface="Lato"/>
                <a:ea typeface="Lato"/>
                <a:cs typeface="Lato"/>
                <a:sym typeface="Lato"/>
              </a:rPr>
              <a:t>Nous Aerons </a:t>
            </a:r>
            <a:endParaRPr sz="2800">
              <a:solidFill>
                <a:schemeClr val="lt1"/>
              </a:solidFill>
              <a:latin typeface="Lato"/>
              <a:ea typeface="Lato"/>
              <a:cs typeface="Lato"/>
              <a:sym typeface="Lato"/>
            </a:endParaRPr>
          </a:p>
          <a:p>
            <a:pPr marL="457200" lvl="0" indent="-406400" algn="l" rtl="0">
              <a:spcBef>
                <a:spcPts val="0"/>
              </a:spcBef>
              <a:spcAft>
                <a:spcPts val="0"/>
              </a:spcAft>
              <a:buClr>
                <a:schemeClr val="lt1"/>
              </a:buClr>
              <a:buSzPts val="2800"/>
              <a:buFont typeface="Lato"/>
              <a:buChar char="●"/>
            </a:pPr>
            <a:r>
              <a:rPr lang="de-DE" sz="2800">
                <a:solidFill>
                  <a:schemeClr val="lt1"/>
                </a:solidFill>
                <a:latin typeface="Lato"/>
                <a:ea typeface="Lato"/>
                <a:cs typeface="Lato"/>
                <a:sym typeface="Lato"/>
              </a:rPr>
              <a:t>u.a. mehr</a:t>
            </a:r>
            <a:endParaRPr sz="2800">
              <a:solidFill>
                <a:schemeClr val="lt1"/>
              </a:solidFill>
              <a:latin typeface="Lato"/>
              <a:ea typeface="Lato"/>
              <a:cs typeface="Lato"/>
              <a:sym typeface="Lato"/>
            </a:endParaRPr>
          </a:p>
          <a:p>
            <a:pPr marL="0" lvl="0" indent="0" algn="l" rtl="0">
              <a:spcBef>
                <a:spcPts val="0"/>
              </a:spcBef>
              <a:spcAft>
                <a:spcPts val="0"/>
              </a:spcAft>
              <a:buNone/>
            </a:pPr>
            <a:endParaRPr sz="2800">
              <a:solidFill>
                <a:schemeClr val="lt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444"/>
        <p:cNvGrpSpPr/>
        <p:nvPr/>
      </p:nvGrpSpPr>
      <p:grpSpPr>
        <a:xfrm>
          <a:off x="0" y="0"/>
          <a:ext cx="0" cy="0"/>
          <a:chOff x="0" y="0"/>
          <a:chExt cx="0" cy="0"/>
        </a:xfrm>
      </p:grpSpPr>
      <p:sp>
        <p:nvSpPr>
          <p:cNvPr id="445" name="Google Shape;445;g324eb6e1335_0_2036"/>
          <p:cNvSpPr txBox="1"/>
          <p:nvPr/>
        </p:nvSpPr>
        <p:spPr>
          <a:xfrm>
            <a:off x="511875" y="1903850"/>
            <a:ext cx="8977800" cy="4701900"/>
          </a:xfrm>
          <a:prstGeom prst="rect">
            <a:avLst/>
          </a:prstGeom>
          <a:noFill/>
          <a:ln>
            <a:noFill/>
          </a:ln>
        </p:spPr>
        <p:txBody>
          <a:bodyPr spcFirstLastPara="1" wrap="square" lIns="91425" tIns="45700" rIns="91425" bIns="45700" anchor="t" anchorCtr="0">
            <a:normAutofit fontScale="62500" lnSpcReduction="10000"/>
          </a:bodyPr>
          <a:lstStyle/>
          <a:p>
            <a:pPr marL="457200" marR="0" lvl="0" indent="-284162" algn="just" rtl="0">
              <a:lnSpc>
                <a:spcPct val="115000"/>
              </a:lnSpc>
              <a:spcBef>
                <a:spcPts val="0"/>
              </a:spcBef>
              <a:spcAft>
                <a:spcPts val="0"/>
              </a:spcAft>
              <a:buClr>
                <a:schemeClr val="lt1"/>
              </a:buClr>
              <a:buSzPct val="28571"/>
              <a:buFont typeface="Lato"/>
              <a:buChar char="❏"/>
            </a:pPr>
            <a:r>
              <a:rPr lang="de-DE" sz="4900" dirty="0">
                <a:solidFill>
                  <a:schemeClr val="lt1"/>
                </a:solidFill>
                <a:latin typeface="Lato"/>
                <a:ea typeface="Lato"/>
                <a:cs typeface="Lato"/>
                <a:sym typeface="Lato"/>
              </a:rPr>
              <a:t>Nicht nur in Pflegeeinrichtungen &amp; Spitälern</a:t>
            </a:r>
            <a:endParaRPr sz="4900" dirty="0">
              <a:solidFill>
                <a:schemeClr val="lt1"/>
              </a:solidFill>
              <a:latin typeface="Lato"/>
              <a:ea typeface="Lato"/>
              <a:cs typeface="Lato"/>
              <a:sym typeface="Lato"/>
            </a:endParaRPr>
          </a:p>
          <a:p>
            <a:pPr marL="457200" marR="0" lvl="0" indent="-284162" algn="just" rtl="0">
              <a:lnSpc>
                <a:spcPct val="115000"/>
              </a:lnSpc>
              <a:spcBef>
                <a:spcPts val="1000"/>
              </a:spcBef>
              <a:spcAft>
                <a:spcPts val="0"/>
              </a:spcAft>
              <a:buClr>
                <a:schemeClr val="lt1"/>
              </a:buClr>
              <a:buSzPct val="28571"/>
              <a:buFont typeface="Lato"/>
              <a:buChar char="❏"/>
            </a:pPr>
            <a:r>
              <a:rPr lang="de-DE" sz="4900" dirty="0">
                <a:solidFill>
                  <a:schemeClr val="lt1"/>
                </a:solidFill>
                <a:latin typeface="Lato"/>
                <a:ea typeface="Lato"/>
                <a:cs typeface="Lato"/>
                <a:sym typeface="Lato"/>
              </a:rPr>
              <a:t>Chronisch kranke Kinder sind im Schulunterricht</a:t>
            </a:r>
            <a:endParaRPr sz="4900" dirty="0">
              <a:solidFill>
                <a:schemeClr val="lt1"/>
              </a:solidFill>
              <a:latin typeface="Lato"/>
              <a:ea typeface="Lato"/>
              <a:cs typeface="Lato"/>
              <a:sym typeface="Lato"/>
            </a:endParaRPr>
          </a:p>
          <a:p>
            <a:pPr marL="457200" marR="0" lvl="0" indent="-284162" algn="just" rtl="0">
              <a:lnSpc>
                <a:spcPct val="115000"/>
              </a:lnSpc>
              <a:spcBef>
                <a:spcPts val="1000"/>
              </a:spcBef>
              <a:spcAft>
                <a:spcPts val="0"/>
              </a:spcAft>
              <a:buClr>
                <a:schemeClr val="lt1"/>
              </a:buClr>
              <a:buSzPct val="28571"/>
              <a:buFont typeface="Lato"/>
              <a:buChar char="❏"/>
            </a:pPr>
            <a:r>
              <a:rPr lang="de-DE" sz="4900" dirty="0">
                <a:solidFill>
                  <a:schemeClr val="lt1"/>
                </a:solidFill>
                <a:latin typeface="Lato"/>
                <a:ea typeface="Lato"/>
                <a:cs typeface="Lato"/>
                <a:sym typeface="Lato"/>
              </a:rPr>
              <a:t>Schulkinder haben chronisch kranke Geschwister</a:t>
            </a:r>
            <a:endParaRPr sz="4900" dirty="0">
              <a:solidFill>
                <a:schemeClr val="lt1"/>
              </a:solidFill>
              <a:latin typeface="Lato"/>
              <a:ea typeface="Lato"/>
              <a:cs typeface="Lato"/>
              <a:sym typeface="Lato"/>
            </a:endParaRPr>
          </a:p>
          <a:p>
            <a:pPr marL="457200" marR="0" lvl="0" indent="-284162" algn="just" rtl="0">
              <a:lnSpc>
                <a:spcPct val="115000"/>
              </a:lnSpc>
              <a:spcBef>
                <a:spcPts val="1000"/>
              </a:spcBef>
              <a:spcAft>
                <a:spcPts val="0"/>
              </a:spcAft>
              <a:buClr>
                <a:schemeClr val="lt1"/>
              </a:buClr>
              <a:buSzPct val="28571"/>
              <a:buFont typeface="Lato"/>
              <a:buChar char="❏"/>
            </a:pPr>
            <a:r>
              <a:rPr lang="de-DE" sz="4900" dirty="0">
                <a:solidFill>
                  <a:schemeClr val="lt1"/>
                </a:solidFill>
                <a:latin typeface="Lato"/>
                <a:ea typeface="Lato"/>
                <a:cs typeface="Lato"/>
                <a:sym typeface="Lato"/>
              </a:rPr>
              <a:t>Lehrkräfte können vulnerable Kinder haben</a:t>
            </a:r>
            <a:endParaRPr sz="4900" dirty="0">
              <a:solidFill>
                <a:schemeClr val="lt1"/>
              </a:solidFill>
              <a:latin typeface="Lato"/>
              <a:ea typeface="Lato"/>
              <a:cs typeface="Lato"/>
              <a:sym typeface="Lato"/>
            </a:endParaRPr>
          </a:p>
          <a:p>
            <a:pPr marL="457200" marR="0" lvl="0" indent="-284162" algn="just" rtl="0">
              <a:lnSpc>
                <a:spcPct val="115000"/>
              </a:lnSpc>
              <a:spcBef>
                <a:spcPts val="1000"/>
              </a:spcBef>
              <a:spcAft>
                <a:spcPts val="0"/>
              </a:spcAft>
              <a:buClr>
                <a:schemeClr val="lt1"/>
              </a:buClr>
              <a:buSzPct val="28571"/>
              <a:buFont typeface="Lato"/>
              <a:buChar char="❏"/>
            </a:pPr>
            <a:r>
              <a:rPr lang="de-DE" sz="4900" dirty="0">
                <a:solidFill>
                  <a:schemeClr val="lt1"/>
                </a:solidFill>
                <a:latin typeface="Lato"/>
                <a:ea typeface="Lato"/>
                <a:cs typeface="Lato"/>
                <a:sym typeface="Lato"/>
              </a:rPr>
              <a:t>Chronisch kranke Eltern sollten vermeiden, dass problematische Krankheitserreger mit nach Hause kommen </a:t>
            </a:r>
            <a:endParaRPr sz="4900" dirty="0">
              <a:solidFill>
                <a:schemeClr val="lt1"/>
              </a:solidFill>
              <a:latin typeface="Lato"/>
              <a:ea typeface="Lato"/>
              <a:cs typeface="Lato"/>
              <a:sym typeface="Lato"/>
            </a:endParaRPr>
          </a:p>
          <a:p>
            <a:pPr marL="457200" marR="0" lvl="0" indent="0" algn="just" rtl="0">
              <a:lnSpc>
                <a:spcPct val="115000"/>
              </a:lnSpc>
              <a:spcBef>
                <a:spcPts val="1000"/>
              </a:spcBef>
              <a:spcAft>
                <a:spcPts val="0"/>
              </a:spcAft>
              <a:buNone/>
            </a:pPr>
            <a:endParaRPr sz="1400" b="1" i="0" u="none" strike="noStrike" cap="none" dirty="0">
              <a:solidFill>
                <a:srgbClr val="000000"/>
              </a:solidFill>
              <a:latin typeface="Lato"/>
              <a:ea typeface="Lato"/>
              <a:cs typeface="Lato"/>
              <a:sym typeface="Lato"/>
            </a:endParaRPr>
          </a:p>
        </p:txBody>
      </p:sp>
      <p:pic>
        <p:nvPicPr>
          <p:cNvPr id="446" name="Google Shape;446;g324eb6e1335_0_2036"/>
          <p:cNvPicPr preferRelativeResize="0"/>
          <p:nvPr/>
        </p:nvPicPr>
        <p:blipFill rotWithShape="1">
          <a:blip r:embed="rId3">
            <a:alphaModFix/>
          </a:blip>
          <a:srcRect t="23186" b="11716"/>
          <a:stretch/>
        </p:blipFill>
        <p:spPr>
          <a:xfrm>
            <a:off x="9489675" y="1965398"/>
            <a:ext cx="2605200" cy="3670250"/>
          </a:xfrm>
          <a:prstGeom prst="rect">
            <a:avLst/>
          </a:prstGeom>
          <a:noFill/>
          <a:ln>
            <a:noFill/>
          </a:ln>
          <a:effectLst>
            <a:outerShdw blurRad="50800" dist="38100" dir="2700000" algn="tl" rotWithShape="0">
              <a:srgbClr val="000000">
                <a:alpha val="40000"/>
              </a:srgbClr>
            </a:outerShdw>
          </a:effectLst>
        </p:spPr>
      </p:pic>
      <p:sp>
        <p:nvSpPr>
          <p:cNvPr id="447" name="Google Shape;447;g324eb6e1335_0_2036"/>
          <p:cNvSpPr txBox="1"/>
          <p:nvPr/>
        </p:nvSpPr>
        <p:spPr>
          <a:xfrm>
            <a:off x="6838625" y="6127575"/>
            <a:ext cx="5353500" cy="353100"/>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r" rtl="0">
              <a:lnSpc>
                <a:spcPct val="100000"/>
              </a:lnSpc>
              <a:spcBef>
                <a:spcPts val="0"/>
              </a:spcBef>
              <a:spcAft>
                <a:spcPts val="0"/>
              </a:spcAft>
              <a:buClr>
                <a:srgbClr val="000000"/>
              </a:buClr>
              <a:buSzPct val="28571"/>
              <a:buFont typeface="Arial"/>
              <a:buNone/>
            </a:pPr>
            <a:r>
              <a:rPr lang="de-DE" sz="4900">
                <a:solidFill>
                  <a:schemeClr val="lt1"/>
                </a:solidFill>
                <a:latin typeface="Lato"/>
                <a:ea typeface="Lato"/>
                <a:cs typeface="Lato"/>
                <a:sym typeface="Lato"/>
              </a:rPr>
              <a:t>Messreihe vom 20. Juni 2024</a:t>
            </a:r>
            <a:endParaRPr sz="1400" b="0" i="0" u="none" strike="noStrike" cap="none">
              <a:solidFill>
                <a:schemeClr val="lt1"/>
              </a:solidFill>
              <a:latin typeface="Calibri"/>
              <a:ea typeface="Calibri"/>
              <a:cs typeface="Calibri"/>
              <a:sym typeface="Calibri"/>
            </a:endParaRPr>
          </a:p>
        </p:txBody>
      </p:sp>
      <p:sp>
        <p:nvSpPr>
          <p:cNvPr id="448" name="Google Shape;448;g324eb6e1335_0_20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ct val="100000"/>
              <a:buFont typeface="Lato"/>
              <a:buNone/>
            </a:pPr>
            <a:r>
              <a:rPr lang="de-DE" dirty="0"/>
              <a:t>Schutz chronisch kranker Menschen</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g324eb6e1335_0_6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Effekte guter und gesunder Raumluft</a:t>
            </a:r>
            <a:endParaRPr/>
          </a:p>
        </p:txBody>
      </p:sp>
      <p:sp>
        <p:nvSpPr>
          <p:cNvPr id="456" name="Google Shape;456;g324eb6e1335_0_691"/>
          <p:cNvSpPr txBox="1">
            <a:spLocks noGrp="1"/>
          </p:cNvSpPr>
          <p:nvPr>
            <p:ph type="body" idx="1"/>
          </p:nvPr>
        </p:nvSpPr>
        <p:spPr>
          <a:xfrm>
            <a:off x="838200" y="1690688"/>
            <a:ext cx="10767600" cy="4964700"/>
          </a:xfrm>
          <a:prstGeom prst="rect">
            <a:avLst/>
          </a:prstGeom>
          <a:noFill/>
          <a:ln>
            <a:noFill/>
          </a:ln>
        </p:spPr>
        <p:txBody>
          <a:bodyPr spcFirstLastPara="1" wrap="square" lIns="91425" tIns="45700" rIns="91425" bIns="45700" anchor="t" anchorCtr="0">
            <a:normAutofit fontScale="55000" lnSpcReduction="20000"/>
          </a:bodyPr>
          <a:lstStyle/>
          <a:p>
            <a:pPr marL="542925" lvl="0" indent="-519620" algn="l" rtl="0">
              <a:lnSpc>
                <a:spcPct val="150000"/>
              </a:lnSpc>
              <a:spcBef>
                <a:spcPts val="0"/>
              </a:spcBef>
              <a:spcAft>
                <a:spcPts val="0"/>
              </a:spcAft>
              <a:buClr>
                <a:schemeClr val="lt1"/>
              </a:buClr>
              <a:buSzPct val="100000"/>
              <a:buFont typeface="Noto Sans Symbols"/>
              <a:buChar char="✔"/>
            </a:pPr>
            <a:r>
              <a:rPr lang="de-DE" sz="4900"/>
              <a:t>Mehr Wohlbefinden und Gesundheit </a:t>
            </a:r>
            <a:endParaRPr/>
          </a:p>
          <a:p>
            <a:pPr marL="542925" lvl="0" indent="-519620" algn="l" rtl="0">
              <a:lnSpc>
                <a:spcPct val="150000"/>
              </a:lnSpc>
              <a:spcBef>
                <a:spcPts val="600"/>
              </a:spcBef>
              <a:spcAft>
                <a:spcPts val="0"/>
              </a:spcAft>
              <a:buClr>
                <a:schemeClr val="lt1"/>
              </a:buClr>
              <a:buSzPct val="100000"/>
              <a:buFont typeface="Noto Sans Symbols"/>
              <a:buChar char="✔"/>
            </a:pPr>
            <a:r>
              <a:rPr lang="de-DE" sz="4900"/>
              <a:t>Weniger Fehlzeiten und Krankenstandstage</a:t>
            </a:r>
            <a:endParaRPr/>
          </a:p>
          <a:p>
            <a:pPr marL="542925" lvl="0" indent="-519620" algn="l" rtl="0">
              <a:lnSpc>
                <a:spcPct val="150000"/>
              </a:lnSpc>
              <a:spcBef>
                <a:spcPts val="600"/>
              </a:spcBef>
              <a:spcAft>
                <a:spcPts val="0"/>
              </a:spcAft>
              <a:buClr>
                <a:schemeClr val="lt1"/>
              </a:buClr>
              <a:buSzPct val="100000"/>
              <a:buFont typeface="Noto Sans Symbols"/>
              <a:buChar char="✔"/>
            </a:pPr>
            <a:r>
              <a:rPr lang="de-DE" sz="4900"/>
              <a:t>Weniger Ausfälle, mehr soziale Teilhabe</a:t>
            </a:r>
            <a:endParaRPr/>
          </a:p>
          <a:p>
            <a:pPr marL="542925" lvl="0" indent="-519620" algn="l" rtl="0">
              <a:lnSpc>
                <a:spcPct val="150000"/>
              </a:lnSpc>
              <a:spcBef>
                <a:spcPts val="600"/>
              </a:spcBef>
              <a:spcAft>
                <a:spcPts val="0"/>
              </a:spcAft>
              <a:buClr>
                <a:schemeClr val="lt1"/>
              </a:buClr>
              <a:buSzPct val="100000"/>
              <a:buFont typeface="Noto Sans Symbols"/>
              <a:buChar char="✔"/>
            </a:pPr>
            <a:r>
              <a:rPr lang="de-DE" sz="4900"/>
              <a:t>Weniger Betreuungsaufwand in den Familien</a:t>
            </a:r>
            <a:endParaRPr/>
          </a:p>
          <a:p>
            <a:pPr marL="542925" lvl="0" indent="-519620" algn="l" rtl="0">
              <a:lnSpc>
                <a:spcPct val="150000"/>
              </a:lnSpc>
              <a:spcBef>
                <a:spcPts val="600"/>
              </a:spcBef>
              <a:spcAft>
                <a:spcPts val="0"/>
              </a:spcAft>
              <a:buClr>
                <a:schemeClr val="lt1"/>
              </a:buClr>
              <a:buSzPct val="100000"/>
              <a:buFont typeface="Noto Sans Symbols"/>
              <a:buChar char="✔"/>
            </a:pPr>
            <a:r>
              <a:rPr lang="de-DE" sz="4900"/>
              <a:t>Mehr Konzentration &amp; Leistungsfähigkeit</a:t>
            </a:r>
            <a:endParaRPr/>
          </a:p>
          <a:p>
            <a:pPr marL="542925" lvl="0" indent="-519620" algn="l" rtl="0">
              <a:lnSpc>
                <a:spcPct val="150000"/>
              </a:lnSpc>
              <a:spcBef>
                <a:spcPts val="600"/>
              </a:spcBef>
              <a:spcAft>
                <a:spcPts val="0"/>
              </a:spcAft>
              <a:buClr>
                <a:schemeClr val="lt1"/>
              </a:buClr>
              <a:buSzPct val="100000"/>
              <a:buFont typeface="Noto Sans Symbols"/>
              <a:buChar char="✔"/>
            </a:pPr>
            <a:r>
              <a:rPr lang="de-DE" sz="4900"/>
              <a:t>Volkswirtschaftliche Kostenreduktion (4 Milliarden EUR=/Jahr!)</a:t>
            </a:r>
            <a:endParaRPr/>
          </a:p>
          <a:p>
            <a:pPr marL="542925" lvl="0" indent="-519620" algn="l" rtl="0">
              <a:lnSpc>
                <a:spcPct val="150000"/>
              </a:lnSpc>
              <a:spcBef>
                <a:spcPts val="600"/>
              </a:spcBef>
              <a:spcAft>
                <a:spcPts val="0"/>
              </a:spcAft>
              <a:buClr>
                <a:schemeClr val="lt1"/>
              </a:buClr>
              <a:buSzPct val="100000"/>
              <a:buFont typeface="Noto Sans Symbols"/>
              <a:buChar char="✔"/>
            </a:pPr>
            <a:r>
              <a:rPr lang="de-DE" sz="4900"/>
              <a:t>Effizientes Lüften &amp; HEPA-Filter: Energiekosten Reduktion</a:t>
            </a:r>
            <a:endParaRPr/>
          </a:p>
          <a:p>
            <a:pPr marL="228600" lvl="0" indent="-117475" algn="l" rtl="0">
              <a:lnSpc>
                <a:spcPct val="120000"/>
              </a:lnSpc>
              <a:spcBef>
                <a:spcPts val="600"/>
              </a:spcBef>
              <a:spcAft>
                <a:spcPts val="0"/>
              </a:spcAft>
              <a:buClr>
                <a:schemeClr val="lt1"/>
              </a:buClr>
              <a:buSzPct val="100000"/>
              <a:buNone/>
            </a:pPr>
            <a:endParaRPr/>
          </a:p>
          <a:p>
            <a:pPr marL="228600" lvl="0" indent="-117475" algn="l" rtl="0">
              <a:lnSpc>
                <a:spcPct val="120000"/>
              </a:lnSpc>
              <a:spcBef>
                <a:spcPts val="600"/>
              </a:spcBef>
              <a:spcAft>
                <a:spcPts val="0"/>
              </a:spcAft>
              <a:buClr>
                <a:schemeClr val="lt1"/>
              </a:buClr>
              <a:buSzPct val="1000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g324eb6e1335_0_1401"/>
          <p:cNvSpPr txBox="1">
            <a:spLocks noGrp="1"/>
          </p:cNvSpPr>
          <p:nvPr>
            <p:ph type="title"/>
          </p:nvPr>
        </p:nvSpPr>
        <p:spPr>
          <a:xfrm>
            <a:off x="648929" y="467668"/>
            <a:ext cx="10894200" cy="162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Gesunde Raumluft sichert unsere Werte!</a:t>
            </a:r>
            <a:endParaRPr/>
          </a:p>
        </p:txBody>
      </p:sp>
      <p:sp>
        <p:nvSpPr>
          <p:cNvPr id="464" name="Google Shape;464;g324eb6e1335_0_1401"/>
          <p:cNvSpPr txBox="1">
            <a:spLocks noGrp="1"/>
          </p:cNvSpPr>
          <p:nvPr>
            <p:ph type="body" idx="1"/>
          </p:nvPr>
        </p:nvSpPr>
        <p:spPr>
          <a:xfrm>
            <a:off x="4263827" y="2111125"/>
            <a:ext cx="45411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lvl="0" indent="0" algn="just" rtl="0">
              <a:lnSpc>
                <a:spcPct val="120000"/>
              </a:lnSpc>
              <a:spcBef>
                <a:spcPts val="0"/>
              </a:spcBef>
              <a:spcAft>
                <a:spcPts val="0"/>
              </a:spcAft>
              <a:buClr>
                <a:schemeClr val="lt1"/>
              </a:buClr>
              <a:buSzPts val="3200"/>
              <a:buNone/>
            </a:pPr>
            <a:r>
              <a:rPr lang="de-DE" sz="3200"/>
              <a:t>Dabei sein können</a:t>
            </a:r>
            <a:endParaRPr/>
          </a:p>
        </p:txBody>
      </p:sp>
      <p:sp>
        <p:nvSpPr>
          <p:cNvPr id="465" name="Google Shape;465;g324eb6e1335_0_1401"/>
          <p:cNvSpPr txBox="1"/>
          <p:nvPr/>
        </p:nvSpPr>
        <p:spPr>
          <a:xfrm>
            <a:off x="648929" y="2140493"/>
            <a:ext cx="32379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l" rtl="0">
              <a:lnSpc>
                <a:spcPct val="120000"/>
              </a:lnSpc>
              <a:spcBef>
                <a:spcPts val="0"/>
              </a:spcBef>
              <a:spcAft>
                <a:spcPts val="0"/>
              </a:spcAft>
              <a:buClr>
                <a:schemeClr val="lt1"/>
              </a:buClr>
              <a:buSzPts val="3200"/>
              <a:buFont typeface="Arial"/>
              <a:buNone/>
            </a:pPr>
            <a:r>
              <a:rPr lang="de-DE" sz="3200" b="0" i="0" u="none" strike="noStrike" cap="none">
                <a:solidFill>
                  <a:schemeClr val="lt1"/>
                </a:solidFill>
                <a:latin typeface="Lato"/>
                <a:ea typeface="Lato"/>
                <a:cs typeface="Lato"/>
                <a:sym typeface="Lato"/>
              </a:rPr>
              <a:t>Freude &amp; Erfolg </a:t>
            </a:r>
            <a:endParaRPr sz="1400" b="0" i="0" u="none" strike="noStrike" cap="none">
              <a:solidFill>
                <a:srgbClr val="000000"/>
              </a:solidFill>
              <a:latin typeface="Arial"/>
              <a:ea typeface="Arial"/>
              <a:cs typeface="Arial"/>
              <a:sym typeface="Arial"/>
            </a:endParaRPr>
          </a:p>
        </p:txBody>
      </p:sp>
      <p:sp>
        <p:nvSpPr>
          <p:cNvPr id="466" name="Google Shape;466;g324eb6e1335_0_1401"/>
          <p:cNvSpPr txBox="1"/>
          <p:nvPr/>
        </p:nvSpPr>
        <p:spPr>
          <a:xfrm>
            <a:off x="489322" y="3412268"/>
            <a:ext cx="41760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just" rtl="0">
              <a:lnSpc>
                <a:spcPct val="120000"/>
              </a:lnSpc>
              <a:spcBef>
                <a:spcPts val="0"/>
              </a:spcBef>
              <a:spcAft>
                <a:spcPts val="0"/>
              </a:spcAft>
              <a:buClr>
                <a:schemeClr val="lt1"/>
              </a:buClr>
              <a:buSzPts val="3200"/>
              <a:buFont typeface="Arial"/>
              <a:buNone/>
            </a:pPr>
            <a:r>
              <a:rPr lang="de-DE" sz="3200" b="0" i="0" u="none" strike="noStrike" cap="none">
                <a:solidFill>
                  <a:schemeClr val="lt1"/>
                </a:solidFill>
                <a:latin typeface="Lato"/>
                <a:ea typeface="Lato"/>
                <a:cs typeface="Lato"/>
                <a:sym typeface="Lato"/>
              </a:rPr>
              <a:t>Solidarität</a:t>
            </a:r>
            <a:endParaRPr sz="1400" b="0" i="0" u="none" strike="noStrike" cap="none">
              <a:solidFill>
                <a:srgbClr val="000000"/>
              </a:solidFill>
              <a:latin typeface="Arial"/>
              <a:ea typeface="Arial"/>
              <a:cs typeface="Arial"/>
              <a:sym typeface="Arial"/>
            </a:endParaRPr>
          </a:p>
        </p:txBody>
      </p:sp>
      <p:sp>
        <p:nvSpPr>
          <p:cNvPr id="467" name="Google Shape;467;g324eb6e1335_0_1401"/>
          <p:cNvSpPr txBox="1"/>
          <p:nvPr/>
        </p:nvSpPr>
        <p:spPr>
          <a:xfrm>
            <a:off x="2142974" y="2758367"/>
            <a:ext cx="32379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just" rtl="0">
              <a:lnSpc>
                <a:spcPct val="120000"/>
              </a:lnSpc>
              <a:spcBef>
                <a:spcPts val="0"/>
              </a:spcBef>
              <a:spcAft>
                <a:spcPts val="0"/>
              </a:spcAft>
              <a:buClr>
                <a:schemeClr val="lt1"/>
              </a:buClr>
              <a:buSzPts val="3200"/>
              <a:buFont typeface="Arial"/>
              <a:buNone/>
            </a:pPr>
            <a:r>
              <a:rPr lang="de-DE" sz="3200" b="0" i="0" u="none" strike="noStrike" cap="none">
                <a:solidFill>
                  <a:schemeClr val="lt1"/>
                </a:solidFill>
                <a:latin typeface="Lato"/>
                <a:ea typeface="Lato"/>
                <a:cs typeface="Lato"/>
                <a:sym typeface="Lato"/>
              </a:rPr>
              <a:t>Gesundheit </a:t>
            </a:r>
            <a:endParaRPr sz="1400" b="0" i="0" u="none" strike="noStrike" cap="none">
              <a:solidFill>
                <a:srgbClr val="000000"/>
              </a:solidFill>
              <a:latin typeface="Arial"/>
              <a:ea typeface="Arial"/>
              <a:cs typeface="Arial"/>
              <a:sym typeface="Arial"/>
            </a:endParaRPr>
          </a:p>
        </p:txBody>
      </p:sp>
      <p:sp>
        <p:nvSpPr>
          <p:cNvPr id="468" name="Google Shape;468;g324eb6e1335_0_1401"/>
          <p:cNvSpPr txBox="1"/>
          <p:nvPr/>
        </p:nvSpPr>
        <p:spPr>
          <a:xfrm>
            <a:off x="8554980" y="2606929"/>
            <a:ext cx="32379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l" rtl="0">
              <a:lnSpc>
                <a:spcPct val="120000"/>
              </a:lnSpc>
              <a:spcBef>
                <a:spcPts val="0"/>
              </a:spcBef>
              <a:spcAft>
                <a:spcPts val="0"/>
              </a:spcAft>
              <a:buClr>
                <a:schemeClr val="lt1"/>
              </a:buClr>
              <a:buSzPts val="3200"/>
              <a:buFont typeface="Arial"/>
              <a:buNone/>
            </a:pPr>
            <a:r>
              <a:rPr lang="de-DE" sz="3200" b="0" i="0" u="none" strike="noStrike" cap="none">
                <a:solidFill>
                  <a:schemeClr val="lt1"/>
                </a:solidFill>
                <a:latin typeface="Lato"/>
                <a:ea typeface="Lato"/>
                <a:cs typeface="Lato"/>
                <a:sym typeface="Lato"/>
              </a:rPr>
              <a:t>Inklusion</a:t>
            </a:r>
            <a:endParaRPr sz="1400" b="0" i="0" u="none" strike="noStrike" cap="none">
              <a:solidFill>
                <a:srgbClr val="000000"/>
              </a:solidFill>
              <a:latin typeface="Arial"/>
              <a:ea typeface="Arial"/>
              <a:cs typeface="Arial"/>
              <a:sym typeface="Arial"/>
            </a:endParaRPr>
          </a:p>
        </p:txBody>
      </p:sp>
      <p:sp>
        <p:nvSpPr>
          <p:cNvPr id="469" name="Google Shape;469;g324eb6e1335_0_1401"/>
          <p:cNvSpPr txBox="1"/>
          <p:nvPr/>
        </p:nvSpPr>
        <p:spPr>
          <a:xfrm>
            <a:off x="5287830" y="3070222"/>
            <a:ext cx="32379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fontScale="92500"/>
          </a:bodyPr>
          <a:lstStyle/>
          <a:p>
            <a:pPr marL="0" marR="0" lvl="0" indent="0" algn="just" rtl="0">
              <a:lnSpc>
                <a:spcPct val="120000"/>
              </a:lnSpc>
              <a:spcBef>
                <a:spcPts val="0"/>
              </a:spcBef>
              <a:spcAft>
                <a:spcPts val="0"/>
              </a:spcAft>
              <a:buClr>
                <a:schemeClr val="lt1"/>
              </a:buClr>
              <a:buSzPct val="100000"/>
              <a:buFont typeface="Arial"/>
              <a:buNone/>
            </a:pPr>
            <a:r>
              <a:rPr lang="de-DE" sz="3200" b="0" i="0" u="none" strike="noStrike" cap="none">
                <a:solidFill>
                  <a:schemeClr val="lt1"/>
                </a:solidFill>
                <a:latin typeface="Lato"/>
                <a:ea typeface="Lato"/>
                <a:cs typeface="Lato"/>
                <a:sym typeface="Lato"/>
              </a:rPr>
              <a:t>Leistungsfähigkeit </a:t>
            </a:r>
            <a:endParaRPr sz="1400" b="0" i="0" u="none" strike="noStrike" cap="none">
              <a:solidFill>
                <a:srgbClr val="000000"/>
              </a:solidFill>
              <a:latin typeface="Arial"/>
              <a:ea typeface="Arial"/>
              <a:cs typeface="Arial"/>
              <a:sym typeface="Arial"/>
            </a:endParaRPr>
          </a:p>
        </p:txBody>
      </p:sp>
      <p:pic>
        <p:nvPicPr>
          <p:cNvPr id="470" name="Google Shape;470;g324eb6e1335_0_1401"/>
          <p:cNvPicPr preferRelativeResize="0"/>
          <p:nvPr/>
        </p:nvPicPr>
        <p:blipFill rotWithShape="1">
          <a:blip r:embed="rId3">
            <a:alphaModFix/>
          </a:blip>
          <a:srcRect/>
          <a:stretch/>
        </p:blipFill>
        <p:spPr>
          <a:xfrm>
            <a:off x="2256205" y="5503673"/>
            <a:ext cx="7679700" cy="988200"/>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pic>
        <p:nvPicPr>
          <p:cNvPr id="471" name="Google Shape;471;g324eb6e1335_0_1401" descr="Preview of your QR Code">
            <a:hlinkClick r:id="rId4"/>
          </p:cNvPr>
          <p:cNvPicPr preferRelativeResize="0"/>
          <p:nvPr/>
        </p:nvPicPr>
        <p:blipFill rotWithShape="1">
          <a:blip r:embed="rId5">
            <a:alphaModFix/>
          </a:blip>
          <a:srcRect/>
          <a:stretch/>
        </p:blipFill>
        <p:spPr>
          <a:xfrm>
            <a:off x="5287830" y="3778268"/>
            <a:ext cx="1571026" cy="1571026"/>
          </a:xfrm>
          <a:prstGeom prst="rect">
            <a:avLst/>
          </a:prstGeom>
          <a:noFill/>
          <a:ln>
            <a:noFill/>
          </a:ln>
        </p:spPr>
      </p:pic>
      <p:sp>
        <p:nvSpPr>
          <p:cNvPr id="472" name="Google Shape;472;g324eb6e1335_0_1401"/>
          <p:cNvSpPr txBox="1"/>
          <p:nvPr/>
        </p:nvSpPr>
        <p:spPr>
          <a:xfrm>
            <a:off x="8554980" y="3519443"/>
            <a:ext cx="3237900" cy="7599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just" rtl="0">
              <a:lnSpc>
                <a:spcPct val="120000"/>
              </a:lnSpc>
              <a:spcBef>
                <a:spcPts val="0"/>
              </a:spcBef>
              <a:spcAft>
                <a:spcPts val="0"/>
              </a:spcAft>
              <a:buClr>
                <a:schemeClr val="lt1"/>
              </a:buClr>
              <a:buSzPts val="3200"/>
              <a:buFont typeface="Arial"/>
              <a:buNone/>
            </a:pPr>
            <a:r>
              <a:rPr lang="de-DE" sz="3200" b="0" i="0" u="none" strike="noStrike" cap="none">
                <a:solidFill>
                  <a:schemeClr val="lt1"/>
                </a:solidFill>
                <a:latin typeface="Lato"/>
                <a:ea typeface="Lato"/>
                <a:cs typeface="Lato"/>
                <a:sym typeface="Lato"/>
              </a:rPr>
              <a:t>und viel mehr…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6000"/>
              <a:buFont typeface="Lato"/>
              <a:buNone/>
            </a:pPr>
            <a:r>
              <a:rPr lang="de-DE"/>
              <a:t>Danke für die Aufmerksamkeit!</a:t>
            </a:r>
            <a:endParaRPr/>
          </a:p>
        </p:txBody>
      </p:sp>
      <p:pic>
        <p:nvPicPr>
          <p:cNvPr id="480" name="Google Shape;480;p26"/>
          <p:cNvPicPr preferRelativeResize="0"/>
          <p:nvPr/>
        </p:nvPicPr>
        <p:blipFill rotWithShape="1">
          <a:blip r:embed="rId3">
            <a:alphaModFix/>
          </a:blip>
          <a:srcRect/>
          <a:stretch/>
        </p:blipFill>
        <p:spPr>
          <a:xfrm>
            <a:off x="6859338" y="2516910"/>
            <a:ext cx="2060073" cy="2045566"/>
          </a:xfrm>
          <a:prstGeom prst="rect">
            <a:avLst/>
          </a:prstGeom>
          <a:noFill/>
          <a:ln>
            <a:noFill/>
          </a:ln>
        </p:spPr>
      </p:pic>
      <p:sp>
        <p:nvSpPr>
          <p:cNvPr id="481" name="Google Shape;481;p26"/>
          <p:cNvSpPr txBox="1"/>
          <p:nvPr/>
        </p:nvSpPr>
        <p:spPr>
          <a:xfrm>
            <a:off x="9001240" y="6490771"/>
            <a:ext cx="3190760" cy="390388"/>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r>
              <a:rPr lang="de-DE" sz="1200" b="0" i="0" u="none" strike="noStrike" cap="none">
                <a:solidFill>
                  <a:schemeClr val="lt1"/>
                </a:solidFill>
                <a:latin typeface="Lato"/>
                <a:ea typeface="Lato"/>
                <a:cs typeface="Lato"/>
                <a:sym typeface="Lato"/>
              </a:rPr>
              <a:t>Mag.a Dr.in Eva Hottenroth– IGÖ 01/2025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Welches CO</a:t>
            </a:r>
            <a:r>
              <a:rPr lang="de-DE" baseline="-25000"/>
              <a:t>2</a:t>
            </a:r>
            <a:r>
              <a:rPr lang="de-DE"/>
              <a:t>-Messgerät?</a:t>
            </a:r>
            <a:endParaRPr/>
          </a:p>
        </p:txBody>
      </p:sp>
      <p:sp>
        <p:nvSpPr>
          <p:cNvPr id="489" name="Google Shape;489;p16"/>
          <p:cNvSpPr txBox="1">
            <a:spLocks noGrp="1"/>
          </p:cNvSpPr>
          <p:nvPr>
            <p:ph type="body" idx="1"/>
          </p:nvPr>
        </p:nvSpPr>
        <p:spPr>
          <a:xfrm>
            <a:off x="838200" y="1568544"/>
            <a:ext cx="10515600" cy="4885800"/>
          </a:xfrm>
          <a:prstGeom prst="rect">
            <a:avLst/>
          </a:prstGeom>
          <a:noFill/>
          <a:ln>
            <a:noFill/>
          </a:ln>
        </p:spPr>
        <p:txBody>
          <a:bodyPr spcFirstLastPara="1" wrap="square" lIns="91425" tIns="45700" rIns="91425" bIns="45700" anchor="t" anchorCtr="0">
            <a:normAutofit fontScale="92500" lnSpcReduction="20000"/>
          </a:bodyPr>
          <a:lstStyle/>
          <a:p>
            <a:pPr marL="498475" lvl="0" indent="-484663" algn="l" rtl="0">
              <a:lnSpc>
                <a:spcPct val="120000"/>
              </a:lnSpc>
              <a:spcBef>
                <a:spcPts val="0"/>
              </a:spcBef>
              <a:spcAft>
                <a:spcPts val="0"/>
              </a:spcAft>
              <a:buClr>
                <a:schemeClr val="lt1"/>
              </a:buClr>
              <a:buSzPct val="100000"/>
              <a:buFont typeface="Courier New"/>
              <a:buChar char="o"/>
            </a:pPr>
            <a:r>
              <a:rPr lang="de-DE" sz="2900"/>
              <a:t>Nur für Raumluft! „Nicht unter FFP2-Maske messen“</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Messgenauigkeit / Sensor: NDIR </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Einsatzort: Kabelgebunden vs. Akku</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Datenspeicherung</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Ampelbereiche und Signal einstellbar</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App zum Fernablesen</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Standort: Sitz-/Stehhöhe nicht beim Fenster</a:t>
            </a:r>
            <a:endParaRPr/>
          </a:p>
          <a:p>
            <a:pPr marL="498475" lvl="0" indent="-484663" algn="l" rtl="0">
              <a:lnSpc>
                <a:spcPct val="120000"/>
              </a:lnSpc>
              <a:spcBef>
                <a:spcPts val="600"/>
              </a:spcBef>
              <a:spcAft>
                <a:spcPts val="0"/>
              </a:spcAft>
              <a:buClr>
                <a:schemeClr val="lt1"/>
              </a:buClr>
              <a:buSzPct val="100000"/>
              <a:buFont typeface="Courier New"/>
              <a:buChar char="o"/>
            </a:pPr>
            <a:r>
              <a:rPr lang="de-DE" sz="2900"/>
              <a:t>Kalibrierung automatisch/manuell</a:t>
            </a:r>
            <a:endParaRPr/>
          </a:p>
          <a:p>
            <a:pPr marL="228600" lvl="0" indent="-50800" algn="l" rtl="0">
              <a:lnSpc>
                <a:spcPct val="120000"/>
              </a:lnSpc>
              <a:spcBef>
                <a:spcPts val="600"/>
              </a:spcBef>
              <a:spcAft>
                <a:spcPts val="0"/>
              </a:spcAft>
              <a:buClr>
                <a:schemeClr val="lt1"/>
              </a:buClr>
              <a:buSzPct val="100000"/>
              <a:buNone/>
            </a:pPr>
            <a:endParaRPr/>
          </a:p>
          <a:p>
            <a:pPr marL="228600" lvl="0" indent="-50800" algn="l" rtl="0">
              <a:lnSpc>
                <a:spcPct val="120000"/>
              </a:lnSpc>
              <a:spcBef>
                <a:spcPts val="600"/>
              </a:spcBef>
              <a:spcAft>
                <a:spcPts val="0"/>
              </a:spcAft>
              <a:buClr>
                <a:schemeClr val="lt1"/>
              </a:buClr>
              <a:buSzPct val="100000"/>
              <a:buNone/>
            </a:pPr>
            <a:endParaRPr/>
          </a:p>
        </p:txBody>
      </p:sp>
      <p:pic>
        <p:nvPicPr>
          <p:cNvPr id="490" name="Google Shape;490;p16" descr="Klassenzimmer Silhouette"/>
          <p:cNvPicPr preferRelativeResize="0"/>
          <p:nvPr/>
        </p:nvPicPr>
        <p:blipFill rotWithShape="1">
          <a:blip r:embed="rId3">
            <a:alphaModFix/>
          </a:blip>
          <a:srcRect/>
          <a:stretch/>
        </p:blipFill>
        <p:spPr>
          <a:xfrm>
            <a:off x="10012680" y="146575"/>
            <a:ext cx="1798320" cy="1798320"/>
          </a:xfrm>
          <a:prstGeom prst="rect">
            <a:avLst/>
          </a:prstGeom>
          <a:noFill/>
          <a:ln>
            <a:noFill/>
          </a:ln>
        </p:spPr>
      </p:pic>
      <p:pic>
        <p:nvPicPr>
          <p:cNvPr id="491" name="Google Shape;491;p16" descr="Bus Silhouette"/>
          <p:cNvPicPr preferRelativeResize="0"/>
          <p:nvPr/>
        </p:nvPicPr>
        <p:blipFill rotWithShape="1">
          <a:blip r:embed="rId4">
            <a:alphaModFix/>
          </a:blip>
          <a:srcRect/>
          <a:stretch/>
        </p:blipFill>
        <p:spPr>
          <a:xfrm>
            <a:off x="10012680" y="1550342"/>
            <a:ext cx="1798320" cy="1798320"/>
          </a:xfrm>
          <a:prstGeom prst="rect">
            <a:avLst/>
          </a:prstGeom>
          <a:noFill/>
          <a:ln>
            <a:noFill/>
          </a:ln>
        </p:spPr>
      </p:pic>
      <p:pic>
        <p:nvPicPr>
          <p:cNvPr id="492" name="Google Shape;492;p16" descr="Theater mit einfarbiger Füllung"/>
          <p:cNvPicPr preferRelativeResize="0"/>
          <p:nvPr/>
        </p:nvPicPr>
        <p:blipFill rotWithShape="1">
          <a:blip r:embed="rId5">
            <a:alphaModFix/>
          </a:blip>
          <a:srcRect/>
          <a:stretch/>
        </p:blipFill>
        <p:spPr>
          <a:xfrm>
            <a:off x="10012680" y="2875905"/>
            <a:ext cx="1798320" cy="1798320"/>
          </a:xfrm>
          <a:prstGeom prst="rect">
            <a:avLst/>
          </a:prstGeom>
          <a:noFill/>
          <a:ln>
            <a:noFill/>
          </a:ln>
        </p:spPr>
      </p:pic>
      <p:sp>
        <p:nvSpPr>
          <p:cNvPr id="493" name="Google Shape;493;p16"/>
          <p:cNvSpPr txBox="1"/>
          <p:nvPr/>
        </p:nvSpPr>
        <p:spPr>
          <a:xfrm>
            <a:off x="259080" y="6458506"/>
            <a:ext cx="119329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de-DE" sz="1800" b="0" i="0" u="sng" strike="noStrike" cap="none">
                <a:solidFill>
                  <a:schemeClr val="lt1"/>
                </a:solidFill>
                <a:latin typeface="Lato"/>
                <a:ea typeface="Lato"/>
                <a:cs typeface="Lato"/>
                <a:sym typeface="Lato"/>
                <a:hlinkClick r:id="rId6">
                  <a:extLst>
                    <a:ext uri="{A12FA001-AC4F-418D-AE19-62706E023703}">
                      <ahyp:hlinkClr xmlns:ahyp="http://schemas.microsoft.com/office/drawing/2018/hyperlinkcolor" val="tx"/>
                    </a:ext>
                  </a:extLst>
                </a:hlinkClick>
              </a:rPr>
              <a:t>https://docs.google.com/spreadsheets/d/1Ox9xUs1Y90OeeP_oGcCxhFEJA5JOAg_1BTMXA9NOS-0/edit#gid=0</a:t>
            </a:r>
            <a:r>
              <a:rPr lang="de-DE" sz="1800" b="0" i="0" u="none" strike="noStrike" cap="none">
                <a:solidFill>
                  <a:schemeClr val="lt1"/>
                </a:solidFill>
                <a:latin typeface="Lato"/>
                <a:ea typeface="Lato"/>
                <a:cs typeface="Lato"/>
                <a:sym typeface="Lato"/>
              </a:rPr>
              <a:t> </a:t>
            </a:r>
            <a:endParaRPr sz="1400" b="0" i="0" u="none" strike="noStrike" cap="none">
              <a:solidFill>
                <a:srgbClr val="000000"/>
              </a:solidFill>
              <a:latin typeface="Arial"/>
              <a:ea typeface="Arial"/>
              <a:cs typeface="Arial"/>
              <a:sym typeface="Arial"/>
            </a:endParaRPr>
          </a:p>
        </p:txBody>
      </p:sp>
      <p:pic>
        <p:nvPicPr>
          <p:cNvPr id="494" name="Google Shape;494;p16">
            <a:hlinkClick r:id="rId6"/>
          </p:cNvPr>
          <p:cNvPicPr preferRelativeResize="0"/>
          <p:nvPr/>
        </p:nvPicPr>
        <p:blipFill rotWithShape="1">
          <a:blip r:embed="rId7">
            <a:alphaModFix/>
          </a:blip>
          <a:srcRect/>
          <a:stretch/>
        </p:blipFill>
        <p:spPr>
          <a:xfrm>
            <a:off x="10203180" y="4955768"/>
            <a:ext cx="1417320" cy="14173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8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8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8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17" descr="Ein Bild, das Text enthält.&#10;&#10;Automatisch generierte Beschreibung"/>
          <p:cNvPicPr preferRelativeResize="0"/>
          <p:nvPr/>
        </p:nvPicPr>
        <p:blipFill rotWithShape="1">
          <a:blip r:embed="rId3">
            <a:alphaModFix/>
          </a:blip>
          <a:srcRect/>
          <a:stretch/>
        </p:blipFill>
        <p:spPr>
          <a:xfrm>
            <a:off x="8545620" y="594360"/>
            <a:ext cx="3521537" cy="6263640"/>
          </a:xfrm>
          <a:prstGeom prst="rect">
            <a:avLst/>
          </a:prstGeom>
          <a:noFill/>
          <a:ln>
            <a:noFill/>
          </a:ln>
        </p:spPr>
      </p:pic>
      <p:pic>
        <p:nvPicPr>
          <p:cNvPr id="502" name="Google Shape;502;p17" descr="Ein Bild, das Text enthält.&#10;&#10;Automatisch generierte Beschreibung"/>
          <p:cNvPicPr preferRelativeResize="0"/>
          <p:nvPr/>
        </p:nvPicPr>
        <p:blipFill rotWithShape="1">
          <a:blip r:embed="rId4">
            <a:alphaModFix/>
          </a:blip>
          <a:srcRect/>
          <a:stretch/>
        </p:blipFill>
        <p:spPr>
          <a:xfrm>
            <a:off x="4885318" y="594359"/>
            <a:ext cx="3518661" cy="6263641"/>
          </a:xfrm>
          <a:prstGeom prst="rect">
            <a:avLst/>
          </a:prstGeom>
          <a:noFill/>
          <a:ln>
            <a:noFill/>
          </a:ln>
        </p:spPr>
      </p:pic>
      <p:sp>
        <p:nvSpPr>
          <p:cNvPr id="503" name="Google Shape;50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Aranet4Home</a:t>
            </a:r>
            <a:endParaRPr/>
          </a:p>
        </p:txBody>
      </p:sp>
      <p:sp>
        <p:nvSpPr>
          <p:cNvPr id="504" name="Google Shape;504;p17"/>
          <p:cNvSpPr txBox="1">
            <a:spLocks noGrp="1"/>
          </p:cNvSpPr>
          <p:nvPr>
            <p:ph type="body" idx="1"/>
          </p:nvPr>
        </p:nvSpPr>
        <p:spPr>
          <a:xfrm>
            <a:off x="838200" y="1399956"/>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2800"/>
              <a:buNone/>
            </a:pPr>
            <a:r>
              <a:rPr lang="de-DE" u="sng" dirty="0"/>
              <a:t>IGÖ Einstellungen:</a:t>
            </a:r>
            <a:endParaRPr dirty="0"/>
          </a:p>
          <a:p>
            <a:pPr marL="228600" lvl="0" indent="-228600" algn="l" rtl="0">
              <a:lnSpc>
                <a:spcPct val="120000"/>
              </a:lnSpc>
              <a:spcBef>
                <a:spcPts val="600"/>
              </a:spcBef>
              <a:spcAft>
                <a:spcPts val="0"/>
              </a:spcAft>
              <a:buClr>
                <a:schemeClr val="lt1"/>
              </a:buClr>
              <a:buSzPts val="2800"/>
              <a:buChar char="•"/>
            </a:pPr>
            <a:r>
              <a:rPr lang="de-DE" dirty="0" err="1"/>
              <a:t>Minütliche</a:t>
            </a:r>
            <a:r>
              <a:rPr lang="de-DE" dirty="0"/>
              <a:t> Messung</a:t>
            </a:r>
            <a:endParaRPr dirty="0"/>
          </a:p>
          <a:p>
            <a:pPr marL="228600" lvl="0" indent="-228600" algn="l" rtl="0">
              <a:lnSpc>
                <a:spcPct val="120000"/>
              </a:lnSpc>
              <a:spcBef>
                <a:spcPts val="600"/>
              </a:spcBef>
              <a:spcAft>
                <a:spcPts val="0"/>
              </a:spcAft>
              <a:buClr>
                <a:schemeClr val="lt1"/>
              </a:buClr>
              <a:buSzPts val="2800"/>
              <a:buChar char="•"/>
            </a:pPr>
            <a:r>
              <a:rPr lang="de-DE" dirty="0"/>
              <a:t>1 Piep bei 1000ppm</a:t>
            </a:r>
            <a:endParaRPr dirty="0"/>
          </a:p>
          <a:p>
            <a:pPr marL="228600" lvl="0" indent="-228600" algn="l" rtl="0">
              <a:lnSpc>
                <a:spcPct val="120000"/>
              </a:lnSpc>
              <a:spcBef>
                <a:spcPts val="600"/>
              </a:spcBef>
              <a:spcAft>
                <a:spcPts val="0"/>
              </a:spcAft>
              <a:buClr>
                <a:schemeClr val="lt1"/>
              </a:buClr>
              <a:buSzPts val="2800"/>
              <a:buChar char="•"/>
            </a:pPr>
            <a:r>
              <a:rPr lang="de-DE" dirty="0"/>
              <a:t>Fernablesung</a:t>
            </a:r>
            <a:endParaRPr dirty="0"/>
          </a:p>
          <a:p>
            <a:pPr marL="228600" lvl="0" indent="-228600" algn="l" rtl="0">
              <a:lnSpc>
                <a:spcPct val="120000"/>
              </a:lnSpc>
              <a:spcBef>
                <a:spcPts val="600"/>
              </a:spcBef>
              <a:spcAft>
                <a:spcPts val="0"/>
              </a:spcAft>
              <a:buClr>
                <a:schemeClr val="lt1"/>
              </a:buClr>
              <a:buSzPts val="2800"/>
              <a:buChar char="•"/>
            </a:pPr>
            <a:r>
              <a:rPr lang="de-DE" dirty="0"/>
              <a:t>Datenexport</a:t>
            </a:r>
            <a:endParaRPr dirty="0"/>
          </a:p>
          <a:p>
            <a:pPr marL="228600" lvl="0" indent="-228600" algn="l" rtl="0">
              <a:lnSpc>
                <a:spcPct val="120000"/>
              </a:lnSpc>
              <a:spcBef>
                <a:spcPts val="600"/>
              </a:spcBef>
              <a:spcAft>
                <a:spcPts val="0"/>
              </a:spcAft>
              <a:buClr>
                <a:schemeClr val="lt1"/>
              </a:buClr>
              <a:buSzPts val="2800"/>
              <a:buChar char="•"/>
            </a:pPr>
            <a:r>
              <a:rPr lang="de-DE" dirty="0"/>
              <a:t>Kalibrierung </a:t>
            </a:r>
            <a:r>
              <a:rPr lang="de-AT" dirty="0"/>
              <a:t>manuell</a:t>
            </a:r>
            <a:endParaRPr dirty="0"/>
          </a:p>
          <a:p>
            <a:pPr marL="228600" lvl="0" indent="-50800" algn="l" rtl="0">
              <a:lnSpc>
                <a:spcPct val="120000"/>
              </a:lnSpc>
              <a:spcBef>
                <a:spcPts val="600"/>
              </a:spcBef>
              <a:spcAft>
                <a:spcPts val="0"/>
              </a:spcAft>
              <a:buClr>
                <a:schemeClr val="lt1"/>
              </a:buClr>
              <a:buSzPts val="2800"/>
              <a:buNone/>
            </a:pPr>
            <a:endParaRPr dirty="0"/>
          </a:p>
        </p:txBody>
      </p:sp>
      <p:pic>
        <p:nvPicPr>
          <p:cNvPr id="505" name="Google Shape;505;p17"/>
          <p:cNvPicPr preferRelativeResize="0"/>
          <p:nvPr/>
        </p:nvPicPr>
        <p:blipFill rotWithShape="1">
          <a:blip r:embed="rId5">
            <a:alphaModFix/>
          </a:blip>
          <a:srcRect/>
          <a:stretch/>
        </p:blipFill>
        <p:spPr>
          <a:xfrm>
            <a:off x="1316881" y="4907280"/>
            <a:ext cx="3472516" cy="1950720"/>
          </a:xfrm>
          <a:prstGeom prst="rect">
            <a:avLst/>
          </a:prstGeom>
          <a:noFill/>
          <a:ln>
            <a:noFill/>
          </a:ln>
        </p:spPr>
      </p:pic>
      <p:pic>
        <p:nvPicPr>
          <p:cNvPr id="506" name="Google Shape;506;p17"/>
          <p:cNvPicPr preferRelativeResize="0"/>
          <p:nvPr/>
        </p:nvPicPr>
        <p:blipFill rotWithShape="1">
          <a:blip r:embed="rId6">
            <a:alphaModFix/>
          </a:blip>
          <a:srcRect/>
          <a:stretch/>
        </p:blipFill>
        <p:spPr>
          <a:xfrm>
            <a:off x="100760" y="4907280"/>
            <a:ext cx="1096732" cy="19507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118"/>
        <p:cNvGrpSpPr/>
        <p:nvPr/>
      </p:nvGrpSpPr>
      <p:grpSpPr>
        <a:xfrm>
          <a:off x="0" y="0"/>
          <a:ext cx="0" cy="0"/>
          <a:chOff x="0" y="0"/>
          <a:chExt cx="0" cy="0"/>
        </a:xfrm>
      </p:grpSpPr>
      <p:sp>
        <p:nvSpPr>
          <p:cNvPr id="119" name="Google Shape;119;g324eb6e1335_0_976"/>
          <p:cNvSpPr txBox="1">
            <a:spLocks noGrp="1"/>
          </p:cNvSpPr>
          <p:nvPr>
            <p:ph type="title"/>
          </p:nvPr>
        </p:nvSpPr>
        <p:spPr>
          <a:xfrm>
            <a:off x="1738352" y="499925"/>
            <a:ext cx="87153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chemeClr val="lt1"/>
              </a:buClr>
              <a:buSzPts val="4400"/>
              <a:buFont typeface="Libre Franklin Black"/>
              <a:buNone/>
            </a:pPr>
            <a:r>
              <a:rPr lang="de-DE" cap="small">
                <a:solidFill>
                  <a:schemeClr val="lt1"/>
                </a:solidFill>
              </a:rPr>
              <a:t>Begriffe &amp; Abkürzungen</a:t>
            </a:r>
            <a:endParaRPr cap="small">
              <a:solidFill>
                <a:schemeClr val="lt1"/>
              </a:solidFill>
            </a:endParaRPr>
          </a:p>
        </p:txBody>
      </p:sp>
      <p:sp>
        <p:nvSpPr>
          <p:cNvPr id="120" name="Google Shape;120;g324eb6e1335_0_976"/>
          <p:cNvSpPr txBox="1">
            <a:spLocks noGrp="1"/>
          </p:cNvSpPr>
          <p:nvPr>
            <p:ph type="body" idx="1"/>
          </p:nvPr>
        </p:nvSpPr>
        <p:spPr>
          <a:xfrm>
            <a:off x="838201" y="1825625"/>
            <a:ext cx="10515600" cy="4667100"/>
          </a:xfrm>
          <a:prstGeom prst="rect">
            <a:avLst/>
          </a:prstGeom>
          <a:noFill/>
          <a:ln>
            <a:noFill/>
          </a:ln>
        </p:spPr>
        <p:txBody>
          <a:bodyPr spcFirstLastPara="1" wrap="square" lIns="91425" tIns="45700" rIns="91425" bIns="45700" anchor="t" anchorCtr="0">
            <a:noAutofit/>
          </a:bodyPr>
          <a:lstStyle/>
          <a:p>
            <a:pPr marL="455612" lvl="0" indent="-455612" algn="l" rtl="0">
              <a:lnSpc>
                <a:spcPct val="130000"/>
              </a:lnSpc>
              <a:spcBef>
                <a:spcPts val="0"/>
              </a:spcBef>
              <a:spcAft>
                <a:spcPts val="0"/>
              </a:spcAft>
              <a:buClr>
                <a:schemeClr val="lt1"/>
              </a:buClr>
              <a:buSzPts val="2800"/>
              <a:buNone/>
            </a:pPr>
            <a:r>
              <a:rPr lang="de-DE" b="1">
                <a:solidFill>
                  <a:schemeClr val="lt1"/>
                </a:solidFill>
              </a:rPr>
              <a:t>Kohlendioxid:</a:t>
            </a:r>
            <a:br>
              <a:rPr lang="de-DE">
                <a:solidFill>
                  <a:schemeClr val="lt1"/>
                </a:solidFill>
              </a:rPr>
            </a:br>
            <a:r>
              <a:rPr lang="de-DE" sz="2400">
                <a:solidFill>
                  <a:schemeClr val="lt1"/>
                </a:solidFill>
              </a:rPr>
              <a:t>Synonyme: CO</a:t>
            </a:r>
            <a:r>
              <a:rPr lang="de-DE" sz="2400" baseline="-25000">
                <a:solidFill>
                  <a:schemeClr val="lt1"/>
                </a:solidFill>
              </a:rPr>
              <a:t>2</a:t>
            </a:r>
            <a:r>
              <a:rPr lang="de-DE" sz="2400">
                <a:solidFill>
                  <a:schemeClr val="lt1"/>
                </a:solidFill>
              </a:rPr>
              <a:t> – Kohlenstoffdioxid</a:t>
            </a:r>
            <a:endParaRPr/>
          </a:p>
          <a:p>
            <a:pPr marL="455612" lvl="0" indent="-455612" algn="l" rtl="0">
              <a:lnSpc>
                <a:spcPct val="130000"/>
              </a:lnSpc>
              <a:spcBef>
                <a:spcPts val="1200"/>
              </a:spcBef>
              <a:spcAft>
                <a:spcPts val="0"/>
              </a:spcAft>
              <a:buClr>
                <a:schemeClr val="lt1"/>
              </a:buClr>
              <a:buSzPts val="2800"/>
              <a:buNone/>
            </a:pPr>
            <a:r>
              <a:rPr lang="de-DE" b="1">
                <a:solidFill>
                  <a:schemeClr val="lt1"/>
                </a:solidFill>
              </a:rPr>
              <a:t>Parts per million – ppm: </a:t>
            </a:r>
            <a:br>
              <a:rPr lang="de-DE" b="1">
                <a:solidFill>
                  <a:schemeClr val="lt1"/>
                </a:solidFill>
              </a:rPr>
            </a:br>
            <a:r>
              <a:rPr lang="de-DE" sz="2400">
                <a:solidFill>
                  <a:schemeClr val="lt1"/>
                </a:solidFill>
              </a:rPr>
              <a:t>CO</a:t>
            </a:r>
            <a:r>
              <a:rPr lang="de-DE" sz="2400" baseline="-25000">
                <a:solidFill>
                  <a:schemeClr val="lt1"/>
                </a:solidFill>
              </a:rPr>
              <a:t>2</a:t>
            </a:r>
            <a:r>
              <a:rPr lang="de-DE" sz="2400">
                <a:solidFill>
                  <a:schemeClr val="lt1"/>
                </a:solidFill>
              </a:rPr>
              <a:t>-Moleküle auf 1 Million Luftteilchen</a:t>
            </a:r>
            <a:endParaRPr>
              <a:solidFill>
                <a:schemeClr val="lt1"/>
              </a:solidFill>
            </a:endParaRPr>
          </a:p>
          <a:p>
            <a:pPr marL="455612" lvl="0" indent="-455612" algn="l" rtl="0">
              <a:lnSpc>
                <a:spcPct val="130000"/>
              </a:lnSpc>
              <a:spcBef>
                <a:spcPts val="1200"/>
              </a:spcBef>
              <a:spcAft>
                <a:spcPts val="0"/>
              </a:spcAft>
              <a:buClr>
                <a:schemeClr val="lt1"/>
              </a:buClr>
              <a:buSzPts val="2800"/>
              <a:buNone/>
            </a:pPr>
            <a:r>
              <a:rPr lang="de-DE" b="1">
                <a:solidFill>
                  <a:schemeClr val="lt1"/>
                </a:solidFill>
              </a:rPr>
              <a:t>Tröpfchen &amp; Aerosole: </a:t>
            </a:r>
            <a:endParaRPr/>
          </a:p>
          <a:p>
            <a:pPr marL="685800" lvl="1" indent="-228600" algn="l" rtl="0">
              <a:lnSpc>
                <a:spcPct val="110000"/>
              </a:lnSpc>
              <a:spcBef>
                <a:spcPts val="1200"/>
              </a:spcBef>
              <a:spcAft>
                <a:spcPts val="0"/>
              </a:spcAft>
              <a:buClr>
                <a:schemeClr val="lt1"/>
              </a:buClr>
              <a:buSzPts val="2400"/>
              <a:buChar char="•"/>
            </a:pPr>
            <a:r>
              <a:rPr lang="de-DE">
                <a:solidFill>
                  <a:schemeClr val="lt1"/>
                </a:solidFill>
              </a:rPr>
              <a:t>Unterschied ist Partikelgröße</a:t>
            </a:r>
            <a:endParaRPr/>
          </a:p>
          <a:p>
            <a:pPr marL="685800" lvl="1" indent="-228600" algn="l" rtl="0">
              <a:lnSpc>
                <a:spcPct val="110000"/>
              </a:lnSpc>
              <a:spcBef>
                <a:spcPts val="600"/>
              </a:spcBef>
              <a:spcAft>
                <a:spcPts val="0"/>
              </a:spcAft>
              <a:buClr>
                <a:schemeClr val="lt1"/>
              </a:buClr>
              <a:buSzPts val="2400"/>
              <a:buChar char="•"/>
            </a:pPr>
            <a:r>
              <a:rPr lang="de-DE">
                <a:solidFill>
                  <a:schemeClr val="lt1"/>
                </a:solidFill>
              </a:rPr>
              <a:t>Tröpfchen: sinken schnell zu Boden </a:t>
            </a:r>
            <a:endParaRPr/>
          </a:p>
          <a:p>
            <a:pPr marL="685800" lvl="1" indent="-228600" algn="l" rtl="0">
              <a:lnSpc>
                <a:spcPct val="110000"/>
              </a:lnSpc>
              <a:spcBef>
                <a:spcPts val="600"/>
              </a:spcBef>
              <a:spcAft>
                <a:spcPts val="0"/>
              </a:spcAft>
              <a:buClr>
                <a:schemeClr val="lt1"/>
              </a:buClr>
              <a:buSzPts val="2400"/>
              <a:buChar char="•"/>
            </a:pPr>
            <a:r>
              <a:rPr lang="de-DE">
                <a:solidFill>
                  <a:schemeClr val="lt1"/>
                </a:solidFill>
              </a:rPr>
              <a:t>Aerosole schweben länger in der Luft</a:t>
            </a:r>
            <a:endParaRPr/>
          </a:p>
        </p:txBody>
      </p:sp>
      <p:pic>
        <p:nvPicPr>
          <p:cNvPr id="121" name="Google Shape;121;g324eb6e1335_0_976"/>
          <p:cNvPicPr preferRelativeResize="0"/>
          <p:nvPr/>
        </p:nvPicPr>
        <p:blipFill rotWithShape="1">
          <a:blip r:embed="rId3">
            <a:alphaModFix/>
          </a:blip>
          <a:srcRect/>
          <a:stretch/>
        </p:blipFill>
        <p:spPr>
          <a:xfrm>
            <a:off x="9650981" y="365125"/>
            <a:ext cx="1702819" cy="16908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125"/>
        <p:cNvGrpSpPr/>
        <p:nvPr/>
      </p:nvGrpSpPr>
      <p:grpSpPr>
        <a:xfrm>
          <a:off x="0" y="0"/>
          <a:ext cx="0" cy="0"/>
          <a:chOff x="0" y="0"/>
          <a:chExt cx="0" cy="0"/>
        </a:xfrm>
      </p:grpSpPr>
      <p:sp>
        <p:nvSpPr>
          <p:cNvPr id="126" name="Google Shape;126;g324eb6e1335_0_1504"/>
          <p:cNvSpPr txBox="1"/>
          <p:nvPr/>
        </p:nvSpPr>
        <p:spPr>
          <a:xfrm>
            <a:off x="838201" y="1338308"/>
            <a:ext cx="10637400" cy="1077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de-DE" sz="3200" b="1" i="0" u="none" strike="noStrike" cap="none">
                <a:solidFill>
                  <a:schemeClr val="lt1"/>
                </a:solidFill>
                <a:latin typeface="Calibri"/>
                <a:ea typeface="Calibri"/>
                <a:cs typeface="Calibri"/>
                <a:sym typeface="Calibri"/>
              </a:rPr>
              <a:t>Max</a:t>
            </a:r>
            <a:r>
              <a:rPr lang="de-DE" sz="2000" b="1" i="0" u="none" strike="noStrike" cap="none">
                <a:solidFill>
                  <a:schemeClr val="lt1"/>
                </a:solidFill>
                <a:latin typeface="Libre Franklin Black"/>
                <a:ea typeface="Libre Franklin Black"/>
                <a:cs typeface="Libre Franklin Black"/>
                <a:sym typeface="Libre Franklin Black"/>
              </a:rPr>
              <a:t> </a:t>
            </a:r>
            <a:r>
              <a:rPr lang="de-DE" sz="3200" b="1" i="0" u="none" strike="noStrike" cap="none">
                <a:solidFill>
                  <a:schemeClr val="lt1"/>
                </a:solidFill>
                <a:latin typeface="Calibri"/>
                <a:ea typeface="Calibri"/>
                <a:cs typeface="Calibri"/>
                <a:sym typeface="Calibri"/>
              </a:rPr>
              <a:t>Josef Pettenkofer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de-DE" sz="3200" b="0" i="0" u="none" strike="noStrike" cap="none">
                <a:solidFill>
                  <a:schemeClr val="lt1"/>
                </a:solidFill>
                <a:latin typeface="Calibri"/>
                <a:ea typeface="Calibri"/>
                <a:cs typeface="Calibri"/>
                <a:sym typeface="Calibri"/>
              </a:rPr>
              <a:t>(1818 - 1901)</a:t>
            </a:r>
            <a:endParaRPr sz="1400" b="0" i="0" u="none" strike="noStrike" cap="none">
              <a:solidFill>
                <a:srgbClr val="000000"/>
              </a:solidFill>
              <a:latin typeface="Arial"/>
              <a:ea typeface="Arial"/>
              <a:cs typeface="Arial"/>
              <a:sym typeface="Arial"/>
            </a:endParaRPr>
          </a:p>
        </p:txBody>
      </p:sp>
      <p:pic>
        <p:nvPicPr>
          <p:cNvPr id="127" name="Google Shape;127;g324eb6e1335_0_1504"/>
          <p:cNvPicPr preferRelativeResize="0"/>
          <p:nvPr/>
        </p:nvPicPr>
        <p:blipFill rotWithShape="1">
          <a:blip r:embed="rId3">
            <a:alphaModFix/>
          </a:blip>
          <a:srcRect/>
          <a:stretch/>
        </p:blipFill>
        <p:spPr>
          <a:xfrm>
            <a:off x="365449" y="1855250"/>
            <a:ext cx="3571691" cy="4362749"/>
          </a:xfrm>
          <a:prstGeom prst="rect">
            <a:avLst/>
          </a:prstGeom>
          <a:noFill/>
          <a:ln>
            <a:noFill/>
          </a:ln>
          <a:effectLst>
            <a:outerShdw blurRad="50800" dist="38100" dir="2700000" algn="tl" rotWithShape="0">
              <a:srgbClr val="000000">
                <a:alpha val="40000"/>
              </a:srgbClr>
            </a:outerShdw>
          </a:effectLst>
        </p:spPr>
      </p:pic>
      <p:sp>
        <p:nvSpPr>
          <p:cNvPr id="128" name="Google Shape;128;g324eb6e1335_0_1504"/>
          <p:cNvSpPr txBox="1"/>
          <p:nvPr/>
        </p:nvSpPr>
        <p:spPr>
          <a:xfrm>
            <a:off x="4312975" y="2592575"/>
            <a:ext cx="7693800" cy="2281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30000"/>
              </a:lnSpc>
              <a:spcBef>
                <a:spcPts val="0"/>
              </a:spcBef>
              <a:spcAft>
                <a:spcPts val="0"/>
              </a:spcAft>
              <a:buClr>
                <a:schemeClr val="lt1"/>
              </a:buClr>
              <a:buSzPts val="2800"/>
              <a:buFont typeface="Arial"/>
              <a:buChar char="•"/>
            </a:pPr>
            <a:r>
              <a:rPr lang="de-DE" sz="2800" b="0" i="0" u="none" strike="noStrike" cap="none">
                <a:solidFill>
                  <a:schemeClr val="lt1"/>
                </a:solidFill>
                <a:latin typeface="Calibri"/>
                <a:ea typeface="Calibri"/>
                <a:cs typeface="Calibri"/>
                <a:sym typeface="Calibri"/>
              </a:rPr>
              <a:t>Mediziner, Physiologe, Chemiker, Apotheker, </a:t>
            </a:r>
            <a:br>
              <a:rPr lang="de-DE" sz="2800" b="0" i="0" u="none" strike="noStrike" cap="none">
                <a:solidFill>
                  <a:schemeClr val="lt1"/>
                </a:solidFill>
                <a:latin typeface="Calibri"/>
                <a:ea typeface="Calibri"/>
                <a:cs typeface="Calibri"/>
                <a:sym typeface="Calibri"/>
              </a:rPr>
            </a:br>
            <a:r>
              <a:rPr lang="de-DE" sz="2800" b="0" i="0" u="none" strike="noStrike" cap="none">
                <a:solidFill>
                  <a:schemeClr val="lt1"/>
                </a:solidFill>
                <a:latin typeface="Calibri"/>
                <a:ea typeface="Calibri"/>
                <a:cs typeface="Calibri"/>
                <a:sym typeface="Calibri"/>
              </a:rPr>
              <a:t>Hygieniker &amp; Epidemiologe</a:t>
            </a:r>
            <a:endParaRPr sz="1400" b="0" i="0" u="none" strike="noStrike" cap="none">
              <a:solidFill>
                <a:srgbClr val="000000"/>
              </a:solidFill>
              <a:latin typeface="Arial"/>
              <a:ea typeface="Arial"/>
              <a:cs typeface="Arial"/>
              <a:sym typeface="Arial"/>
            </a:endParaRPr>
          </a:p>
          <a:p>
            <a:pPr marL="285750" marR="0" lvl="0" indent="-285750" algn="l" rtl="0">
              <a:lnSpc>
                <a:spcPct val="130000"/>
              </a:lnSpc>
              <a:spcBef>
                <a:spcPts val="300"/>
              </a:spcBef>
              <a:spcAft>
                <a:spcPts val="0"/>
              </a:spcAft>
              <a:buClr>
                <a:schemeClr val="lt1"/>
              </a:buClr>
              <a:buSzPts val="2800"/>
              <a:buFont typeface="Arial"/>
              <a:buChar char="•"/>
            </a:pPr>
            <a:r>
              <a:rPr lang="de-DE" sz="2800" b="0" i="0" u="none" strike="noStrike" cap="none">
                <a:solidFill>
                  <a:schemeClr val="lt1"/>
                </a:solidFill>
                <a:latin typeface="Calibri"/>
                <a:ea typeface="Calibri"/>
                <a:cs typeface="Calibri"/>
                <a:sym typeface="Calibri"/>
              </a:rPr>
              <a:t>1. </a:t>
            </a:r>
            <a:r>
              <a:rPr lang="de-DE" sz="2800">
                <a:solidFill>
                  <a:schemeClr val="lt1"/>
                </a:solidFill>
                <a:latin typeface="Calibri"/>
                <a:ea typeface="Calibri"/>
                <a:cs typeface="Calibri"/>
                <a:sym typeface="Calibri"/>
              </a:rPr>
              <a:t>Hygiene Institut</a:t>
            </a:r>
            <a:r>
              <a:rPr lang="de-DE" sz="2800" b="0" i="0" u="none" strike="noStrike" cap="none">
                <a:solidFill>
                  <a:schemeClr val="lt1"/>
                </a:solidFill>
                <a:latin typeface="Calibri"/>
                <a:ea typeface="Calibri"/>
                <a:cs typeface="Calibri"/>
                <a:sym typeface="Calibri"/>
              </a:rPr>
              <a:t> / München</a:t>
            </a:r>
            <a:endParaRPr sz="1400" b="0" i="0" u="none" strike="noStrike" cap="none">
              <a:solidFill>
                <a:srgbClr val="000000"/>
              </a:solidFill>
              <a:latin typeface="Arial"/>
              <a:ea typeface="Arial"/>
              <a:cs typeface="Arial"/>
              <a:sym typeface="Arial"/>
            </a:endParaRPr>
          </a:p>
          <a:p>
            <a:pPr marL="285750" marR="0" lvl="0" indent="-285750" algn="l" rtl="0">
              <a:lnSpc>
                <a:spcPct val="130000"/>
              </a:lnSpc>
              <a:spcBef>
                <a:spcPts val="300"/>
              </a:spcBef>
              <a:spcAft>
                <a:spcPts val="0"/>
              </a:spcAft>
              <a:buClr>
                <a:schemeClr val="lt1"/>
              </a:buClr>
              <a:buSzPts val="2800"/>
              <a:buFont typeface="Arial"/>
              <a:buChar char="•"/>
            </a:pPr>
            <a:r>
              <a:rPr lang="de-DE" sz="2800" b="0" i="0" u="none" strike="noStrike" cap="none">
                <a:solidFill>
                  <a:schemeClr val="lt1"/>
                </a:solidFill>
                <a:latin typeface="Calibri"/>
                <a:ea typeface="Calibri"/>
                <a:cs typeface="Calibri"/>
                <a:sym typeface="Calibri"/>
              </a:rPr>
              <a:t>Begründer der modernen Hygiene</a:t>
            </a:r>
            <a:endParaRPr sz="2800">
              <a:solidFill>
                <a:schemeClr val="lt1"/>
              </a:solidFill>
              <a:latin typeface="Calibri"/>
              <a:ea typeface="Calibri"/>
              <a:cs typeface="Calibri"/>
              <a:sym typeface="Calibri"/>
            </a:endParaRPr>
          </a:p>
        </p:txBody>
      </p:sp>
      <p:sp>
        <p:nvSpPr>
          <p:cNvPr id="129" name="Google Shape;129;g324eb6e1335_0_1504"/>
          <p:cNvSpPr txBox="1">
            <a:spLocks noGrp="1"/>
          </p:cNvSpPr>
          <p:nvPr>
            <p:ph type="title"/>
          </p:nvPr>
        </p:nvSpPr>
        <p:spPr>
          <a:xfrm>
            <a:off x="838201" y="365127"/>
            <a:ext cx="10515600" cy="85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Libre Franklin Black"/>
              <a:buNone/>
            </a:pPr>
            <a:r>
              <a:rPr lang="de-DE" sz="4400">
                <a:solidFill>
                  <a:schemeClr val="lt1"/>
                </a:solidFill>
              </a:rPr>
              <a:t>CO</a:t>
            </a:r>
            <a:r>
              <a:rPr lang="de-DE" sz="4400" baseline="-25000">
                <a:solidFill>
                  <a:schemeClr val="lt1"/>
                </a:solidFill>
              </a:rPr>
              <a:t>2</a:t>
            </a:r>
            <a:r>
              <a:rPr lang="de-DE" sz="4400">
                <a:solidFill>
                  <a:schemeClr val="lt1"/>
                </a:solidFill>
              </a:rPr>
              <a:t> - </a:t>
            </a:r>
            <a:r>
              <a:rPr lang="de-DE" cap="small">
                <a:solidFill>
                  <a:schemeClr val="lt1"/>
                </a:solidFill>
              </a:rPr>
              <a:t>Innenraum</a:t>
            </a:r>
            <a:endParaRPr sz="4400">
              <a:solidFill>
                <a:schemeClr val="lt1"/>
              </a:solidFill>
            </a:endParaRPr>
          </a:p>
        </p:txBody>
      </p:sp>
      <p:sp>
        <p:nvSpPr>
          <p:cNvPr id="130" name="Google Shape;130;g324eb6e1335_0_1504"/>
          <p:cNvSpPr txBox="1"/>
          <p:nvPr/>
        </p:nvSpPr>
        <p:spPr>
          <a:xfrm>
            <a:off x="365443" y="6217993"/>
            <a:ext cx="3453900" cy="2862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400"/>
              <a:buFont typeface="Arial"/>
              <a:buNone/>
            </a:pPr>
            <a:r>
              <a:rPr lang="de-DE" sz="1400" i="0" u="none" strike="noStrike" cap="none">
                <a:solidFill>
                  <a:schemeClr val="lt1"/>
                </a:solidFill>
                <a:latin typeface="Calibri"/>
                <a:ea typeface="Calibri"/>
                <a:cs typeface="Calibri"/>
                <a:sym typeface="Calibri"/>
              </a:rPr>
              <a:t>Quelle: gemeinfrei</a:t>
            </a:r>
            <a:endParaRPr sz="1400" i="0" u="none" strike="noStrike" cap="none">
              <a:solidFill>
                <a:schemeClr val="lt1"/>
              </a:solidFill>
              <a:latin typeface="Calibri"/>
              <a:ea typeface="Calibri"/>
              <a:cs typeface="Calibri"/>
              <a:sym typeface="Calibri"/>
            </a:endParaRPr>
          </a:p>
        </p:txBody>
      </p:sp>
      <p:pic>
        <p:nvPicPr>
          <p:cNvPr id="131" name="Google Shape;131;g324eb6e1335_0_1504"/>
          <p:cNvPicPr preferRelativeResize="0"/>
          <p:nvPr/>
        </p:nvPicPr>
        <p:blipFill rotWithShape="1">
          <a:blip r:embed="rId4">
            <a:alphaModFix/>
          </a:blip>
          <a:srcRect/>
          <a:stretch/>
        </p:blipFill>
        <p:spPr>
          <a:xfrm>
            <a:off x="10794829" y="365125"/>
            <a:ext cx="864996" cy="858900"/>
          </a:xfrm>
          <a:prstGeom prst="rect">
            <a:avLst/>
          </a:prstGeom>
          <a:noFill/>
          <a:ln>
            <a:noFill/>
          </a:ln>
        </p:spPr>
      </p:pic>
      <p:sp>
        <p:nvSpPr>
          <p:cNvPr id="132" name="Google Shape;132;g324eb6e1335_0_1504"/>
          <p:cNvSpPr txBox="1"/>
          <p:nvPr/>
        </p:nvSpPr>
        <p:spPr>
          <a:xfrm>
            <a:off x="4348850" y="4949075"/>
            <a:ext cx="7311000" cy="1682400"/>
          </a:xfrm>
          <a:prstGeom prst="rect">
            <a:avLst/>
          </a:prstGeom>
          <a:noFill/>
          <a:ln w="9525" cap="flat" cmpd="sng">
            <a:solidFill>
              <a:srgbClr val="FEFEFE"/>
            </a:solidFill>
            <a:prstDash val="solid"/>
            <a:round/>
            <a:headEnd type="none" w="sm" len="sm"/>
            <a:tailEnd type="none" w="sm" len="sm"/>
          </a:ln>
        </p:spPr>
        <p:txBody>
          <a:bodyPr spcFirstLastPara="1" wrap="square" lIns="91425" tIns="45700" rIns="91425" bIns="45700" anchor="t" anchorCtr="0">
            <a:spAutoFit/>
          </a:bodyPr>
          <a:lstStyle/>
          <a:p>
            <a:pPr marL="457200" marR="0" lvl="0" indent="0" algn="ctr" rtl="0">
              <a:lnSpc>
                <a:spcPct val="130000"/>
              </a:lnSpc>
              <a:spcBef>
                <a:spcPts val="300"/>
              </a:spcBef>
              <a:spcAft>
                <a:spcPts val="0"/>
              </a:spcAft>
              <a:buNone/>
            </a:pPr>
            <a:r>
              <a:rPr lang="de-DE" sz="2800">
                <a:solidFill>
                  <a:schemeClr val="lt1"/>
                </a:solidFill>
                <a:latin typeface="Calibri"/>
                <a:ea typeface="Calibri"/>
                <a:cs typeface="Calibri"/>
                <a:sym typeface="Calibri"/>
              </a:rPr>
              <a:t>Pettenkofer-Zahl seit 1858:</a:t>
            </a:r>
            <a:endParaRPr>
              <a:solidFill>
                <a:schemeClr val="dk1"/>
              </a:solidFill>
            </a:endParaRPr>
          </a:p>
          <a:p>
            <a:pPr marL="457200" lvl="0" indent="0" algn="ctr" rtl="0">
              <a:lnSpc>
                <a:spcPct val="130000"/>
              </a:lnSpc>
              <a:spcBef>
                <a:spcPts val="300"/>
              </a:spcBef>
              <a:spcAft>
                <a:spcPts val="0"/>
              </a:spcAft>
              <a:buNone/>
            </a:pPr>
            <a:r>
              <a:rPr lang="de-DE" sz="2800">
                <a:solidFill>
                  <a:schemeClr val="lt1"/>
                </a:solidFill>
                <a:latin typeface="Calibri"/>
                <a:ea typeface="Calibri"/>
                <a:cs typeface="Calibri"/>
                <a:sym typeface="Calibri"/>
              </a:rPr>
              <a:t>0,1 Volumenprozent </a:t>
            </a:r>
            <a:br>
              <a:rPr lang="de-DE" sz="2800">
                <a:solidFill>
                  <a:schemeClr val="lt1"/>
                </a:solidFill>
                <a:latin typeface="Calibri"/>
                <a:ea typeface="Calibri"/>
                <a:cs typeface="Calibri"/>
                <a:sym typeface="Calibri"/>
              </a:rPr>
            </a:br>
            <a:r>
              <a:rPr lang="de-DE" sz="2800">
                <a:solidFill>
                  <a:schemeClr val="lt1"/>
                </a:solidFill>
                <a:latin typeface="Lato Black"/>
                <a:ea typeface="Lato Black"/>
                <a:cs typeface="Lato Black"/>
                <a:sym typeface="Lato Black"/>
              </a:rPr>
              <a:t>= 1.000 ppm</a:t>
            </a:r>
            <a:endParaRPr sz="28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297BE"/>
        </a:solidFill>
        <a:effectLst/>
      </p:bgPr>
    </p:bg>
    <p:spTree>
      <p:nvGrpSpPr>
        <p:cNvPr id="1" name="Shape 136"/>
        <p:cNvGrpSpPr/>
        <p:nvPr/>
      </p:nvGrpSpPr>
      <p:grpSpPr>
        <a:xfrm>
          <a:off x="0" y="0"/>
          <a:ext cx="0" cy="0"/>
          <a:chOff x="0" y="0"/>
          <a:chExt cx="0" cy="0"/>
        </a:xfrm>
      </p:grpSpPr>
      <p:pic>
        <p:nvPicPr>
          <p:cNvPr id="137" name="Google Shape;137;g324eb6e1335_0_1593"/>
          <p:cNvPicPr preferRelativeResize="0"/>
          <p:nvPr/>
        </p:nvPicPr>
        <p:blipFill rotWithShape="1">
          <a:blip r:embed="rId3">
            <a:alphaModFix/>
          </a:blip>
          <a:srcRect/>
          <a:stretch/>
        </p:blipFill>
        <p:spPr>
          <a:xfrm>
            <a:off x="291926" y="1572063"/>
            <a:ext cx="8158799" cy="5002826"/>
          </a:xfrm>
          <a:prstGeom prst="rect">
            <a:avLst/>
          </a:prstGeom>
          <a:noFill/>
          <a:ln>
            <a:noFill/>
          </a:ln>
          <a:effectLst>
            <a:outerShdw blurRad="50800" dist="38100" dir="2700000" algn="tl" rotWithShape="0">
              <a:srgbClr val="000000">
                <a:alpha val="40000"/>
              </a:srgbClr>
            </a:outerShdw>
          </a:effectLst>
        </p:spPr>
      </p:pic>
      <p:sp>
        <p:nvSpPr>
          <p:cNvPr id="138" name="Google Shape;138;g324eb6e1335_0_1593"/>
          <p:cNvSpPr txBox="1">
            <a:spLocks noGrp="1"/>
          </p:cNvSpPr>
          <p:nvPr>
            <p:ph type="title"/>
          </p:nvPr>
        </p:nvSpPr>
        <p:spPr>
          <a:xfrm>
            <a:off x="838201" y="365127"/>
            <a:ext cx="10515600" cy="8589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4400"/>
              <a:buFont typeface="Libre Franklin Black"/>
              <a:buNone/>
            </a:pPr>
            <a:r>
              <a:rPr lang="de-DE" sz="4400">
                <a:solidFill>
                  <a:schemeClr val="lt1"/>
                </a:solidFill>
              </a:rPr>
              <a:t>CO</a:t>
            </a:r>
            <a:r>
              <a:rPr lang="de-DE" sz="4400" baseline="-25000">
                <a:solidFill>
                  <a:schemeClr val="lt1"/>
                </a:solidFill>
              </a:rPr>
              <a:t>2</a:t>
            </a:r>
            <a:r>
              <a:rPr lang="de-DE" sz="4400">
                <a:solidFill>
                  <a:schemeClr val="lt1"/>
                </a:solidFill>
              </a:rPr>
              <a:t> - </a:t>
            </a:r>
            <a:r>
              <a:rPr lang="de-DE" cap="small">
                <a:solidFill>
                  <a:schemeClr val="lt1"/>
                </a:solidFill>
              </a:rPr>
              <a:t>Atmosphäre</a:t>
            </a:r>
            <a:endParaRPr sz="4400">
              <a:solidFill>
                <a:schemeClr val="lt1"/>
              </a:solidFill>
            </a:endParaRPr>
          </a:p>
        </p:txBody>
      </p:sp>
      <p:pic>
        <p:nvPicPr>
          <p:cNvPr id="139" name="Google Shape;139;g324eb6e1335_0_1593"/>
          <p:cNvPicPr preferRelativeResize="0"/>
          <p:nvPr/>
        </p:nvPicPr>
        <p:blipFill rotWithShape="1">
          <a:blip r:embed="rId4">
            <a:alphaModFix/>
          </a:blip>
          <a:srcRect/>
          <a:stretch/>
        </p:blipFill>
        <p:spPr>
          <a:xfrm>
            <a:off x="10794829" y="365125"/>
            <a:ext cx="864996" cy="858900"/>
          </a:xfrm>
          <a:prstGeom prst="rect">
            <a:avLst/>
          </a:prstGeom>
          <a:noFill/>
          <a:ln>
            <a:noFill/>
          </a:ln>
        </p:spPr>
      </p:pic>
      <p:graphicFrame>
        <p:nvGraphicFramePr>
          <p:cNvPr id="140" name="Google Shape;140;g324eb6e1335_0_1593"/>
          <p:cNvGraphicFramePr/>
          <p:nvPr/>
        </p:nvGraphicFramePr>
        <p:xfrm>
          <a:off x="8605962" y="1339647"/>
          <a:ext cx="3373200" cy="5365950"/>
        </p:xfrm>
        <a:graphic>
          <a:graphicData uri="http://schemas.openxmlformats.org/drawingml/2006/table">
            <a:tbl>
              <a:tblPr>
                <a:noFill/>
                <a:tableStyleId>{E949CC22-FC40-46F3-8273-31DE12955683}</a:tableStyleId>
              </a:tblPr>
              <a:tblGrid>
                <a:gridCol w="1275350">
                  <a:extLst>
                    <a:ext uri="{9D8B030D-6E8A-4147-A177-3AD203B41FA5}">
                      <a16:colId xmlns:a16="http://schemas.microsoft.com/office/drawing/2014/main" val="20000"/>
                    </a:ext>
                  </a:extLst>
                </a:gridCol>
                <a:gridCol w="2097850">
                  <a:extLst>
                    <a:ext uri="{9D8B030D-6E8A-4147-A177-3AD203B41FA5}">
                      <a16:colId xmlns:a16="http://schemas.microsoft.com/office/drawing/2014/main" val="20001"/>
                    </a:ext>
                  </a:extLst>
                </a:gridCol>
              </a:tblGrid>
              <a:tr h="15950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lt1"/>
                          </a:solidFill>
                        </a:rPr>
                        <a:t>Jahr</a:t>
                      </a:r>
                      <a:endParaRPr sz="2800" b="1" i="0" u="none" strike="noStrike" cap="none">
                        <a:solidFill>
                          <a:schemeClr val="lt1"/>
                        </a:solidFill>
                        <a:latin typeface="Quattrocento Sans"/>
                        <a:ea typeface="Quattrocento Sans"/>
                        <a:cs typeface="Quattrocento Sans"/>
                        <a:sym typeface="Quattrocento Sans"/>
                      </a:endParaRPr>
                    </a:p>
                  </a:txBody>
                  <a:tcPr marL="7625" marR="7625" marT="7625" marB="0" anchor="ctr">
                    <a:solidFill>
                      <a:srgbClr val="7F7F7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lt1"/>
                          </a:solidFill>
                        </a:rPr>
                        <a:t>CO</a:t>
                      </a:r>
                      <a:r>
                        <a:rPr lang="de-DE" sz="2800" b="1" u="none" strike="noStrike" cap="none" baseline="-25000">
                          <a:solidFill>
                            <a:schemeClr val="lt1"/>
                          </a:solidFill>
                        </a:rPr>
                        <a:t>2</a:t>
                      </a:r>
                      <a:endParaRPr sz="1400" u="none" strike="noStrike" cap="none"/>
                    </a:p>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lt1"/>
                          </a:solidFill>
                        </a:rPr>
                        <a:t>Atmosphäre</a:t>
                      </a:r>
                      <a:br>
                        <a:rPr lang="de-DE" sz="2800" b="1">
                          <a:solidFill>
                            <a:schemeClr val="lt1"/>
                          </a:solidFill>
                        </a:rPr>
                      </a:br>
                      <a:r>
                        <a:rPr lang="de-DE" sz="2800" b="1" u="none" strike="noStrike" cap="none">
                          <a:solidFill>
                            <a:schemeClr val="lt1"/>
                          </a:solidFill>
                        </a:rPr>
                        <a:t>in ppm</a:t>
                      </a:r>
                      <a:endParaRPr sz="2800" b="1" i="0" u="none" strike="noStrike" cap="none">
                        <a:solidFill>
                          <a:schemeClr val="lt1"/>
                        </a:solidFill>
                        <a:latin typeface="Quattrocento Sans"/>
                        <a:ea typeface="Quattrocento Sans"/>
                        <a:cs typeface="Quattrocento Sans"/>
                        <a:sym typeface="Quattrocento Sans"/>
                      </a:endParaRPr>
                    </a:p>
                  </a:txBody>
                  <a:tcPr marL="0" marR="0" marT="7625" marB="0" anchor="ctr">
                    <a:solidFill>
                      <a:srgbClr val="7F7F7F"/>
                    </a:solidFill>
                  </a:tcPr>
                </a:tc>
                <a:extLst>
                  <a:ext uri="{0D108BD9-81ED-4DB2-BD59-A6C34878D82A}">
                    <a16:rowId xmlns:a16="http://schemas.microsoft.com/office/drawing/2014/main" val="10000"/>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2024</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422</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1"/>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2023</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420</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2"/>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2022</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417</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3"/>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2021</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u="none" strike="noStrike" cap="none">
                          <a:solidFill>
                            <a:schemeClr val="dk1"/>
                          </a:solidFill>
                        </a:rPr>
                        <a:t>415</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4"/>
                  </a:ext>
                </a:extLst>
              </a:tr>
              <a:tr h="754175">
                <a:tc>
                  <a:txBody>
                    <a:bodyPr/>
                    <a:lstStyle/>
                    <a:p>
                      <a:pPr marL="0" marR="0" lvl="0" indent="0" algn="ctr" rtl="0">
                        <a:lnSpc>
                          <a:spcPct val="100000"/>
                        </a:lnSpc>
                        <a:spcBef>
                          <a:spcPts val="0"/>
                        </a:spcBef>
                        <a:spcAft>
                          <a:spcPts val="0"/>
                        </a:spcAft>
                        <a:buClr>
                          <a:srgbClr val="000000"/>
                        </a:buClr>
                        <a:buSzPts val="2800"/>
                        <a:buFont typeface="Arial"/>
                        <a:buNone/>
                      </a:pPr>
                      <a:r>
                        <a:rPr lang="de-DE" sz="2800" b="1"/>
                        <a:t>4/1972</a:t>
                      </a:r>
                      <a:endParaRPr sz="2800" b="1" i="0" u="none" strike="noStrike" cap="none">
                        <a:solidFill>
                          <a:schemeClr val="dk1"/>
                        </a:solidFill>
                        <a:latin typeface="Quattrocento Sans"/>
                        <a:ea typeface="Quattrocento Sans"/>
                        <a:cs typeface="Quattrocento Sans"/>
                        <a:sym typeface="Quattrocento Sans"/>
                      </a:endParaRPr>
                    </a:p>
                  </a:txBody>
                  <a:tcPr marL="7625" marR="7625" marT="7625" marB="0" anchor="ctr">
                    <a:solidFill>
                      <a:srgbClr val="BFBFBF"/>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de-DE" sz="2800" b="1"/>
                        <a:t>329,7</a:t>
                      </a:r>
                      <a:endParaRPr sz="2800" b="1" i="0" u="none" strike="noStrike" cap="none">
                        <a:solidFill>
                          <a:schemeClr val="dk1"/>
                        </a:solidFill>
                        <a:latin typeface="Quattrocento Sans"/>
                        <a:ea typeface="Quattrocento Sans"/>
                        <a:cs typeface="Quattrocento Sans"/>
                        <a:sym typeface="Quattrocento Sans"/>
                      </a:endParaRPr>
                    </a:p>
                  </a:txBody>
                  <a:tcPr marL="0" marR="0" marT="76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6"/>
        <p:cNvGrpSpPr/>
        <p:nvPr/>
      </p:nvGrpSpPr>
      <p:grpSpPr>
        <a:xfrm>
          <a:off x="0" y="0"/>
          <a:ext cx="0" cy="0"/>
          <a:chOff x="0" y="0"/>
          <a:chExt cx="0" cy="0"/>
        </a:xfrm>
      </p:grpSpPr>
      <p:sp>
        <p:nvSpPr>
          <p:cNvPr id="147" name="Google Shape;147;g324eb6e1335_0_95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48" name="Google Shape;148;g324eb6e1335_0_956"/>
          <p:cNvSpPr/>
          <p:nvPr/>
        </p:nvSpPr>
        <p:spPr>
          <a:xfrm rot="-5400000" flipH="1">
            <a:off x="2666550" y="-2666121"/>
            <a:ext cx="6858000" cy="12191100"/>
          </a:xfrm>
          <a:prstGeom prst="rect">
            <a:avLst/>
          </a:prstGeom>
          <a:gradFill>
            <a:gsLst>
              <a:gs pos="0">
                <a:schemeClr val="accent1"/>
              </a:gs>
              <a:gs pos="8000">
                <a:schemeClr val="accent1"/>
              </a:gs>
              <a:gs pos="100000">
                <a:srgbClr val="073763"/>
              </a:gs>
            </a:gsLst>
            <a:lin ang="12000143"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49" name="Google Shape;149;g324eb6e1335_0_956"/>
          <p:cNvSpPr/>
          <p:nvPr/>
        </p:nvSpPr>
        <p:spPr>
          <a:xfrm rot="10800000" flipH="1">
            <a:off x="-2311" y="-128"/>
            <a:ext cx="9070800" cy="6857700"/>
          </a:xfrm>
          <a:prstGeom prst="rect">
            <a:avLst/>
          </a:prstGeom>
          <a:gradFill>
            <a:gsLst>
              <a:gs pos="0">
                <a:srgbClr val="000000">
                  <a:alpha val="51372"/>
                </a:srgbClr>
              </a:gs>
              <a:gs pos="8000">
                <a:srgbClr val="000000">
                  <a:alpha val="51372"/>
                </a:srgbClr>
              </a:gs>
              <a:gs pos="100000">
                <a:schemeClr val="accent1"/>
              </a:gs>
            </a:gsLst>
            <a:lin ang="4800126"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sp>
        <p:nvSpPr>
          <p:cNvPr id="150" name="Google Shape;150;g324eb6e1335_0_956"/>
          <p:cNvSpPr/>
          <p:nvPr/>
        </p:nvSpPr>
        <p:spPr>
          <a:xfrm rot="-5400000" flipH="1">
            <a:off x="3649500" y="-1685849"/>
            <a:ext cx="4894500" cy="12193500"/>
          </a:xfrm>
          <a:prstGeom prst="rect">
            <a:avLst/>
          </a:prstGeom>
          <a:gradFill>
            <a:gsLst>
              <a:gs pos="0">
                <a:srgbClr val="AFDF9F">
                  <a:alpha val="0"/>
                </a:srgbClr>
              </a:gs>
              <a:gs pos="100000">
                <a:srgbClr val="000000">
                  <a:alpha val="45490"/>
                </a:srgbClr>
              </a:gs>
            </a:gsLst>
            <a:lin ang="1200117"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151" name="Google Shape;151;g324eb6e1335_0_956"/>
          <p:cNvPicPr preferRelativeResize="0"/>
          <p:nvPr/>
        </p:nvPicPr>
        <p:blipFill rotWithShape="1">
          <a:blip r:embed="rId3">
            <a:alphaModFix/>
          </a:blip>
          <a:srcRect t="1487"/>
          <a:stretch/>
        </p:blipFill>
        <p:spPr>
          <a:xfrm>
            <a:off x="13454" y="24014"/>
            <a:ext cx="12194312" cy="6441709"/>
          </a:xfrm>
          <a:prstGeom prst="rect">
            <a:avLst/>
          </a:prstGeom>
          <a:solidFill>
            <a:schemeClr val="lt2"/>
          </a:solidFill>
          <a:ln w="9525" cap="flat" cmpd="sng">
            <a:solidFill>
              <a:srgbClr val="5197BE"/>
            </a:solidFill>
            <a:prstDash val="solid"/>
            <a:round/>
            <a:headEnd type="none" w="sm" len="sm"/>
            <a:tailEnd type="none" w="sm" len="sm"/>
          </a:ln>
        </p:spPr>
      </p:pic>
      <p:pic>
        <p:nvPicPr>
          <p:cNvPr id="152" name="Google Shape;152;g324eb6e1335_0_956">
            <a:hlinkClick r:id="rId4"/>
          </p:cNvPr>
          <p:cNvPicPr preferRelativeResize="0"/>
          <p:nvPr/>
        </p:nvPicPr>
        <p:blipFill rotWithShape="1">
          <a:blip r:embed="rId5">
            <a:alphaModFix/>
          </a:blip>
          <a:srcRect/>
          <a:stretch/>
        </p:blipFill>
        <p:spPr>
          <a:xfrm>
            <a:off x="10414876" y="456985"/>
            <a:ext cx="1319925" cy="1319925"/>
          </a:xfrm>
          <a:prstGeom prst="rect">
            <a:avLst/>
          </a:prstGeom>
          <a:noFill/>
          <a:ln>
            <a:noFill/>
          </a:ln>
        </p:spPr>
      </p:pic>
      <p:sp>
        <p:nvSpPr>
          <p:cNvPr id="153" name="Google Shape;153;g324eb6e1335_0_956"/>
          <p:cNvSpPr txBox="1"/>
          <p:nvPr/>
        </p:nvSpPr>
        <p:spPr>
          <a:xfrm>
            <a:off x="3039354" y="6488668"/>
            <a:ext cx="61014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de-DE" sz="1800" b="0" i="0" u="sng" strike="noStrike" cap="none">
                <a:solidFill>
                  <a:schemeClr val="lt1"/>
                </a:solidFill>
                <a:latin typeface="Lato"/>
                <a:ea typeface="Lato"/>
                <a:cs typeface="Lato"/>
                <a:sym typeface="Lato"/>
                <a:hlinkClick r:id="rId4">
                  <a:extLst>
                    <a:ext uri="{A12FA001-AC4F-418D-AE19-62706E023703}">
                      <ahyp:hlinkClr xmlns:ahyp="http://schemas.microsoft.com/office/drawing/2018/hyperlinkcolor" val="tx"/>
                    </a:ext>
                  </a:extLst>
                </a:hlinkClick>
              </a:rPr>
              <a:t>https://learningapps.org/view27003516</a:t>
            </a:r>
            <a:r>
              <a:rPr lang="de-DE" sz="1800" b="0" i="0" u="none" strike="noStrike" cap="none">
                <a:solidFill>
                  <a:schemeClr val="lt1"/>
                </a:solidFill>
                <a:latin typeface="Lato"/>
                <a:ea typeface="Lato"/>
                <a:cs typeface="Lato"/>
                <a:sym typeface="Lato"/>
              </a:rPr>
              <a:t> </a:t>
            </a:r>
            <a:endParaRPr sz="1400" b="0" i="0" u="none" strike="noStrike" cap="none">
              <a:solidFill>
                <a:srgbClr val="000000"/>
              </a:solidFill>
              <a:latin typeface="Arial"/>
              <a:ea typeface="Arial"/>
              <a:cs typeface="Arial"/>
              <a:sym typeface="Arial"/>
            </a:endParaRPr>
          </a:p>
        </p:txBody>
      </p:sp>
      <p:sp>
        <p:nvSpPr>
          <p:cNvPr id="154" name="Google Shape;154;g324eb6e1335_0_956"/>
          <p:cNvSpPr txBox="1"/>
          <p:nvPr/>
        </p:nvSpPr>
        <p:spPr>
          <a:xfrm>
            <a:off x="3428999" y="456985"/>
            <a:ext cx="6101400" cy="646500"/>
          </a:xfrm>
          <a:prstGeom prst="rect">
            <a:avLst/>
          </a:prstGeom>
          <a:solidFill>
            <a:schemeClr val="lt2"/>
          </a:solidFill>
          <a:ln w="9525" cap="flat" cmpd="sng">
            <a:solidFill>
              <a:srgbClr val="5197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a:solidFill>
                  <a:schemeClr val="dk1"/>
                </a:solidFill>
                <a:latin typeface="Lato"/>
                <a:ea typeface="Lato"/>
                <a:cs typeface="Lato"/>
                <a:sym typeface="Lato"/>
              </a:rPr>
              <a:t>Außenluft</a:t>
            </a:r>
            <a:endParaRPr sz="1400" b="0" i="0" u="none" strike="noStrike" cap="none">
              <a:solidFill>
                <a:srgbClr val="000000"/>
              </a:solidFill>
              <a:latin typeface="Arial"/>
              <a:ea typeface="Arial"/>
              <a:cs typeface="Arial"/>
              <a:sym typeface="Arial"/>
            </a:endParaRPr>
          </a:p>
        </p:txBody>
      </p:sp>
      <p:sp>
        <p:nvSpPr>
          <p:cNvPr id="155" name="Google Shape;155;g324eb6e1335_0_956"/>
          <p:cNvSpPr txBox="1"/>
          <p:nvPr/>
        </p:nvSpPr>
        <p:spPr>
          <a:xfrm>
            <a:off x="3428999" y="1439254"/>
            <a:ext cx="6101400" cy="646500"/>
          </a:xfrm>
          <a:prstGeom prst="rect">
            <a:avLst/>
          </a:prstGeom>
          <a:solidFill>
            <a:schemeClr val="lt2"/>
          </a:solidFill>
          <a:ln w="9525" cap="flat" cmpd="sng">
            <a:solidFill>
              <a:srgbClr val="5197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a:solidFill>
                  <a:schemeClr val="dk1"/>
                </a:solidFill>
                <a:latin typeface="Lato"/>
                <a:ea typeface="Lato"/>
                <a:cs typeface="Lato"/>
                <a:sym typeface="Lato"/>
              </a:rPr>
              <a:t>Gesundes Raumklima</a:t>
            </a:r>
            <a:endParaRPr sz="1400" b="0" i="0" u="none" strike="noStrike" cap="none">
              <a:solidFill>
                <a:srgbClr val="000000"/>
              </a:solidFill>
              <a:latin typeface="Arial"/>
              <a:ea typeface="Arial"/>
              <a:cs typeface="Arial"/>
              <a:sym typeface="Arial"/>
            </a:endParaRPr>
          </a:p>
        </p:txBody>
      </p:sp>
      <p:sp>
        <p:nvSpPr>
          <p:cNvPr id="156" name="Google Shape;156;g324eb6e1335_0_956"/>
          <p:cNvSpPr txBox="1"/>
          <p:nvPr/>
        </p:nvSpPr>
        <p:spPr>
          <a:xfrm>
            <a:off x="4037286" y="2443936"/>
            <a:ext cx="5493000" cy="646500"/>
          </a:xfrm>
          <a:prstGeom prst="rect">
            <a:avLst/>
          </a:prstGeom>
          <a:solidFill>
            <a:schemeClr val="lt2"/>
          </a:solidFill>
          <a:ln w="9525" cap="flat" cmpd="sng">
            <a:solidFill>
              <a:srgbClr val="5197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a:solidFill>
                  <a:schemeClr val="dk1"/>
                </a:solidFill>
                <a:latin typeface="Lato"/>
                <a:ea typeface="Lato"/>
                <a:cs typeface="Lato"/>
                <a:sym typeface="Lato"/>
              </a:rPr>
              <a:t>Ist Frischluft erforderlich</a:t>
            </a:r>
            <a:endParaRPr sz="1400" b="0" i="0" u="none" strike="noStrike" cap="none">
              <a:solidFill>
                <a:srgbClr val="000000"/>
              </a:solidFill>
              <a:latin typeface="Arial"/>
              <a:ea typeface="Arial"/>
              <a:cs typeface="Arial"/>
              <a:sym typeface="Arial"/>
            </a:endParaRPr>
          </a:p>
        </p:txBody>
      </p:sp>
      <p:sp>
        <p:nvSpPr>
          <p:cNvPr id="157" name="Google Shape;157;g324eb6e1335_0_956"/>
          <p:cNvSpPr txBox="1"/>
          <p:nvPr/>
        </p:nvSpPr>
        <p:spPr>
          <a:xfrm>
            <a:off x="3430614" y="3402476"/>
            <a:ext cx="6101400" cy="646500"/>
          </a:xfrm>
          <a:prstGeom prst="rect">
            <a:avLst/>
          </a:prstGeom>
          <a:solidFill>
            <a:schemeClr val="lt2"/>
          </a:solidFill>
          <a:ln w="9525" cap="flat" cmpd="sng">
            <a:solidFill>
              <a:srgbClr val="5197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a:solidFill>
                  <a:schemeClr val="dk1"/>
                </a:solidFill>
                <a:latin typeface="Lato"/>
                <a:ea typeface="Lato"/>
                <a:cs typeface="Lato"/>
                <a:sym typeface="Lato"/>
              </a:rPr>
              <a:t>Leistung sinkt um 15%</a:t>
            </a:r>
            <a:endParaRPr sz="1400" b="0" i="0" u="none" strike="noStrike" cap="none">
              <a:solidFill>
                <a:srgbClr val="000000"/>
              </a:solidFill>
              <a:latin typeface="Arial"/>
              <a:ea typeface="Arial"/>
              <a:cs typeface="Arial"/>
              <a:sym typeface="Arial"/>
            </a:endParaRPr>
          </a:p>
        </p:txBody>
      </p:sp>
      <p:sp>
        <p:nvSpPr>
          <p:cNvPr id="158" name="Google Shape;158;g324eb6e1335_0_956"/>
          <p:cNvSpPr txBox="1"/>
          <p:nvPr/>
        </p:nvSpPr>
        <p:spPr>
          <a:xfrm>
            <a:off x="3407018" y="4338288"/>
            <a:ext cx="6101400" cy="646500"/>
          </a:xfrm>
          <a:prstGeom prst="rect">
            <a:avLst/>
          </a:prstGeom>
          <a:solidFill>
            <a:schemeClr val="lt2"/>
          </a:solidFill>
          <a:ln w="9525" cap="flat" cmpd="sng">
            <a:solidFill>
              <a:srgbClr val="5197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a:solidFill>
                  <a:schemeClr val="dk1"/>
                </a:solidFill>
                <a:latin typeface="Lato"/>
                <a:ea typeface="Lato"/>
                <a:cs typeface="Lato"/>
                <a:sym typeface="Lato"/>
              </a:rPr>
              <a:t>Leistung sinkt um 50%</a:t>
            </a:r>
            <a:endParaRPr sz="1400" b="0" i="0" u="none" strike="noStrike" cap="none">
              <a:solidFill>
                <a:srgbClr val="000000"/>
              </a:solidFill>
              <a:latin typeface="Arial"/>
              <a:ea typeface="Arial"/>
              <a:cs typeface="Arial"/>
              <a:sym typeface="Arial"/>
            </a:endParaRPr>
          </a:p>
        </p:txBody>
      </p:sp>
      <p:sp>
        <p:nvSpPr>
          <p:cNvPr id="159" name="Google Shape;159;g324eb6e1335_0_956"/>
          <p:cNvSpPr txBox="1"/>
          <p:nvPr/>
        </p:nvSpPr>
        <p:spPr>
          <a:xfrm>
            <a:off x="3407018" y="5286014"/>
            <a:ext cx="6101400" cy="646500"/>
          </a:xfrm>
          <a:prstGeom prst="rect">
            <a:avLst/>
          </a:prstGeom>
          <a:solidFill>
            <a:schemeClr val="lt2"/>
          </a:solidFill>
          <a:ln w="9525" cap="flat" cmpd="sng">
            <a:solidFill>
              <a:srgbClr val="5197BE"/>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de-DE" sz="3600" b="0" i="0" u="none" strike="noStrike" cap="none">
                <a:solidFill>
                  <a:schemeClr val="dk1"/>
                </a:solidFill>
                <a:latin typeface="Lato"/>
                <a:ea typeface="Lato"/>
                <a:cs typeface="Lato"/>
                <a:sym typeface="Lato"/>
              </a:rPr>
              <a:t>Kopfschmerzen &amp; Müdigkeit</a:t>
            </a:r>
            <a:endParaRPr sz="1400" b="0" i="0" u="none" strike="noStrike" cap="none">
              <a:solidFill>
                <a:srgbClr val="000000"/>
              </a:solidFill>
              <a:latin typeface="Arial"/>
              <a:ea typeface="Arial"/>
              <a:cs typeface="Arial"/>
              <a:sym typeface="Arial"/>
            </a:endParaRPr>
          </a:p>
        </p:txBody>
      </p:sp>
      <p:sp>
        <p:nvSpPr>
          <p:cNvPr id="160" name="Google Shape;160;g324eb6e1335_0_956"/>
          <p:cNvSpPr/>
          <p:nvPr/>
        </p:nvSpPr>
        <p:spPr>
          <a:xfrm>
            <a:off x="8851248" y="2349531"/>
            <a:ext cx="3074575" cy="2836405"/>
          </a:xfrm>
          <a:custGeom>
            <a:avLst/>
            <a:gdLst/>
            <a:ahLst/>
            <a:cxnLst/>
            <a:rect l="l" t="t" r="r" b="b"/>
            <a:pathLst>
              <a:path w="3074575" h="2836405" fill="none" extrusionOk="0">
                <a:moveTo>
                  <a:pt x="277565" y="943498"/>
                </a:moveTo>
                <a:cubicBezTo>
                  <a:pt x="250207" y="781572"/>
                  <a:pt x="283369" y="559341"/>
                  <a:pt x="400192" y="453496"/>
                </a:cubicBezTo>
                <a:cubicBezTo>
                  <a:pt x="570390" y="249977"/>
                  <a:pt x="799578" y="154760"/>
                  <a:pt x="996745" y="341550"/>
                </a:cubicBezTo>
                <a:cubicBezTo>
                  <a:pt x="1134909" y="71712"/>
                  <a:pt x="1373832" y="10981"/>
                  <a:pt x="1598209" y="225336"/>
                </a:cubicBezTo>
                <a:cubicBezTo>
                  <a:pt x="1639457" y="124134"/>
                  <a:pt x="1724811" y="10242"/>
                  <a:pt x="1832574" y="13131"/>
                </a:cubicBezTo>
                <a:cubicBezTo>
                  <a:pt x="1960670" y="-19306"/>
                  <a:pt x="2061786" y="38868"/>
                  <a:pt x="2123236" y="162896"/>
                </a:cubicBezTo>
                <a:cubicBezTo>
                  <a:pt x="2196665" y="7974"/>
                  <a:pt x="2393440" y="-39200"/>
                  <a:pt x="2523927" y="45303"/>
                </a:cubicBezTo>
                <a:cubicBezTo>
                  <a:pt x="2623462" y="106669"/>
                  <a:pt x="2708485" y="228281"/>
                  <a:pt x="2727119" y="366106"/>
                </a:cubicBezTo>
                <a:cubicBezTo>
                  <a:pt x="2879750" y="402374"/>
                  <a:pt x="2939396" y="557448"/>
                  <a:pt x="2987889" y="677454"/>
                </a:cubicBezTo>
                <a:cubicBezTo>
                  <a:pt x="3024827" y="790308"/>
                  <a:pt x="3007074" y="889680"/>
                  <a:pt x="2976217" y="1015065"/>
                </a:cubicBezTo>
                <a:cubicBezTo>
                  <a:pt x="3097207" y="1162737"/>
                  <a:pt x="3114928" y="1370103"/>
                  <a:pt x="3061479" y="1531264"/>
                </a:cubicBezTo>
                <a:cubicBezTo>
                  <a:pt x="3035174" y="1790204"/>
                  <a:pt x="2869698" y="1981954"/>
                  <a:pt x="2662069" y="1983119"/>
                </a:cubicBezTo>
                <a:cubicBezTo>
                  <a:pt x="2679899" y="2150519"/>
                  <a:pt x="2604873" y="2267642"/>
                  <a:pt x="2519087" y="2370302"/>
                </a:cubicBezTo>
                <a:cubicBezTo>
                  <a:pt x="2353404" y="2546859"/>
                  <a:pt x="2214432" y="2543496"/>
                  <a:pt x="2032279" y="2417181"/>
                </a:cubicBezTo>
                <a:cubicBezTo>
                  <a:pt x="2002001" y="2602398"/>
                  <a:pt x="1836887" y="2756058"/>
                  <a:pt x="1684397" y="2830233"/>
                </a:cubicBezTo>
                <a:cubicBezTo>
                  <a:pt x="1481029" y="2892880"/>
                  <a:pt x="1287898" y="2836600"/>
                  <a:pt x="1172893" y="2578108"/>
                </a:cubicBezTo>
                <a:cubicBezTo>
                  <a:pt x="890933" y="2757307"/>
                  <a:pt x="579056" y="2651755"/>
                  <a:pt x="413074" y="2329003"/>
                </a:cubicBezTo>
                <a:cubicBezTo>
                  <a:pt x="285086" y="2378752"/>
                  <a:pt x="144198" y="2237848"/>
                  <a:pt x="78999" y="2051797"/>
                </a:cubicBezTo>
                <a:cubicBezTo>
                  <a:pt x="37593" y="1923948"/>
                  <a:pt x="75012" y="1763100"/>
                  <a:pt x="150383" y="1677615"/>
                </a:cubicBezTo>
                <a:cubicBezTo>
                  <a:pt x="46703" y="1572246"/>
                  <a:pt x="-6594" y="1422885"/>
                  <a:pt x="-356" y="1293715"/>
                </a:cubicBezTo>
                <a:cubicBezTo>
                  <a:pt x="1428" y="1114045"/>
                  <a:pt x="137058" y="962189"/>
                  <a:pt x="274932" y="952493"/>
                </a:cubicBezTo>
                <a:cubicBezTo>
                  <a:pt x="276136" y="949198"/>
                  <a:pt x="277250" y="946476"/>
                  <a:pt x="277565" y="943498"/>
                </a:cubicBezTo>
                <a:close/>
              </a:path>
              <a:path w="3074575" h="2836405" fill="none" extrusionOk="0">
                <a:moveTo>
                  <a:pt x="334004" y="1718716"/>
                </a:moveTo>
                <a:cubicBezTo>
                  <a:pt x="273584" y="1720111"/>
                  <a:pt x="213097" y="1701515"/>
                  <a:pt x="153728" y="1666387"/>
                </a:cubicBezTo>
                <a:moveTo>
                  <a:pt x="493070" y="2291381"/>
                </a:moveTo>
                <a:cubicBezTo>
                  <a:pt x="469762" y="2302705"/>
                  <a:pt x="444289" y="2309893"/>
                  <a:pt x="414213" y="2316397"/>
                </a:cubicBezTo>
                <a:moveTo>
                  <a:pt x="1172751" y="2566552"/>
                </a:moveTo>
                <a:cubicBezTo>
                  <a:pt x="1154833" y="2536828"/>
                  <a:pt x="1141112" y="2489330"/>
                  <a:pt x="1125209" y="2452308"/>
                </a:cubicBezTo>
                <a:moveTo>
                  <a:pt x="2051638" y="2281664"/>
                </a:moveTo>
                <a:cubicBezTo>
                  <a:pt x="2054549" y="2324495"/>
                  <a:pt x="2042114" y="2361910"/>
                  <a:pt x="2032635" y="2407004"/>
                </a:cubicBezTo>
                <a:moveTo>
                  <a:pt x="2428985" y="1507102"/>
                </a:moveTo>
                <a:cubicBezTo>
                  <a:pt x="2536537" y="1598146"/>
                  <a:pt x="2674193" y="1791857"/>
                  <a:pt x="2660361" y="1975634"/>
                </a:cubicBezTo>
                <a:moveTo>
                  <a:pt x="2974793" y="1008105"/>
                </a:moveTo>
                <a:cubicBezTo>
                  <a:pt x="2946790" y="1087737"/>
                  <a:pt x="2926504" y="1132469"/>
                  <a:pt x="2871738" y="1183805"/>
                </a:cubicBezTo>
                <a:moveTo>
                  <a:pt x="2727546" y="356257"/>
                </a:moveTo>
                <a:cubicBezTo>
                  <a:pt x="2733311" y="379194"/>
                  <a:pt x="2734628" y="411991"/>
                  <a:pt x="2732955" y="439248"/>
                </a:cubicBezTo>
                <a:moveTo>
                  <a:pt x="2069502" y="259478"/>
                </a:moveTo>
                <a:cubicBezTo>
                  <a:pt x="2087349" y="214299"/>
                  <a:pt x="2105068" y="184083"/>
                  <a:pt x="2122310" y="153638"/>
                </a:cubicBezTo>
                <a:moveTo>
                  <a:pt x="1575790" y="309903"/>
                </a:moveTo>
                <a:cubicBezTo>
                  <a:pt x="1588170" y="279490"/>
                  <a:pt x="1590480" y="255235"/>
                  <a:pt x="1601341" y="218639"/>
                </a:cubicBezTo>
                <a:moveTo>
                  <a:pt x="996390" y="340893"/>
                </a:moveTo>
                <a:cubicBezTo>
                  <a:pt x="1020480" y="362011"/>
                  <a:pt x="1066300" y="394975"/>
                  <a:pt x="1088911" y="429400"/>
                </a:cubicBezTo>
                <a:moveTo>
                  <a:pt x="293721" y="1036666"/>
                </a:moveTo>
                <a:cubicBezTo>
                  <a:pt x="286253" y="1000333"/>
                  <a:pt x="286434" y="971123"/>
                  <a:pt x="277565" y="943498"/>
                </a:cubicBezTo>
              </a:path>
              <a:path w="3074575" h="2836405" extrusionOk="0">
                <a:moveTo>
                  <a:pt x="277565" y="943498"/>
                </a:moveTo>
                <a:cubicBezTo>
                  <a:pt x="227679" y="746495"/>
                  <a:pt x="276379" y="595818"/>
                  <a:pt x="400192" y="453496"/>
                </a:cubicBezTo>
                <a:cubicBezTo>
                  <a:pt x="566259" y="247356"/>
                  <a:pt x="788611" y="198503"/>
                  <a:pt x="996745" y="341550"/>
                </a:cubicBezTo>
                <a:cubicBezTo>
                  <a:pt x="1092111" y="82829"/>
                  <a:pt x="1407662" y="54678"/>
                  <a:pt x="1598209" y="225336"/>
                </a:cubicBezTo>
                <a:cubicBezTo>
                  <a:pt x="1639103" y="107915"/>
                  <a:pt x="1751554" y="40731"/>
                  <a:pt x="1832574" y="13131"/>
                </a:cubicBezTo>
                <a:cubicBezTo>
                  <a:pt x="1974572" y="-3058"/>
                  <a:pt x="2060670" y="38998"/>
                  <a:pt x="2123236" y="162896"/>
                </a:cubicBezTo>
                <a:cubicBezTo>
                  <a:pt x="2212583" y="16150"/>
                  <a:pt x="2357067" y="-4573"/>
                  <a:pt x="2523927" y="45303"/>
                </a:cubicBezTo>
                <a:cubicBezTo>
                  <a:pt x="2629751" y="97324"/>
                  <a:pt x="2689359" y="247225"/>
                  <a:pt x="2727119" y="366106"/>
                </a:cubicBezTo>
                <a:cubicBezTo>
                  <a:pt x="2854959" y="410977"/>
                  <a:pt x="2969627" y="530320"/>
                  <a:pt x="2987889" y="677454"/>
                </a:cubicBezTo>
                <a:cubicBezTo>
                  <a:pt x="3009970" y="786907"/>
                  <a:pt x="3019879" y="913958"/>
                  <a:pt x="2976217" y="1015065"/>
                </a:cubicBezTo>
                <a:cubicBezTo>
                  <a:pt x="3077024" y="1178209"/>
                  <a:pt x="3099485" y="1374014"/>
                  <a:pt x="3061479" y="1531264"/>
                </a:cubicBezTo>
                <a:cubicBezTo>
                  <a:pt x="3032206" y="1798092"/>
                  <a:pt x="2862475" y="1956328"/>
                  <a:pt x="2662069" y="1983119"/>
                </a:cubicBezTo>
                <a:cubicBezTo>
                  <a:pt x="2681131" y="2114466"/>
                  <a:pt x="2611587" y="2260847"/>
                  <a:pt x="2519087" y="2370302"/>
                </a:cubicBezTo>
                <a:cubicBezTo>
                  <a:pt x="2347719" y="2523679"/>
                  <a:pt x="2180379" y="2533597"/>
                  <a:pt x="2032279" y="2417181"/>
                </a:cubicBezTo>
                <a:cubicBezTo>
                  <a:pt x="1970757" y="2622030"/>
                  <a:pt x="1834549" y="2747892"/>
                  <a:pt x="1684397" y="2830233"/>
                </a:cubicBezTo>
                <a:cubicBezTo>
                  <a:pt x="1489568" y="2879142"/>
                  <a:pt x="1265057" y="2800142"/>
                  <a:pt x="1172893" y="2578108"/>
                </a:cubicBezTo>
                <a:cubicBezTo>
                  <a:pt x="902127" y="2790243"/>
                  <a:pt x="624766" y="2709123"/>
                  <a:pt x="413074" y="2329003"/>
                </a:cubicBezTo>
                <a:cubicBezTo>
                  <a:pt x="261474" y="2378351"/>
                  <a:pt x="135374" y="2225610"/>
                  <a:pt x="78999" y="2051797"/>
                </a:cubicBezTo>
                <a:cubicBezTo>
                  <a:pt x="40701" y="1932125"/>
                  <a:pt x="48114" y="1779265"/>
                  <a:pt x="150383" y="1677615"/>
                </a:cubicBezTo>
                <a:cubicBezTo>
                  <a:pt x="55627" y="1621938"/>
                  <a:pt x="-44828" y="1463852"/>
                  <a:pt x="-356" y="1293715"/>
                </a:cubicBezTo>
                <a:cubicBezTo>
                  <a:pt x="19415" y="1099072"/>
                  <a:pt x="112589" y="970081"/>
                  <a:pt x="274932" y="952493"/>
                </a:cubicBezTo>
                <a:cubicBezTo>
                  <a:pt x="275910" y="949580"/>
                  <a:pt x="276554" y="946992"/>
                  <a:pt x="277565" y="943498"/>
                </a:cubicBezTo>
                <a:close/>
              </a:path>
              <a:path w="3074575" h="2836405" fill="none" extrusionOk="0">
                <a:moveTo>
                  <a:pt x="334004" y="1718716"/>
                </a:moveTo>
                <a:cubicBezTo>
                  <a:pt x="275110" y="1709323"/>
                  <a:pt x="210192" y="1699054"/>
                  <a:pt x="153728" y="1666387"/>
                </a:cubicBezTo>
                <a:moveTo>
                  <a:pt x="493070" y="2291381"/>
                </a:moveTo>
                <a:cubicBezTo>
                  <a:pt x="467492" y="2305608"/>
                  <a:pt x="436889" y="2307775"/>
                  <a:pt x="414213" y="2316397"/>
                </a:cubicBezTo>
                <a:moveTo>
                  <a:pt x="1172751" y="2566552"/>
                </a:moveTo>
                <a:cubicBezTo>
                  <a:pt x="1154890" y="2531623"/>
                  <a:pt x="1132201" y="2493992"/>
                  <a:pt x="1125209" y="2452308"/>
                </a:cubicBezTo>
                <a:moveTo>
                  <a:pt x="2051638" y="2281664"/>
                </a:moveTo>
                <a:cubicBezTo>
                  <a:pt x="2041788" y="2326627"/>
                  <a:pt x="2042436" y="2365121"/>
                  <a:pt x="2032635" y="2407004"/>
                </a:cubicBezTo>
                <a:moveTo>
                  <a:pt x="2428985" y="1507102"/>
                </a:moveTo>
                <a:cubicBezTo>
                  <a:pt x="2548500" y="1602868"/>
                  <a:pt x="2660858" y="1788430"/>
                  <a:pt x="2660361" y="1975634"/>
                </a:cubicBezTo>
                <a:moveTo>
                  <a:pt x="2974793" y="1008105"/>
                </a:moveTo>
                <a:cubicBezTo>
                  <a:pt x="2943712" y="1068895"/>
                  <a:pt x="2921836" y="1136496"/>
                  <a:pt x="2871738" y="1183805"/>
                </a:cubicBezTo>
                <a:moveTo>
                  <a:pt x="2727546" y="356257"/>
                </a:moveTo>
                <a:cubicBezTo>
                  <a:pt x="2729671" y="383465"/>
                  <a:pt x="2728048" y="413716"/>
                  <a:pt x="2732955" y="439248"/>
                </a:cubicBezTo>
                <a:moveTo>
                  <a:pt x="2069502" y="259478"/>
                </a:moveTo>
                <a:cubicBezTo>
                  <a:pt x="2077249" y="214557"/>
                  <a:pt x="2100867" y="183105"/>
                  <a:pt x="2122310" y="153638"/>
                </a:cubicBezTo>
                <a:moveTo>
                  <a:pt x="1575790" y="309903"/>
                </a:moveTo>
                <a:cubicBezTo>
                  <a:pt x="1578965" y="281605"/>
                  <a:pt x="1588495" y="251057"/>
                  <a:pt x="1601341" y="218639"/>
                </a:cubicBezTo>
                <a:moveTo>
                  <a:pt x="996390" y="340893"/>
                </a:moveTo>
                <a:cubicBezTo>
                  <a:pt x="1022460" y="367388"/>
                  <a:pt x="1061522" y="396718"/>
                  <a:pt x="1088911" y="429400"/>
                </a:cubicBezTo>
                <a:moveTo>
                  <a:pt x="293721" y="1036666"/>
                </a:moveTo>
                <a:cubicBezTo>
                  <a:pt x="284888" y="1005940"/>
                  <a:pt x="280738" y="968786"/>
                  <a:pt x="277565" y="943498"/>
                </a:cubicBezTo>
              </a:path>
            </a:pathLst>
          </a:custGeom>
          <a:solidFill>
            <a:srgbClr val="5197BE">
              <a:alpha val="77647"/>
            </a:srgbClr>
          </a:solidFill>
          <a:ln w="53975" cap="rnd" cmpd="dbl">
            <a:solidFill>
              <a:srgbClr val="A7C7D8"/>
            </a:solidFill>
            <a:prstDash val="solid"/>
            <a:bevel/>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de-DE" sz="2400" b="0" i="0" u="none" strike="noStrike" cap="none">
                <a:solidFill>
                  <a:schemeClr val="lt1"/>
                </a:solidFill>
                <a:latin typeface="Lato"/>
                <a:ea typeface="Lato"/>
                <a:cs typeface="Lato"/>
                <a:sym typeface="Lato"/>
              </a:rPr>
              <a:t>W</a:t>
            </a:r>
            <a:r>
              <a:rPr lang="de-DE" sz="2400">
                <a:solidFill>
                  <a:schemeClr val="lt1"/>
                </a:solidFill>
                <a:latin typeface="Lato"/>
                <a:ea typeface="Lato"/>
                <a:cs typeface="Lato"/>
                <a:sym typeface="Lato"/>
              </a:rPr>
              <a:t>ie geht es</a:t>
            </a:r>
            <a:br>
              <a:rPr lang="de-DE" sz="2400">
                <a:solidFill>
                  <a:schemeClr val="lt1"/>
                </a:solidFill>
                <a:latin typeface="Lato"/>
                <a:ea typeface="Lato"/>
                <a:cs typeface="Lato"/>
                <a:sym typeface="Lato"/>
              </a:rPr>
            </a:br>
            <a:r>
              <a:rPr lang="de-DE" sz="2400">
                <a:solidFill>
                  <a:schemeClr val="lt1"/>
                </a:solidFill>
                <a:latin typeface="Lato"/>
                <a:ea typeface="Lato"/>
                <a:cs typeface="Lato"/>
                <a:sym typeface="Lato"/>
              </a:rPr>
              <a:t>Ihnen </a:t>
            </a:r>
            <a:r>
              <a:rPr lang="de-DE" sz="2400" b="0" i="0" u="none" strike="noStrike" cap="none">
                <a:solidFill>
                  <a:schemeClr val="lt1"/>
                </a:solidFill>
                <a:latin typeface="Lato"/>
                <a:ea typeface="Lato"/>
                <a:cs typeface="Lato"/>
                <a:sym typeface="Lato"/>
              </a:rPr>
              <a:t>gerade?</a:t>
            </a:r>
            <a:br>
              <a:rPr lang="de-DE" sz="2400">
                <a:solidFill>
                  <a:schemeClr val="lt1"/>
                </a:solidFill>
                <a:latin typeface="Lato"/>
                <a:ea typeface="Lato"/>
                <a:cs typeface="Lato"/>
                <a:sym typeface="Lato"/>
              </a:rPr>
            </a:br>
            <a:r>
              <a:rPr lang="de-DE" sz="2400" b="0" i="0" u="none" strike="noStrike" cap="none">
                <a:solidFill>
                  <a:schemeClr val="lt1"/>
                </a:solidFill>
                <a:latin typeface="Lato"/>
                <a:ea typeface="Lato"/>
                <a:cs typeface="Lato"/>
                <a:sym typeface="Lato"/>
              </a:rPr>
              <a:t>Müde? </a:t>
            </a:r>
            <a:br>
              <a:rPr lang="de-DE" sz="2400" b="0" i="0" u="none" strike="noStrike" cap="none">
                <a:solidFill>
                  <a:schemeClr val="lt1"/>
                </a:solidFill>
                <a:latin typeface="Lato"/>
                <a:ea typeface="Lato"/>
                <a:cs typeface="Lato"/>
                <a:sym typeface="Lato"/>
              </a:rPr>
            </a:br>
            <a:r>
              <a:rPr lang="de-DE" sz="2400" b="0" i="0" u="none" strike="noStrike" cap="none">
                <a:solidFill>
                  <a:schemeClr val="lt1"/>
                </a:solidFill>
                <a:latin typeface="Lato"/>
                <a:ea typeface="Lato"/>
                <a:cs typeface="Lato"/>
                <a:sym typeface="Lato"/>
              </a:rPr>
              <a:t>Lust, das Fenster</a:t>
            </a:r>
            <a:br>
              <a:rPr lang="de-DE" sz="2400">
                <a:solidFill>
                  <a:schemeClr val="lt1"/>
                </a:solidFill>
                <a:latin typeface="Lato"/>
                <a:ea typeface="Lato"/>
                <a:cs typeface="Lato"/>
                <a:sym typeface="Lato"/>
              </a:rPr>
            </a:br>
            <a:r>
              <a:rPr lang="de-DE" sz="2400" b="0" i="0" u="none" strike="noStrike" cap="none">
                <a:solidFill>
                  <a:schemeClr val="lt1"/>
                </a:solidFill>
                <a:latin typeface="Lato"/>
                <a:ea typeface="Lato"/>
                <a:cs typeface="Lato"/>
                <a:sym typeface="Lato"/>
              </a:rPr>
              <a:t>zu öffnen?</a:t>
            </a:r>
            <a:endParaRPr sz="1400" b="0" i="0" u="none" strike="noStrike" cap="none">
              <a:solidFill>
                <a:srgbClr val="000000"/>
              </a:solidFill>
              <a:latin typeface="Arial"/>
              <a:ea typeface="Arial"/>
              <a:cs typeface="Arial"/>
              <a:sym typeface="Arial"/>
            </a:endParaRPr>
          </a:p>
        </p:txBody>
      </p:sp>
      <p:sp>
        <p:nvSpPr>
          <p:cNvPr id="161" name="Google Shape;161;g324eb6e1335_0_956"/>
          <p:cNvSpPr txBox="1"/>
          <p:nvPr/>
        </p:nvSpPr>
        <p:spPr>
          <a:xfrm>
            <a:off x="9001240" y="6490771"/>
            <a:ext cx="3190800" cy="390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Lato"/>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g324eb6e1335_0_851" descr="Ein Bild, das Text, Schrift, Screenshot, Logo enthält.&#10;&#10;Automatisch generierte Beschreibung"/>
          <p:cNvPicPr preferRelativeResize="0"/>
          <p:nvPr/>
        </p:nvPicPr>
        <p:blipFill rotWithShape="1">
          <a:blip r:embed="rId3">
            <a:alphaModFix/>
          </a:blip>
          <a:srcRect/>
          <a:stretch/>
        </p:blipFill>
        <p:spPr>
          <a:xfrm>
            <a:off x="0" y="2643"/>
            <a:ext cx="12192000" cy="6822001"/>
          </a:xfrm>
          <a:prstGeom prst="rect">
            <a:avLst/>
          </a:prstGeom>
          <a:noFill/>
          <a:ln>
            <a:noFill/>
          </a:ln>
        </p:spPr>
      </p:pic>
      <p:sp>
        <p:nvSpPr>
          <p:cNvPr id="169" name="Google Shape;169;g324eb6e1335_0_851"/>
          <p:cNvSpPr/>
          <p:nvPr/>
        </p:nvSpPr>
        <p:spPr>
          <a:xfrm rot="10800000" flipH="1">
            <a:off x="10592991" y="-122100"/>
            <a:ext cx="501900" cy="1221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ato"/>
              <a:ea typeface="Lato"/>
              <a:cs typeface="Lato"/>
              <a:sym typeface="Lato"/>
            </a:endParaRPr>
          </a:p>
        </p:txBody>
      </p:sp>
      <p:pic>
        <p:nvPicPr>
          <p:cNvPr id="170" name="Google Shape;170;g324eb6e1335_0_851"/>
          <p:cNvPicPr preferRelativeResize="0"/>
          <p:nvPr/>
        </p:nvPicPr>
        <p:blipFill rotWithShape="1">
          <a:blip r:embed="rId4">
            <a:alphaModFix/>
          </a:blip>
          <a:srcRect/>
          <a:stretch/>
        </p:blipFill>
        <p:spPr>
          <a:xfrm>
            <a:off x="46004" y="25104"/>
            <a:ext cx="1255363" cy="1080416"/>
          </a:xfrm>
          <a:prstGeom prst="rect">
            <a:avLst/>
          </a:prstGeom>
          <a:noFill/>
          <a:ln>
            <a:noFill/>
          </a:ln>
        </p:spPr>
      </p:pic>
      <p:grpSp>
        <p:nvGrpSpPr>
          <p:cNvPr id="171" name="Google Shape;171;g324eb6e1335_0_851"/>
          <p:cNvGrpSpPr/>
          <p:nvPr/>
        </p:nvGrpSpPr>
        <p:grpSpPr>
          <a:xfrm>
            <a:off x="-32867" y="5496013"/>
            <a:ext cx="12178800" cy="1291941"/>
            <a:chOff x="-32867" y="5496013"/>
            <a:chExt cx="12178800" cy="1291941"/>
          </a:xfrm>
        </p:grpSpPr>
        <p:pic>
          <p:nvPicPr>
            <p:cNvPr id="172" name="Google Shape;172;g324eb6e1335_0_851" descr="Ein Bild, das Text, Schrift, Screenshot, Logo enthält.&#10;&#10;Automatisch generierte Beschreibung"/>
            <p:cNvPicPr preferRelativeResize="0"/>
            <p:nvPr/>
          </p:nvPicPr>
          <p:blipFill rotWithShape="1">
            <a:blip r:embed="rId5">
              <a:alphaModFix/>
            </a:blip>
            <a:srcRect/>
            <a:stretch/>
          </p:blipFill>
          <p:spPr>
            <a:xfrm>
              <a:off x="46004" y="5574096"/>
              <a:ext cx="11927772" cy="1213858"/>
            </a:xfrm>
            <a:prstGeom prst="rect">
              <a:avLst/>
            </a:prstGeom>
            <a:noFill/>
            <a:ln>
              <a:noFill/>
            </a:ln>
          </p:spPr>
        </p:pic>
        <p:sp>
          <p:nvSpPr>
            <p:cNvPr id="173" name="Google Shape;173;g324eb6e1335_0_851"/>
            <p:cNvSpPr txBox="1"/>
            <p:nvPr/>
          </p:nvSpPr>
          <p:spPr>
            <a:xfrm>
              <a:off x="-32867" y="5496013"/>
              <a:ext cx="12178800" cy="11760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3200"/>
                <a:buFont typeface="Arial"/>
                <a:buNone/>
              </a:pPr>
              <a:r>
                <a:rPr lang="de-DE" sz="3200" b="0" i="0" u="none" strike="noStrike" cap="none">
                  <a:solidFill>
                    <a:schemeClr val="lt1"/>
                  </a:solidFill>
                  <a:latin typeface="Lato"/>
                  <a:ea typeface="Lato"/>
                  <a:cs typeface="Lato"/>
                  <a:sym typeface="Lato"/>
                </a:rPr>
                <a:t>Wenn wir kein Wasser trinken, das andere schon im  Mund hatten,</a:t>
              </a:r>
              <a:br>
                <a:rPr lang="de-DE" sz="3200" b="0" i="0" u="none" strike="noStrike" cap="none">
                  <a:solidFill>
                    <a:schemeClr val="lt1"/>
                  </a:solidFill>
                  <a:latin typeface="Lato"/>
                  <a:ea typeface="Lato"/>
                  <a:cs typeface="Lato"/>
                  <a:sym typeface="Lato"/>
                </a:rPr>
              </a:br>
              <a:r>
                <a:rPr lang="de-DE" sz="3200" b="0" i="0" u="none" strike="noStrike" cap="none">
                  <a:solidFill>
                    <a:schemeClr val="lt1"/>
                  </a:solidFill>
                  <a:latin typeface="Lato"/>
                  <a:ea typeface="Lato"/>
                  <a:cs typeface="Lato"/>
                  <a:sym typeface="Lato"/>
                </a:rPr>
                <a:t>warum atmen wir Luft ein, die andere schon in sich hatten?</a:t>
              </a:r>
              <a:endParaRPr sz="1400" b="0" i="0" u="none" strike="noStrike" cap="none">
                <a:solidFill>
                  <a:srgbClr val="000000"/>
                </a:solidFill>
                <a:latin typeface="Arial"/>
                <a:ea typeface="Arial"/>
                <a:cs typeface="Arial"/>
                <a:sym typeface="Arial"/>
              </a:endParaRPr>
            </a:p>
          </p:txBody>
        </p:sp>
      </p:grpSp>
      <p:sp>
        <p:nvSpPr>
          <p:cNvPr id="174" name="Google Shape;174;g324eb6e1335_0_851"/>
          <p:cNvSpPr txBox="1"/>
          <p:nvPr/>
        </p:nvSpPr>
        <p:spPr>
          <a:xfrm>
            <a:off x="5148152" y="3796951"/>
            <a:ext cx="6266100" cy="811800"/>
          </a:xfrm>
          <a:prstGeom prst="rect">
            <a:avLst/>
          </a:prstGeom>
          <a:solidFill>
            <a:srgbClr val="8F627A"/>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Lato"/>
                <a:ea typeface="Lato"/>
                <a:cs typeface="Lato"/>
                <a:sym typeface="Lato"/>
              </a:rPr>
              <a:t>jeder 25. Atemzug verbrauchte Luft</a:t>
            </a:r>
            <a:endParaRPr sz="2800" b="0" i="0" u="none" strike="noStrike" cap="none">
              <a:solidFill>
                <a:schemeClr val="dk1"/>
              </a:solidFill>
              <a:latin typeface="Arial"/>
              <a:ea typeface="Arial"/>
              <a:cs typeface="Arial"/>
              <a:sym typeface="Arial"/>
            </a:endParaRPr>
          </a:p>
        </p:txBody>
      </p:sp>
      <p:sp>
        <p:nvSpPr>
          <p:cNvPr id="175" name="Google Shape;175;g324eb6e1335_0_851"/>
          <p:cNvSpPr txBox="1"/>
          <p:nvPr/>
        </p:nvSpPr>
        <p:spPr>
          <a:xfrm>
            <a:off x="5148151" y="2948541"/>
            <a:ext cx="6266100" cy="811800"/>
          </a:xfrm>
          <a:prstGeom prst="rect">
            <a:avLst/>
          </a:prstGeom>
          <a:solidFill>
            <a:srgbClr val="846B88"/>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Lato"/>
                <a:ea typeface="Lato"/>
                <a:cs typeface="Lato"/>
                <a:sym typeface="Lato"/>
              </a:rPr>
              <a:t>jeder 65. Atemzug verbrauchte Luft</a:t>
            </a:r>
            <a:endParaRPr sz="2800" b="0" i="0" u="none" strike="noStrike" cap="none">
              <a:solidFill>
                <a:schemeClr val="dk1"/>
              </a:solidFill>
              <a:latin typeface="Arial"/>
              <a:ea typeface="Arial"/>
              <a:cs typeface="Arial"/>
              <a:sym typeface="Arial"/>
            </a:endParaRPr>
          </a:p>
        </p:txBody>
      </p:sp>
      <p:sp>
        <p:nvSpPr>
          <p:cNvPr id="176" name="Google Shape;176;g324eb6e1335_0_851"/>
          <p:cNvSpPr txBox="1"/>
          <p:nvPr/>
        </p:nvSpPr>
        <p:spPr>
          <a:xfrm>
            <a:off x="5148150" y="4647603"/>
            <a:ext cx="6266100" cy="811800"/>
          </a:xfrm>
          <a:prstGeom prst="rect">
            <a:avLst/>
          </a:prstGeom>
          <a:solidFill>
            <a:srgbClr val="A15369"/>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de-DE" sz="2800" b="0" i="0" u="none" strike="noStrike" cap="none">
                <a:solidFill>
                  <a:schemeClr val="lt1"/>
                </a:solidFill>
                <a:latin typeface="Lato"/>
                <a:ea typeface="Lato"/>
                <a:cs typeface="Lato"/>
                <a:sym typeface="Lato"/>
              </a:rPr>
              <a:t>jeder 15. Atemzug verbrauchte Luft</a:t>
            </a:r>
            <a:endParaRPr sz="2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324eb6e1335_0_865"/>
          <p:cNvSpPr txBox="1">
            <a:spLocks noGrp="1"/>
          </p:cNvSpPr>
          <p:nvPr>
            <p:ph type="title"/>
          </p:nvPr>
        </p:nvSpPr>
        <p:spPr>
          <a:xfrm>
            <a:off x="648929" y="467668"/>
            <a:ext cx="10338600" cy="1622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500"/>
              <a:buFont typeface="Lato"/>
              <a:buNone/>
            </a:pPr>
            <a:r>
              <a:rPr lang="de-DE"/>
              <a:t>Tägliche Menge Luft &amp; Wasser in Liter?</a:t>
            </a:r>
            <a:endParaRPr/>
          </a:p>
        </p:txBody>
      </p:sp>
      <p:pic>
        <p:nvPicPr>
          <p:cNvPr id="184" name="Google Shape;184;g324eb6e1335_0_865" descr="Ein Bild, das Muster, Kleidung, Stoff enthält.&#10;&#10;Automatisch generierte Beschreibung"/>
          <p:cNvPicPr preferRelativeResize="0"/>
          <p:nvPr/>
        </p:nvPicPr>
        <p:blipFill rotWithShape="1">
          <a:blip r:embed="rId3">
            <a:alphaModFix/>
          </a:blip>
          <a:srcRect/>
          <a:stretch/>
        </p:blipFill>
        <p:spPr>
          <a:xfrm>
            <a:off x="0" y="1743740"/>
            <a:ext cx="2743200" cy="6858000"/>
          </a:xfrm>
          <a:prstGeom prst="rect">
            <a:avLst/>
          </a:prstGeom>
          <a:noFill/>
          <a:ln>
            <a:noFill/>
          </a:ln>
        </p:spPr>
      </p:pic>
      <p:pic>
        <p:nvPicPr>
          <p:cNvPr id="185" name="Google Shape;185;g324eb6e1335_0_865" descr="Ein Bild, das Muster, Kleidung, Stoff enthält.&#10;&#10;Automatisch generierte Beschreibung"/>
          <p:cNvPicPr preferRelativeResize="0"/>
          <p:nvPr/>
        </p:nvPicPr>
        <p:blipFill rotWithShape="1">
          <a:blip r:embed="rId3">
            <a:alphaModFix/>
          </a:blip>
          <a:srcRect/>
          <a:stretch/>
        </p:blipFill>
        <p:spPr>
          <a:xfrm>
            <a:off x="5486400" y="1743740"/>
            <a:ext cx="2743200" cy="6858000"/>
          </a:xfrm>
          <a:prstGeom prst="rect">
            <a:avLst/>
          </a:prstGeom>
          <a:noFill/>
          <a:ln>
            <a:noFill/>
          </a:ln>
        </p:spPr>
      </p:pic>
      <p:pic>
        <p:nvPicPr>
          <p:cNvPr id="186" name="Google Shape;186;g324eb6e1335_0_865" descr="Ein Bild, das Muster, Kleidung, Stoff enthält.&#10;&#10;Automatisch generierte Beschreibung"/>
          <p:cNvPicPr preferRelativeResize="0"/>
          <p:nvPr/>
        </p:nvPicPr>
        <p:blipFill rotWithShape="1">
          <a:blip r:embed="rId3">
            <a:alphaModFix/>
          </a:blip>
          <a:srcRect/>
          <a:stretch/>
        </p:blipFill>
        <p:spPr>
          <a:xfrm>
            <a:off x="2743200" y="1743740"/>
            <a:ext cx="2743200" cy="6858000"/>
          </a:xfrm>
          <a:prstGeom prst="rect">
            <a:avLst/>
          </a:prstGeom>
          <a:noFill/>
          <a:ln>
            <a:noFill/>
          </a:ln>
        </p:spPr>
      </p:pic>
      <p:pic>
        <p:nvPicPr>
          <p:cNvPr id="187" name="Google Shape;187;g324eb6e1335_0_865" descr="Ein Bild, das Muster, Kleidung, Stoff enthält.&#10;&#10;Automatisch generierte Beschreibung"/>
          <p:cNvPicPr preferRelativeResize="0"/>
          <p:nvPr/>
        </p:nvPicPr>
        <p:blipFill rotWithShape="1">
          <a:blip r:embed="rId3">
            <a:alphaModFix/>
          </a:blip>
          <a:srcRect/>
          <a:stretch/>
        </p:blipFill>
        <p:spPr>
          <a:xfrm>
            <a:off x="8229600" y="1743740"/>
            <a:ext cx="2743200" cy="6858000"/>
          </a:xfrm>
          <a:prstGeom prst="rect">
            <a:avLst/>
          </a:prstGeom>
          <a:noFill/>
          <a:ln>
            <a:noFill/>
          </a:ln>
        </p:spPr>
      </p:pic>
      <p:pic>
        <p:nvPicPr>
          <p:cNvPr id="188" name="Google Shape;188;g324eb6e1335_0_865" descr="Ein Bild, das Muster, Kleidung, Stoff enthält.&#10;&#10;Automatisch generierte Beschreibung"/>
          <p:cNvPicPr preferRelativeResize="0"/>
          <p:nvPr/>
        </p:nvPicPr>
        <p:blipFill rotWithShape="1">
          <a:blip r:embed="rId3">
            <a:alphaModFix/>
          </a:blip>
          <a:srcRect/>
          <a:stretch/>
        </p:blipFill>
        <p:spPr>
          <a:xfrm>
            <a:off x="9758225" y="1743750"/>
            <a:ext cx="2357150" cy="6858000"/>
          </a:xfrm>
          <a:prstGeom prst="rect">
            <a:avLst/>
          </a:prstGeom>
          <a:noFill/>
          <a:ln>
            <a:noFill/>
          </a:ln>
        </p:spPr>
      </p:pic>
      <p:sp>
        <p:nvSpPr>
          <p:cNvPr id="189" name="Google Shape;189;g324eb6e1335_0_865"/>
          <p:cNvSpPr txBox="1"/>
          <p:nvPr/>
        </p:nvSpPr>
        <p:spPr>
          <a:xfrm>
            <a:off x="837239" y="2929269"/>
            <a:ext cx="4564200" cy="14460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l" rtl="0">
              <a:lnSpc>
                <a:spcPct val="120000"/>
              </a:lnSpc>
              <a:spcBef>
                <a:spcPts val="0"/>
              </a:spcBef>
              <a:spcAft>
                <a:spcPts val="0"/>
              </a:spcAft>
              <a:buClr>
                <a:schemeClr val="lt1"/>
              </a:buClr>
              <a:buSzPts val="4000"/>
              <a:buFont typeface="Arial"/>
              <a:buNone/>
            </a:pPr>
            <a:r>
              <a:rPr lang="de-DE" sz="4000" b="0" i="0" u="none" strike="noStrike" cap="none">
                <a:solidFill>
                  <a:schemeClr val="lt1"/>
                </a:solidFill>
                <a:latin typeface="Lato"/>
                <a:ea typeface="Lato"/>
                <a:cs typeface="Lato"/>
                <a:sym typeface="Lato"/>
              </a:rPr>
              <a:t>Wasser: 1-2 Liter </a:t>
            </a:r>
            <a:endParaRPr sz="1400" b="0" i="0" u="none" strike="noStrike" cap="none">
              <a:solidFill>
                <a:srgbClr val="000000"/>
              </a:solidFill>
              <a:latin typeface="Arial"/>
              <a:ea typeface="Arial"/>
              <a:cs typeface="Arial"/>
              <a:sym typeface="Arial"/>
            </a:endParaRPr>
          </a:p>
        </p:txBody>
      </p:sp>
      <p:sp>
        <p:nvSpPr>
          <p:cNvPr id="190" name="Google Shape;190;g324eb6e1335_0_865"/>
          <p:cNvSpPr txBox="1"/>
          <p:nvPr/>
        </p:nvSpPr>
        <p:spPr>
          <a:xfrm>
            <a:off x="7262381" y="2833472"/>
            <a:ext cx="4564200" cy="14460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l" rtl="0">
              <a:lnSpc>
                <a:spcPct val="120000"/>
              </a:lnSpc>
              <a:spcBef>
                <a:spcPts val="0"/>
              </a:spcBef>
              <a:spcAft>
                <a:spcPts val="0"/>
              </a:spcAft>
              <a:buClr>
                <a:schemeClr val="lt1"/>
              </a:buClr>
              <a:buSzPts val="4000"/>
              <a:buFont typeface="Arial"/>
              <a:buNone/>
            </a:pPr>
            <a:r>
              <a:rPr lang="de-DE" sz="4000" b="0" i="0" u="none" strike="noStrike" cap="none">
                <a:solidFill>
                  <a:schemeClr val="lt1"/>
                </a:solidFill>
                <a:latin typeface="Lato"/>
                <a:ea typeface="Lato"/>
                <a:cs typeface="Lato"/>
                <a:sym typeface="Lato"/>
              </a:rPr>
              <a:t>Luft: &gt;11.000 Liter</a:t>
            </a:r>
            <a:endParaRPr sz="1400" b="0" i="0" u="none" strike="noStrike" cap="none">
              <a:solidFill>
                <a:srgbClr val="000000"/>
              </a:solidFill>
              <a:latin typeface="Arial"/>
              <a:ea typeface="Arial"/>
              <a:cs typeface="Arial"/>
              <a:sym typeface="Arial"/>
            </a:endParaRPr>
          </a:p>
        </p:txBody>
      </p:sp>
      <p:sp>
        <p:nvSpPr>
          <p:cNvPr id="191" name="Google Shape;191;g324eb6e1335_0_865"/>
          <p:cNvSpPr txBox="1"/>
          <p:nvPr/>
        </p:nvSpPr>
        <p:spPr>
          <a:xfrm>
            <a:off x="857783" y="4794965"/>
            <a:ext cx="3604500" cy="20082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ctr" rtl="0">
              <a:lnSpc>
                <a:spcPct val="120000"/>
              </a:lnSpc>
              <a:spcBef>
                <a:spcPts val="0"/>
              </a:spcBef>
              <a:spcAft>
                <a:spcPts val="0"/>
              </a:spcAft>
              <a:buClr>
                <a:schemeClr val="lt1"/>
              </a:buClr>
              <a:buSzPts val="2800"/>
              <a:buFont typeface="Arial"/>
              <a:buNone/>
            </a:pPr>
            <a:r>
              <a:rPr lang="de-DE" sz="2800" b="0" i="0" u="none" strike="noStrike" cap="none">
                <a:solidFill>
                  <a:schemeClr val="lt1"/>
                </a:solidFill>
                <a:latin typeface="Lato"/>
                <a:ea typeface="Lato"/>
                <a:cs typeface="Lato"/>
                <a:sym typeface="Lato"/>
              </a:rPr>
              <a:t>Wasser wird</a:t>
            </a:r>
            <a:br>
              <a:rPr lang="de-DE" sz="2800" b="0" i="0" u="none" strike="noStrike" cap="none">
                <a:solidFill>
                  <a:schemeClr val="lt1"/>
                </a:solidFill>
                <a:latin typeface="Lato"/>
                <a:ea typeface="Lato"/>
                <a:cs typeface="Lato"/>
                <a:sym typeface="Lato"/>
              </a:rPr>
            </a:br>
            <a:r>
              <a:rPr lang="de-DE" sz="2800" b="0" i="0" u="none" strike="noStrike" cap="none">
                <a:solidFill>
                  <a:schemeClr val="lt1"/>
                </a:solidFill>
                <a:latin typeface="Lato"/>
                <a:ea typeface="Lato"/>
                <a:cs typeface="Lato"/>
                <a:sym typeface="Lato"/>
              </a:rPr>
              <a:t>kontrolliert &amp;</a:t>
            </a:r>
            <a:br>
              <a:rPr lang="de-DE" sz="2800" b="0" i="0" u="none" strike="noStrike" cap="none">
                <a:solidFill>
                  <a:schemeClr val="lt1"/>
                </a:solidFill>
                <a:latin typeface="Lato"/>
                <a:ea typeface="Lato"/>
                <a:cs typeface="Lato"/>
                <a:sym typeface="Lato"/>
              </a:rPr>
            </a:br>
            <a:r>
              <a:rPr lang="de-DE" sz="2800" b="0" i="0" u="none" strike="noStrike" cap="none">
                <a:solidFill>
                  <a:schemeClr val="lt1"/>
                </a:solidFill>
                <a:latin typeface="Lato"/>
                <a:ea typeface="Lato"/>
                <a:cs typeface="Lato"/>
                <a:sym typeface="Lato"/>
              </a:rPr>
              <a:t>aufbereitet.</a:t>
            </a:r>
            <a:endParaRPr sz="1400" b="0" i="0" u="none" strike="noStrike" cap="none">
              <a:solidFill>
                <a:srgbClr val="000000"/>
              </a:solidFill>
              <a:latin typeface="Arial"/>
              <a:ea typeface="Arial"/>
              <a:cs typeface="Arial"/>
              <a:sym typeface="Arial"/>
            </a:endParaRPr>
          </a:p>
        </p:txBody>
      </p:sp>
      <p:sp>
        <p:nvSpPr>
          <p:cNvPr id="192" name="Google Shape;192;g324eb6e1335_0_865"/>
          <p:cNvSpPr txBox="1"/>
          <p:nvPr/>
        </p:nvSpPr>
        <p:spPr>
          <a:xfrm>
            <a:off x="7302501" y="4820585"/>
            <a:ext cx="3453600" cy="1470000"/>
          </a:xfrm>
          <a:prstGeom prst="rect">
            <a:avLst/>
          </a:prstGeom>
          <a:solidFill>
            <a:srgbClr val="5197BE">
              <a:alpha val="58431"/>
            </a:srgbClr>
          </a:solidFill>
          <a:ln w="9525" cap="flat" cmpd="sng">
            <a:solidFill>
              <a:schemeClr val="lt1"/>
            </a:solidFill>
            <a:prstDash val="solid"/>
            <a:round/>
            <a:headEnd type="none" w="sm" len="sm"/>
            <a:tailEnd type="none" w="sm" len="sm"/>
          </a:ln>
        </p:spPr>
        <p:txBody>
          <a:bodyPr spcFirstLastPara="1" wrap="square" lIns="91425" tIns="45700" rIns="91425" bIns="45700" anchor="ctr" anchorCtr="1">
            <a:normAutofit/>
          </a:bodyPr>
          <a:lstStyle/>
          <a:p>
            <a:pPr marL="0" marR="0" lvl="0" indent="0" algn="ctr" rtl="0">
              <a:lnSpc>
                <a:spcPct val="120000"/>
              </a:lnSpc>
              <a:spcBef>
                <a:spcPts val="0"/>
              </a:spcBef>
              <a:spcAft>
                <a:spcPts val="0"/>
              </a:spcAft>
              <a:buClr>
                <a:schemeClr val="lt1"/>
              </a:buClr>
              <a:buSzPts val="2800"/>
              <a:buFont typeface="Arial"/>
              <a:buNone/>
            </a:pPr>
            <a:r>
              <a:rPr lang="de-DE" sz="2800" b="0" i="0" u="none" strike="noStrike" cap="none">
                <a:solidFill>
                  <a:schemeClr val="lt1"/>
                </a:solidFill>
                <a:latin typeface="Lato"/>
                <a:ea typeface="Lato"/>
                <a:cs typeface="Lato"/>
                <a:sym typeface="Lato"/>
              </a:rPr>
              <a:t>Wie steht es</a:t>
            </a:r>
            <a:br>
              <a:rPr lang="de-DE" sz="2800" b="0" i="0" u="none" strike="noStrike" cap="none">
                <a:solidFill>
                  <a:schemeClr val="lt1"/>
                </a:solidFill>
                <a:latin typeface="Lato"/>
                <a:ea typeface="Lato"/>
                <a:cs typeface="Lato"/>
                <a:sym typeface="Lato"/>
              </a:rPr>
            </a:br>
            <a:r>
              <a:rPr lang="de-DE" sz="2800" b="0" i="0" u="none" strike="noStrike" cap="none">
                <a:solidFill>
                  <a:schemeClr val="lt1"/>
                </a:solidFill>
                <a:latin typeface="Lato"/>
                <a:ea typeface="Lato"/>
                <a:cs typeface="Lato"/>
                <a:sym typeface="Lato"/>
              </a:rPr>
              <a:t>um unsere Luft?</a:t>
            </a:r>
            <a:endParaRPr sz="1400" b="0" i="0" u="none" strike="noStrike" cap="none">
              <a:solidFill>
                <a:srgbClr val="000000"/>
              </a:solidFill>
              <a:latin typeface="Arial"/>
              <a:ea typeface="Arial"/>
              <a:cs typeface="Arial"/>
              <a:sym typeface="Arial"/>
            </a:endParaRPr>
          </a:p>
        </p:txBody>
      </p:sp>
      <p:pic>
        <p:nvPicPr>
          <p:cNvPr id="193" name="Google Shape;193;g324eb6e1335_0_865" descr="Ein Bild, das Flasche, Licht enthält.&#10;&#10;Automatisch generierte Beschreibung"/>
          <p:cNvPicPr preferRelativeResize="0"/>
          <p:nvPr/>
        </p:nvPicPr>
        <p:blipFill rotWithShape="1">
          <a:blip r:embed="rId4">
            <a:alphaModFix/>
          </a:blip>
          <a:srcRect/>
          <a:stretch/>
        </p:blipFill>
        <p:spPr>
          <a:xfrm>
            <a:off x="3710419" y="3556486"/>
            <a:ext cx="2254103" cy="3578758"/>
          </a:xfrm>
          <a:prstGeom prst="rect">
            <a:avLst/>
          </a:prstGeom>
          <a:noFill/>
          <a:ln>
            <a:noFill/>
          </a:ln>
        </p:spPr>
      </p:pic>
      <p:pic>
        <p:nvPicPr>
          <p:cNvPr id="194" name="Google Shape;194;g324eb6e1335_0_865"/>
          <p:cNvPicPr preferRelativeResize="0"/>
          <p:nvPr/>
        </p:nvPicPr>
        <p:blipFill>
          <a:blip r:embed="rId5">
            <a:alphaModFix/>
          </a:blip>
          <a:stretch>
            <a:fillRect/>
          </a:stretch>
        </p:blipFill>
        <p:spPr>
          <a:xfrm flipH="1">
            <a:off x="8529949" y="3163949"/>
            <a:ext cx="4138076" cy="23276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nutzerdefiniertes Design">
  <a:themeElements>
    <a:clrScheme name="Blau">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2052</Words>
  <Application>Microsoft Macintosh PowerPoint</Application>
  <PresentationFormat>Breitbild</PresentationFormat>
  <Paragraphs>283</Paragraphs>
  <Slides>36</Slides>
  <Notes>36</Notes>
  <HiddenSlides>0</HiddenSlides>
  <MMClips>0</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36</vt:i4>
      </vt:variant>
    </vt:vector>
  </HeadingPairs>
  <TitlesOfParts>
    <vt:vector size="48" baseType="lpstr">
      <vt:lpstr>Open Sans</vt:lpstr>
      <vt:lpstr>Calibri</vt:lpstr>
      <vt:lpstr>Noto Sans Symbols</vt:lpstr>
      <vt:lpstr>Lato Black</vt:lpstr>
      <vt:lpstr>Quattrocento Sans</vt:lpstr>
      <vt:lpstr>Libre Franklin Black</vt:lpstr>
      <vt:lpstr>Courier New</vt:lpstr>
      <vt:lpstr>REM</vt:lpstr>
      <vt:lpstr>Lato</vt:lpstr>
      <vt:lpstr>Roboto</vt:lpstr>
      <vt:lpstr>Arial</vt:lpstr>
      <vt:lpstr>Benutzerdefiniertes Design</vt:lpstr>
      <vt:lpstr>PowerPoint-Präsentation</vt:lpstr>
      <vt:lpstr>Luft- &amp; Wasserqualität im Vergleich </vt:lpstr>
      <vt:lpstr>Überblick</vt:lpstr>
      <vt:lpstr>Begriffe &amp; Abkürzungen</vt:lpstr>
      <vt:lpstr>CO2 - Innenraum</vt:lpstr>
      <vt:lpstr>CO2 - Atmosphäre</vt:lpstr>
      <vt:lpstr>PowerPoint-Präsentation</vt:lpstr>
      <vt:lpstr>PowerPoint-Präsentation</vt:lpstr>
      <vt:lpstr>Tägliche Menge Luft &amp; Wasser in Liter?</vt:lpstr>
      <vt:lpstr>CO2 als Indoor-Indikator für Luftgüte</vt:lpstr>
      <vt:lpstr>Kohlendioxid-Konzentration im Raum</vt:lpstr>
      <vt:lpstr>Wichtiger Aspekt: Personenanzahl/Raum</vt:lpstr>
      <vt:lpstr>Aspekt Personenanzahl</vt:lpstr>
      <vt:lpstr>PowerPoint-Präsentation</vt:lpstr>
      <vt:lpstr>PowerPoint-Präsentation</vt:lpstr>
      <vt:lpstr>PowerPoint-Präsentation</vt:lpstr>
      <vt:lpstr>PowerPoint-Präsentation</vt:lpstr>
      <vt:lpstr>Lebensmittel Luft</vt:lpstr>
      <vt:lpstr>Lüften nach Bauchgefühl?</vt:lpstr>
      <vt:lpstr>Geteilte, veratmete Luft</vt:lpstr>
      <vt:lpstr>Österreichische Schulrealität Oktober &amp; November 2023</vt:lpstr>
      <vt:lpstr>Ergebnis Stoßlüftung – nicht ausreichend!</vt:lpstr>
      <vt:lpstr>Kipplüftung: erstaunlich nachhaltig</vt:lpstr>
      <vt:lpstr>HEPA-Luftreiniger:  eine weitere „Schutzschicht"</vt:lpstr>
      <vt:lpstr>HEPA-Luftreiniger</vt:lpstr>
      <vt:lpstr>Initiative Gesundes Österreich - IGÖ </vt:lpstr>
      <vt:lpstr>Initiative Gesundes Österreich - IGÖ </vt:lpstr>
      <vt:lpstr>Boston</vt:lpstr>
      <vt:lpstr>PowerPoint-Präsentation</vt:lpstr>
      <vt:lpstr>Internationale Initiativen Prävention</vt:lpstr>
      <vt:lpstr>Schutz chronisch kranker Menschen</vt:lpstr>
      <vt:lpstr>Effekte guter und gesunder Raumluft</vt:lpstr>
      <vt:lpstr>Gesunde Raumluft sichert unsere Werte!</vt:lpstr>
      <vt:lpstr>Danke für die Aufmerksamkeit!</vt:lpstr>
      <vt:lpstr>Welches CO2-Messgerät?</vt:lpstr>
      <vt:lpstr>Aranet4Home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KUNNERT Veronika</dc:creator>
  <cp:keywords/>
  <dc:description/>
  <cp:lastModifiedBy>KUNNERT Veronika</cp:lastModifiedBy>
  <cp:revision>2</cp:revision>
  <dcterms:created xsi:type="dcterms:W3CDTF">2022-10-05T18:44:04Z</dcterms:created>
  <dcterms:modified xsi:type="dcterms:W3CDTF">2025-01-14T14:11:58Z</dcterms:modified>
  <cp:category/>
</cp:coreProperties>
</file>