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9"/>
  </p:notesMasterIdLst>
  <p:handoutMasterIdLst>
    <p:handoutMasterId r:id="rId20"/>
  </p:handoutMasterIdLst>
  <p:sldIdLst>
    <p:sldId id="256" r:id="rId2"/>
    <p:sldId id="290" r:id="rId3"/>
    <p:sldId id="292" r:id="rId4"/>
    <p:sldId id="291" r:id="rId5"/>
    <p:sldId id="294" r:id="rId6"/>
    <p:sldId id="279" r:id="rId7"/>
    <p:sldId id="295" r:id="rId8"/>
    <p:sldId id="263" r:id="rId9"/>
    <p:sldId id="270" r:id="rId10"/>
    <p:sldId id="278" r:id="rId11"/>
    <p:sldId id="298" r:id="rId12"/>
    <p:sldId id="300" r:id="rId13"/>
    <p:sldId id="299" r:id="rId14"/>
    <p:sldId id="296" r:id="rId15"/>
    <p:sldId id="267" r:id="rId16"/>
    <p:sldId id="275" r:id="rId17"/>
    <p:sldId id="297" r:id="rId1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6B88"/>
    <a:srgbClr val="5197BE"/>
    <a:srgbClr val="FE4E46"/>
    <a:srgbClr val="FF0000"/>
    <a:srgbClr val="A15369"/>
    <a:srgbClr val="846B88"/>
    <a:srgbClr val="8F627A"/>
    <a:srgbClr val="985B74"/>
    <a:srgbClr val="A7C7D8"/>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5"/>
    <p:restoredTop sz="70845"/>
  </p:normalViewPr>
  <p:slideViewPr>
    <p:cSldViewPr snapToGrid="0">
      <p:cViewPr varScale="1">
        <p:scale>
          <a:sx n="74" d="100"/>
          <a:sy n="74" d="100"/>
        </p:scale>
        <p:origin x="184" y="32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BBF81D4-8A1A-05FF-6B8E-C1770B3396E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de-DE" dirty="0">
              <a:latin typeface="Lato" panose="020F0502020204030203" pitchFamily="34" charset="0"/>
            </a:endParaRPr>
          </a:p>
        </p:txBody>
      </p:sp>
      <p:sp>
        <p:nvSpPr>
          <p:cNvPr id="3" name="Datumsplatzhalter 2">
            <a:extLst>
              <a:ext uri="{FF2B5EF4-FFF2-40B4-BE49-F238E27FC236}">
                <a16:creationId xmlns:a16="http://schemas.microsoft.com/office/drawing/2014/main" id="{696148AB-673B-3B58-E7B9-823A71CBE90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B6EBE1F1-7795-BD42-A8C7-600871D5071A}" type="datetimeFigureOut">
              <a:rPr lang="de-DE" smtClean="0">
                <a:latin typeface="Lato" panose="020F0502020204030203" pitchFamily="34" charset="0"/>
              </a:rPr>
              <a:t>06.05.24</a:t>
            </a:fld>
            <a:endParaRPr lang="de-DE" dirty="0">
              <a:latin typeface="Lato" panose="020F0502020204030203" pitchFamily="34" charset="0"/>
            </a:endParaRPr>
          </a:p>
        </p:txBody>
      </p:sp>
      <p:sp>
        <p:nvSpPr>
          <p:cNvPr id="4" name="Fußzeilenplatzhalter 3">
            <a:extLst>
              <a:ext uri="{FF2B5EF4-FFF2-40B4-BE49-F238E27FC236}">
                <a16:creationId xmlns:a16="http://schemas.microsoft.com/office/drawing/2014/main" id="{0A37B62F-2290-13F3-B17E-0F9E6A913314}"/>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r>
              <a:rPr lang="de-DE" dirty="0">
                <a:latin typeface="Lato" panose="020F0502020204030203" pitchFamily="34" charset="0"/>
              </a:rPr>
              <a:t>VSV Vortrag "Saubere Luft" IGÖ </a:t>
            </a:r>
            <a:r>
              <a:rPr lang="de-DE" dirty="0" err="1">
                <a:latin typeface="Lato" panose="020F0502020204030203" pitchFamily="34" charset="0"/>
              </a:rPr>
              <a:t>Mag.a</a:t>
            </a:r>
            <a:r>
              <a:rPr lang="de-DE" dirty="0">
                <a:latin typeface="Lato" panose="020F0502020204030203" pitchFamily="34" charset="0"/>
              </a:rPr>
              <a:t> Veronika Kunnert</a:t>
            </a:r>
          </a:p>
        </p:txBody>
      </p:sp>
      <p:sp>
        <p:nvSpPr>
          <p:cNvPr id="5" name="Foliennummernplatzhalter 4">
            <a:extLst>
              <a:ext uri="{FF2B5EF4-FFF2-40B4-BE49-F238E27FC236}">
                <a16:creationId xmlns:a16="http://schemas.microsoft.com/office/drawing/2014/main" id="{18218CB8-1416-C66B-0C77-83FADD98B96D}"/>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8AAFA177-ADF5-CA46-B918-6E1FE3C7747D}" type="slidenum">
              <a:rPr lang="de-DE" smtClean="0">
                <a:latin typeface="Lato" panose="020F0502020204030203" pitchFamily="34" charset="0"/>
              </a:rPr>
              <a:t>‹Nr.›</a:t>
            </a:fld>
            <a:endParaRPr lang="de-DE" dirty="0">
              <a:latin typeface="Lato" panose="020F0502020204030203" pitchFamily="34" charset="0"/>
            </a:endParaRPr>
          </a:p>
        </p:txBody>
      </p:sp>
    </p:spTree>
    <p:extLst>
      <p:ext uri="{BB962C8B-B14F-4D97-AF65-F5344CB8AC3E}">
        <p14:creationId xmlns:p14="http://schemas.microsoft.com/office/powerpoint/2010/main" val="3623167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b="0" i="0">
                <a:latin typeface="Lato" panose="020F0502020204030203" pitchFamily="34" charset="0"/>
              </a:defRPr>
            </a:lvl1pPr>
          </a:lstStyle>
          <a:p>
            <a:endParaRPr lang="de-DE" dirty="0"/>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b="0" i="0">
                <a:latin typeface="Lato" panose="020F0502020204030203" pitchFamily="34" charset="0"/>
              </a:defRPr>
            </a:lvl1pPr>
          </a:lstStyle>
          <a:p>
            <a:fld id="{2D2AF8C2-E29D-E04D-9BD9-9D98753DCC0A}" type="datetimeFigureOut">
              <a:rPr lang="de-DE" smtClean="0"/>
              <a:pPr/>
              <a:t>06.05.24</a:t>
            </a:fld>
            <a:endParaRPr lang="de-DE" dirty="0"/>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Lato" panose="020F0502020204030203" pitchFamily="34" charset="0"/>
              </a:defRPr>
            </a:lvl1pPr>
          </a:lstStyle>
          <a:p>
            <a:r>
              <a:rPr lang="de-DE" dirty="0"/>
              <a:t>VSV Vortrag "Saubere Luft" IGÖ </a:t>
            </a:r>
            <a:r>
              <a:rPr lang="de-DE" dirty="0" err="1"/>
              <a:t>Mag.a</a:t>
            </a:r>
            <a:r>
              <a:rPr lang="de-DE" dirty="0"/>
              <a:t> Veronika Kunnert</a:t>
            </a:r>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Lato" panose="020F0502020204030203" pitchFamily="34" charset="0"/>
              </a:defRPr>
            </a:lvl1pPr>
          </a:lstStyle>
          <a:p>
            <a:fld id="{E1125F49-3EE1-8B4D-9980-ED42176733AA}" type="slidenum">
              <a:rPr lang="de-DE" smtClean="0"/>
              <a:pPr/>
              <a:t>‹Nr.›</a:t>
            </a:fld>
            <a:endParaRPr lang="de-DE" dirty="0"/>
          </a:p>
        </p:txBody>
      </p:sp>
    </p:spTree>
    <p:extLst>
      <p:ext uri="{BB962C8B-B14F-4D97-AF65-F5344CB8AC3E}">
        <p14:creationId xmlns:p14="http://schemas.microsoft.com/office/powerpoint/2010/main" val="12151394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b="0" i="0" kern="1200">
        <a:solidFill>
          <a:schemeClr val="tx1"/>
        </a:solidFill>
        <a:latin typeface="Lato" panose="020F0502020204030203" pitchFamily="34" charset="0"/>
        <a:ea typeface="+mn-ea"/>
        <a:cs typeface="+mn-cs"/>
      </a:defRPr>
    </a:lvl1pPr>
    <a:lvl2pPr marL="457200" algn="l" defTabSz="914400" rtl="0" eaLnBrk="1" latinLnBrk="0" hangingPunct="1">
      <a:defRPr sz="1200" b="0" i="0" kern="1200">
        <a:solidFill>
          <a:schemeClr val="tx1"/>
        </a:solidFill>
        <a:latin typeface="Lato" panose="020F0502020204030203" pitchFamily="34" charset="0"/>
        <a:ea typeface="+mn-ea"/>
        <a:cs typeface="+mn-cs"/>
      </a:defRPr>
    </a:lvl2pPr>
    <a:lvl3pPr marL="914400" algn="l" defTabSz="914400" rtl="0" eaLnBrk="1" latinLnBrk="0" hangingPunct="1">
      <a:defRPr sz="1200" b="0" i="0" kern="1200">
        <a:solidFill>
          <a:schemeClr val="tx1"/>
        </a:solidFill>
        <a:latin typeface="Lato" panose="020F0502020204030203" pitchFamily="34" charset="0"/>
        <a:ea typeface="+mn-ea"/>
        <a:cs typeface="+mn-cs"/>
      </a:defRPr>
    </a:lvl3pPr>
    <a:lvl4pPr marL="1371600" algn="l" defTabSz="914400" rtl="0" eaLnBrk="1" latinLnBrk="0" hangingPunct="1">
      <a:defRPr sz="1200" b="0" i="0" kern="1200">
        <a:solidFill>
          <a:schemeClr val="tx1"/>
        </a:solidFill>
        <a:latin typeface="Lato" panose="020F0502020204030203" pitchFamily="34" charset="0"/>
        <a:ea typeface="+mn-ea"/>
        <a:cs typeface="+mn-cs"/>
      </a:defRPr>
    </a:lvl4pPr>
    <a:lvl5pPr marL="1828800" algn="l" defTabSz="914400" rtl="0" eaLnBrk="1" latinLnBrk="0" hangingPunct="1">
      <a:defRPr sz="1200" b="0" i="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a:t>
            </a:fld>
            <a:endParaRPr lang="de-DE"/>
          </a:p>
        </p:txBody>
      </p:sp>
      <p:sp>
        <p:nvSpPr>
          <p:cNvPr id="5" name="Fußzeilenplatzhalter 4">
            <a:extLst>
              <a:ext uri="{FF2B5EF4-FFF2-40B4-BE49-F238E27FC236}">
                <a16:creationId xmlns:a16="http://schemas.microsoft.com/office/drawing/2014/main" id="{E7762E5D-51CC-4CF8-B6A6-86B34E57B185}"/>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23935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u="none" strike="noStrike" dirty="0">
                <a:solidFill>
                  <a:srgbClr val="0F1419"/>
                </a:solidFill>
                <a:effectLst/>
                <a:latin typeface="Lato" panose="020F0502020204030203" pitchFamily="34" charset="0"/>
              </a:rPr>
              <a:t>Learning </a:t>
            </a:r>
            <a:r>
              <a:rPr lang="de-AT" u="none" strike="noStrike" dirty="0" err="1">
                <a:solidFill>
                  <a:srgbClr val="0F1419"/>
                </a:solidFill>
                <a:effectLst/>
                <a:latin typeface="Lato" panose="020F0502020204030203" pitchFamily="34" charset="0"/>
              </a:rPr>
              <a:t>to</a:t>
            </a:r>
            <a:r>
              <a:rPr lang="de-AT" u="none" strike="noStrike" dirty="0">
                <a:solidFill>
                  <a:srgbClr val="0F1419"/>
                </a:solidFill>
                <a:effectLst/>
                <a:latin typeface="Lato" panose="020F0502020204030203" pitchFamily="34" charset="0"/>
              </a:rPr>
              <a:t> live </a:t>
            </a:r>
            <a:r>
              <a:rPr lang="de-AT" u="none" strike="noStrike" dirty="0" err="1">
                <a:solidFill>
                  <a:srgbClr val="0F1419"/>
                </a:solidFill>
                <a:effectLst/>
                <a:latin typeface="Lato" panose="020F0502020204030203" pitchFamily="34" charset="0"/>
              </a:rPr>
              <a:t>with</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cholera</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meant</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no</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longer</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pouring</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excrement</a:t>
            </a:r>
            <a:r>
              <a:rPr lang="de-AT" u="none" strike="noStrike" dirty="0">
                <a:solidFill>
                  <a:srgbClr val="0F1419"/>
                </a:solidFill>
                <a:effectLst/>
                <a:latin typeface="Lato" panose="020F0502020204030203" pitchFamily="34" charset="0"/>
              </a:rPr>
              <a:t> on </a:t>
            </a:r>
            <a:r>
              <a:rPr lang="de-AT" u="none" strike="noStrike" dirty="0" err="1">
                <a:solidFill>
                  <a:srgbClr val="0F1419"/>
                </a:solidFill>
                <a:effectLst/>
                <a:latin typeface="Lato" panose="020F0502020204030203" pitchFamily="34" charset="0"/>
              </a:rPr>
              <a:t>the</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streets</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building</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sewage</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systems</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filtering</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drinking</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water</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With</a:t>
            </a:r>
            <a:r>
              <a:rPr lang="de-AT" u="none" strike="noStrike" dirty="0">
                <a:solidFill>
                  <a:srgbClr val="0F1419"/>
                </a:solidFill>
                <a:effectLst/>
                <a:latin typeface="Lato" panose="020F0502020204030203" pitchFamily="34" charset="0"/>
              </a:rPr>
              <a:t> Corona, </a:t>
            </a:r>
            <a:r>
              <a:rPr lang="de-AT" u="none" strike="noStrike" dirty="0" err="1">
                <a:solidFill>
                  <a:srgbClr val="0F1419"/>
                </a:solidFill>
                <a:effectLst/>
                <a:latin typeface="Lato" panose="020F0502020204030203" pitchFamily="34" charset="0"/>
              </a:rPr>
              <a:t>we</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are</a:t>
            </a:r>
            <a:r>
              <a:rPr lang="de-AT" u="none" strike="noStrike" dirty="0">
                <a:solidFill>
                  <a:srgbClr val="0F1419"/>
                </a:solidFill>
                <a:effectLst/>
                <a:latin typeface="Lato" panose="020F0502020204030203" pitchFamily="34" charset="0"/>
              </a:rPr>
              <a:t> still </a:t>
            </a:r>
            <a:r>
              <a:rPr lang="de-AT" u="none" strike="noStrike" dirty="0" err="1">
                <a:solidFill>
                  <a:srgbClr val="0F1419"/>
                </a:solidFill>
                <a:effectLst/>
                <a:latin typeface="Lato" panose="020F0502020204030203" pitchFamily="34" charset="0"/>
              </a:rPr>
              <a:t>figuratively</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pouring</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excrement</a:t>
            </a:r>
            <a:r>
              <a:rPr lang="de-AT" u="none" strike="noStrike" dirty="0">
                <a:solidFill>
                  <a:srgbClr val="0F1419"/>
                </a:solidFill>
                <a:effectLst/>
                <a:latin typeface="Lato" panose="020F0502020204030203" pitchFamily="34" charset="0"/>
              </a:rPr>
              <a:t> on </a:t>
            </a:r>
            <a:r>
              <a:rPr lang="de-AT" u="none" strike="noStrike" dirty="0" err="1">
                <a:solidFill>
                  <a:srgbClr val="0F1419"/>
                </a:solidFill>
                <a:effectLst/>
                <a:latin typeface="Lato" panose="020F0502020204030203" pitchFamily="34" charset="0"/>
              </a:rPr>
              <a:t>the</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street</a:t>
            </a:r>
            <a:r>
              <a:rPr lang="de-AT" u="none" strike="noStrike" dirty="0">
                <a:solidFill>
                  <a:srgbClr val="0F1419"/>
                </a:solidFill>
                <a:effectLst/>
                <a:latin typeface="Lato" panose="020F0502020204030203" pitchFamily="34" charset="0"/>
              </a:rPr>
              <a:t> and </a:t>
            </a:r>
            <a:r>
              <a:rPr lang="de-AT" u="none" strike="noStrike" dirty="0" err="1">
                <a:solidFill>
                  <a:srgbClr val="0F1419"/>
                </a:solidFill>
                <a:effectLst/>
                <a:latin typeface="Lato" panose="020F0502020204030203" pitchFamily="34" charset="0"/>
              </a:rPr>
              <a:t>drinking</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unfiltered</a:t>
            </a:r>
            <a:r>
              <a:rPr lang="de-AT" u="none" strike="noStrike" dirty="0">
                <a:solidFill>
                  <a:srgbClr val="0F1419"/>
                </a:solidFill>
                <a:effectLst/>
                <a:latin typeface="Lato" panose="020F0502020204030203" pitchFamily="34" charset="0"/>
              </a:rPr>
              <a:t> </a:t>
            </a:r>
            <a:r>
              <a:rPr lang="de-AT" u="none" strike="noStrike" dirty="0" err="1">
                <a:solidFill>
                  <a:srgbClr val="0F1419"/>
                </a:solidFill>
                <a:effectLst/>
                <a:latin typeface="Lato" panose="020F0502020204030203" pitchFamily="34" charset="0"/>
              </a:rPr>
              <a:t>water</a:t>
            </a:r>
            <a:r>
              <a:rPr lang="de-AT" u="none" strike="noStrike" dirty="0">
                <a:solidFill>
                  <a:srgbClr val="0F1419"/>
                </a:solidFill>
                <a:effectLst/>
                <a:latin typeface="Lato" panose="020F0502020204030203" pitchFamily="34" charset="0"/>
              </a:rPr>
              <a:t>.</a:t>
            </a:r>
            <a:r>
              <a:rPr lang="de-DE" dirty="0"/>
              <a:t>https://</a:t>
            </a:r>
            <a:r>
              <a:rPr lang="de-DE" dirty="0" err="1"/>
              <a:t>zdfheute-stories-scroll.zdf.de</a:t>
            </a:r>
            <a:r>
              <a:rPr lang="de-DE" dirty="0"/>
              <a:t>/aerosole-klassenzimmer-corona/</a:t>
            </a:r>
          </a:p>
          <a:p>
            <a:r>
              <a:rPr lang="de-DE" dirty="0"/>
              <a:t>https://</a:t>
            </a:r>
            <a:r>
              <a:rPr lang="de-DE" dirty="0" err="1"/>
              <a:t>www.geschichtewiki.wien.gv.at</a:t>
            </a:r>
            <a:r>
              <a:rPr lang="de-DE" dirty="0"/>
              <a:t>/</a:t>
            </a:r>
            <a:r>
              <a:rPr lang="de-DE" dirty="0" err="1"/>
              <a:t>images</a:t>
            </a:r>
            <a:r>
              <a:rPr lang="de-DE" dirty="0"/>
              <a:t>/4/42/</a:t>
            </a:r>
            <a:r>
              <a:rPr lang="de-DE" dirty="0" err="1"/>
              <a:t>Straßenquerprofil.jpg</a:t>
            </a:r>
            <a:endParaRPr lang="de-DE" dirty="0"/>
          </a:p>
          <a:p>
            <a:r>
              <a:rPr lang="de-DE" dirty="0"/>
              <a:t>https://</a:t>
            </a:r>
            <a:r>
              <a:rPr lang="de-DE" dirty="0" err="1"/>
              <a:t>www.geschichtewiki.wien.gv.at</a:t>
            </a:r>
            <a:r>
              <a:rPr lang="de-DE" dirty="0"/>
              <a:t>/</a:t>
            </a:r>
            <a:r>
              <a:rPr lang="de-DE" dirty="0" err="1"/>
              <a:t>index.php?title</a:t>
            </a:r>
            <a:r>
              <a:rPr lang="de-DE" dirty="0"/>
              <a:t>=</a:t>
            </a:r>
            <a:r>
              <a:rPr lang="de-DE" dirty="0" err="1"/>
              <a:t>Datei:Wasserversorgung.jpg&amp;filetimestamp</a:t>
            </a:r>
            <a:r>
              <a:rPr lang="de-DE" dirty="0"/>
              <a:t>=20230914123930&amp;</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Aerosols: </a:t>
            </a:r>
            <a:r>
              <a:rPr lang="de-DE" dirty="0" err="1"/>
              <a:t>Transmissions</a:t>
            </a:r>
            <a:r>
              <a:rPr lang="de-DE" dirty="0"/>
              <a:t> </a:t>
            </a:r>
            <a:r>
              <a:rPr lang="de-DE" dirty="0" err="1"/>
              <a:t>over</a:t>
            </a:r>
            <a:r>
              <a:rPr lang="de-DE" dirty="0"/>
              <a:t> </a:t>
            </a:r>
            <a:r>
              <a:rPr lang="de-DE" dirty="0" err="1"/>
              <a:t>many</a:t>
            </a:r>
            <a:r>
              <a:rPr lang="de-DE" dirty="0"/>
              <a:t> </a:t>
            </a:r>
            <a:r>
              <a:rPr lang="de-DE" dirty="0" err="1"/>
              <a:t>meters</a:t>
            </a:r>
            <a:r>
              <a:rPr lang="de-DE" dirty="0"/>
              <a:t> and </a:t>
            </a:r>
            <a:r>
              <a:rPr lang="de-DE" dirty="0" err="1"/>
              <a:t>long</a:t>
            </a:r>
            <a:r>
              <a:rPr lang="de-DE" dirty="0"/>
              <a:t> after a </a:t>
            </a:r>
            <a:r>
              <a:rPr lang="de-DE" dirty="0" err="1"/>
              <a:t>person</a:t>
            </a:r>
            <a:r>
              <a:rPr lang="de-DE" dirty="0"/>
              <a:t> </a:t>
            </a:r>
            <a:r>
              <a:rPr lang="de-DE" dirty="0" err="1"/>
              <a:t>has</a:t>
            </a:r>
            <a:r>
              <a:rPr lang="de-DE" dirty="0"/>
              <a:t> </a:t>
            </a:r>
            <a:r>
              <a:rPr lang="de-DE" dirty="0" err="1"/>
              <a:t>been</a:t>
            </a:r>
            <a:r>
              <a:rPr lang="de-DE" dirty="0"/>
              <a:t> in </a:t>
            </a:r>
            <a:r>
              <a:rPr lang="de-DE" dirty="0" err="1"/>
              <a:t>the</a:t>
            </a:r>
            <a:r>
              <a:rPr lang="de-DE" dirty="0"/>
              <a:t> </a:t>
            </a:r>
            <a:r>
              <a:rPr lang="de-DE" dirty="0" err="1"/>
              <a:t>room</a:t>
            </a:r>
            <a:r>
              <a:rPr lang="de-DE" dirty="0"/>
              <a:t>
</a:t>
            </a:r>
            <a:r>
              <a:rPr lang="de-DE" dirty="0" err="1"/>
              <a:t>Particles</a:t>
            </a:r>
            <a:r>
              <a:rPr lang="de-DE" dirty="0"/>
              <a:t> </a:t>
            </a:r>
            <a:r>
              <a:rPr lang="de-DE" dirty="0" err="1"/>
              <a:t>smaller</a:t>
            </a:r>
            <a:r>
              <a:rPr lang="de-DE" dirty="0"/>
              <a:t> </a:t>
            </a:r>
            <a:r>
              <a:rPr lang="de-DE" dirty="0" err="1"/>
              <a:t>than</a:t>
            </a:r>
            <a:r>
              <a:rPr lang="de-DE" dirty="0"/>
              <a:t> 10 </a:t>
            </a:r>
            <a:r>
              <a:rPr lang="el-GR" dirty="0"/>
              <a:t>μ</a:t>
            </a:r>
            <a:r>
              <a:rPr lang="de-DE" dirty="0"/>
              <a:t>m </a:t>
            </a:r>
            <a:r>
              <a:rPr lang="de-DE" dirty="0" err="1"/>
              <a:t>can</a:t>
            </a:r>
            <a:r>
              <a:rPr lang="de-DE" dirty="0"/>
              <a:t> </a:t>
            </a:r>
            <a:r>
              <a:rPr lang="de-DE" dirty="0" err="1"/>
              <a:t>remain</a:t>
            </a:r>
            <a:r>
              <a:rPr lang="de-DE" dirty="0"/>
              <a:t> in </a:t>
            </a:r>
            <a:r>
              <a:rPr lang="de-DE" dirty="0" err="1"/>
              <a:t>the</a:t>
            </a:r>
            <a:r>
              <a:rPr lang="de-DE" dirty="0"/>
              <a:t> </a:t>
            </a:r>
            <a:r>
              <a:rPr lang="de-DE" dirty="0" err="1"/>
              <a:t>air</a:t>
            </a:r>
            <a:r>
              <a:rPr lang="de-DE" dirty="0"/>
              <a:t> </a:t>
            </a:r>
            <a:r>
              <a:rPr lang="de-DE" dirty="0" err="1"/>
              <a:t>for</a:t>
            </a:r>
            <a:r>
              <a:rPr lang="de-DE" dirty="0"/>
              <a:t> </a:t>
            </a:r>
            <a:r>
              <a:rPr lang="de-DE" dirty="0" err="1"/>
              <a:t>hours</a:t>
            </a:r>
            <a:r>
              <a:rPr lang="de-DE" dirty="0"/>
              <a:t> </a:t>
            </a:r>
            <a:r>
              <a:rPr lang="de-DE" dirty="0" err="1"/>
              <a:t>to</a:t>
            </a:r>
            <a:r>
              <a:rPr lang="de-DE" dirty="0"/>
              <a:t> </a:t>
            </a:r>
            <a:r>
              <a:rPr lang="de-DE" dirty="0" err="1"/>
              <a:t>days</a:t>
            </a:r>
            <a:r>
              <a:rPr lang="de-DE" dirty="0"/>
              <a:t>. Aerosols </a:t>
            </a:r>
            <a:r>
              <a:rPr lang="de-DE" dirty="0" err="1"/>
              <a:t>are</a:t>
            </a:r>
            <a:r>
              <a:rPr lang="de-DE" dirty="0"/>
              <a:t> </a:t>
            </a:r>
            <a:r>
              <a:rPr lang="de-DE" dirty="0" err="1"/>
              <a:t>generally</a:t>
            </a:r>
            <a:r>
              <a:rPr lang="de-DE" dirty="0"/>
              <a:t> not </a:t>
            </a:r>
            <a:r>
              <a:rPr lang="de-DE" dirty="0" err="1"/>
              <a:t>stable</a:t>
            </a:r>
            <a:r>
              <a:rPr lang="de-DE" dirty="0"/>
              <a:t> and </a:t>
            </a:r>
            <a:r>
              <a:rPr lang="de-DE" dirty="0" err="1"/>
              <a:t>usually</a:t>
            </a:r>
            <a:r>
              <a:rPr lang="de-DE" dirty="0"/>
              <a:t> </a:t>
            </a:r>
            <a:r>
              <a:rPr lang="de-DE" dirty="0" err="1"/>
              <a:t>change</a:t>
            </a:r>
            <a:r>
              <a:rPr lang="de-DE" dirty="0"/>
              <a:t> </a:t>
            </a:r>
            <a:r>
              <a:rPr lang="de-DE" dirty="0" err="1"/>
              <a:t>over</a:t>
            </a:r>
            <a:r>
              <a:rPr lang="de-DE" dirty="0"/>
              <a:t> time </a:t>
            </a:r>
            <a:r>
              <a:rPr lang="de-DE" dirty="0" err="1"/>
              <a:t>depending</a:t>
            </a:r>
            <a:r>
              <a:rPr lang="de-DE" dirty="0"/>
              <a:t> on </a:t>
            </a:r>
            <a:r>
              <a:rPr lang="de-DE" dirty="0" err="1"/>
              <a:t>humidity</a:t>
            </a:r>
            <a:r>
              <a:rPr lang="de-DE" dirty="0"/>
              <a:t>, </a:t>
            </a:r>
            <a:r>
              <a:rPr lang="de-DE" dirty="0" err="1"/>
              <a:t>temperature</a:t>
            </a:r>
            <a:r>
              <a:rPr lang="de-DE" dirty="0"/>
              <a:t> and </a:t>
            </a:r>
            <a:r>
              <a:rPr lang="de-DE" dirty="0" err="1"/>
              <a:t>other</a:t>
            </a:r>
            <a:r>
              <a:rPr lang="de-DE" dirty="0"/>
              <a:t> </a:t>
            </a:r>
            <a:r>
              <a:rPr lang="de-DE" dirty="0" err="1"/>
              <a:t>physical</a:t>
            </a:r>
            <a:r>
              <a:rPr lang="de-DE" dirty="0"/>
              <a:t> and </a:t>
            </a:r>
            <a:r>
              <a:rPr lang="de-DE" dirty="0" err="1"/>
              <a:t>chemical</a:t>
            </a:r>
            <a:r>
              <a:rPr lang="de-DE" dirty="0"/>
              <a:t> </a:t>
            </a:r>
            <a:r>
              <a:rPr lang="de-DE" dirty="0" err="1"/>
              <a:t>processes</a:t>
            </a:r>
            <a:r>
              <a:rPr lang="de-DE" dirty="0"/>
              <a:t>. Aerosols </a:t>
            </a:r>
            <a:r>
              <a:rPr lang="de-DE" dirty="0" err="1"/>
              <a:t>can</a:t>
            </a:r>
            <a:r>
              <a:rPr lang="de-DE" dirty="0"/>
              <a:t> also </a:t>
            </a:r>
            <a:r>
              <a:rPr lang="de-DE" dirty="0" err="1"/>
              <a:t>contain</a:t>
            </a:r>
            <a:r>
              <a:rPr lang="de-DE" dirty="0"/>
              <a:t> </a:t>
            </a:r>
            <a:r>
              <a:rPr lang="de-DE" dirty="0" err="1"/>
              <a:t>bacteria</a:t>
            </a:r>
            <a:r>
              <a:rPr lang="de-DE" dirty="0"/>
              <a:t> and </a:t>
            </a:r>
            <a:r>
              <a:rPr lang="de-DE" dirty="0" err="1"/>
              <a:t>viruses</a:t>
            </a:r>
            <a:r>
              <a:rPr lang="de-DE" dirty="0"/>
              <a:t>.</a:t>
            </a:r>
          </a:p>
          <a:p>
            <a:endParaRPr lang="de-DE" dirty="0"/>
          </a:p>
          <a:p>
            <a:endParaRPr lang="de-AT" u="none" strike="noStrike" dirty="0">
              <a:solidFill>
                <a:srgbClr val="0F1419"/>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10</a:t>
            </a:fld>
            <a:endParaRPr lang="de-DE"/>
          </a:p>
        </p:txBody>
      </p:sp>
      <p:sp>
        <p:nvSpPr>
          <p:cNvPr id="5" name="Fußzeilenplatzhalter 4">
            <a:extLst>
              <a:ext uri="{FF2B5EF4-FFF2-40B4-BE49-F238E27FC236}">
                <a16:creationId xmlns:a16="http://schemas.microsoft.com/office/drawing/2014/main" id="{DCF93034-AA28-113B-E8FB-AA7CC232EE0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65438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11</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65509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err="1">
                <a:solidFill>
                  <a:schemeClr val="bg1"/>
                </a:solidFill>
                <a:effectLst/>
                <a:latin typeface="Lato" panose="020F0502020204030203" pitchFamily="34" charset="0"/>
              </a:rPr>
              <a:t>Important</a:t>
            </a:r>
            <a:r>
              <a:rPr lang="de-AT" sz="1200" u="none" strike="noStrike" dirty="0">
                <a:solidFill>
                  <a:schemeClr val="bg1"/>
                </a:solidFill>
                <a:effectLst/>
                <a:latin typeface="Lato" panose="020F0502020204030203" pitchFamily="34" charset="0"/>
              </a:rPr>
              <a:t>: Close </a:t>
            </a:r>
            <a:r>
              <a:rPr lang="de-AT" sz="1200" u="none" strike="noStrike" dirty="0" err="1">
                <a:solidFill>
                  <a:schemeClr val="bg1"/>
                </a:solidFill>
                <a:effectLst/>
                <a:latin typeface="Lato" panose="020F0502020204030203" pitchFamily="34" charset="0"/>
              </a:rPr>
              <a:t>windows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when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no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one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is</a:t>
            </a:r>
            <a:r>
              <a:rPr lang="de-AT" sz="1200" u="none" strike="noStrike" dirty="0">
                <a:solidFill>
                  <a:schemeClr val="bg1"/>
                </a:solidFill>
                <a:effectLst/>
                <a:latin typeface="Lato" panose="020F0502020204030203" pitchFamily="34" charset="0"/>
              </a:rPr>
              <a:t> in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room</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Pupils</a:t>
            </a:r>
            <a:r>
              <a:rPr lang="de-AT" sz="1200" u="none" strike="noStrike" dirty="0">
                <a:solidFill>
                  <a:schemeClr val="bg1"/>
                </a:solidFill>
                <a:effectLst/>
                <a:latin typeface="Lato" panose="020F0502020204030203" pitchFamily="34" charset="0"/>
              </a:rPr>
              <a:t> warm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room</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continuous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ventilation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more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comfortable</a:t>
            </a:r>
            <a:r>
              <a:rPr lang="de-AT" sz="1200" u="none" strike="noStrike" dirty="0">
                <a:solidFill>
                  <a:schemeClr val="bg1"/>
                </a:solidFill>
                <a:effectLst/>
                <a:latin typeface="Lato" panose="020F0502020204030203" pitchFamily="34" charset="0"/>
              </a:rPr>
              <a:t> and </a:t>
            </a:r>
            <a:r>
              <a:rPr lang="de-AT" sz="1200" u="none" strike="noStrike" dirty="0" err="1">
                <a:solidFill>
                  <a:schemeClr val="bg1"/>
                </a:solidFill>
                <a:effectLst/>
                <a:latin typeface="Lato" panose="020F0502020204030203" pitchFamily="34" charset="0"/>
              </a:rPr>
              <a:t>measurably</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more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energy-efficient</a:t>
            </a:r>
            <a:r>
              <a:rPr lang="de-AT" sz="1200" u="none" strike="noStrike" dirty="0">
                <a:solidFill>
                  <a:schemeClr val="bg1"/>
                </a:solidFill>
                <a:effectLst/>
                <a:latin typeface="Lato" panose="020F0502020204030203" pitchFamily="34" charset="0"/>
              </a:rPr>
              <a:t>!</a:t>
            </a:r>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12</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7821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14</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51552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15</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650489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Effekte hat der Fokus auf Innenraumluft zu legen?</a:t>
            </a:r>
          </a:p>
        </p:txBody>
      </p:sp>
      <p:sp>
        <p:nvSpPr>
          <p:cNvPr id="4" name="Foliennummernplatzhalter 3"/>
          <p:cNvSpPr>
            <a:spLocks noGrp="1"/>
          </p:cNvSpPr>
          <p:nvPr>
            <p:ph type="sldNum" sz="quarter" idx="5"/>
          </p:nvPr>
        </p:nvSpPr>
        <p:spPr/>
        <p:txBody>
          <a:bodyPr/>
          <a:lstStyle/>
          <a:p>
            <a:fld id="{E1125F49-3EE1-8B4D-9980-ED42176733AA}" type="slidenum">
              <a:rPr lang="de-DE" smtClean="0"/>
              <a:t>16</a:t>
            </a:fld>
            <a:endParaRPr lang="de-DE"/>
          </a:p>
        </p:txBody>
      </p:sp>
      <p:sp>
        <p:nvSpPr>
          <p:cNvPr id="5" name="Fußzeilenplatzhalter 4">
            <a:extLst>
              <a:ext uri="{FF2B5EF4-FFF2-40B4-BE49-F238E27FC236}">
                <a16:creationId xmlns:a16="http://schemas.microsoft.com/office/drawing/2014/main" id="{4C10B4CF-1B55-2AB5-E4DB-C5FA6DC37DD6}"/>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937380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err="1">
                <a:solidFill>
                  <a:schemeClr val="bg1"/>
                </a:solidFill>
                <a:effectLst/>
                <a:latin typeface="Lato" panose="020F0502020204030203" pitchFamily="34" charset="0"/>
              </a:rPr>
              <a:t>Inviting</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reflect</a:t>
            </a:r>
            <a:r>
              <a:rPr lang="de-AT" sz="1200" u="none" strike="noStrike" dirty="0">
                <a:solidFill>
                  <a:schemeClr val="bg1"/>
                </a:solidFill>
                <a:effectLst/>
                <a:latin typeface="Lato" panose="020F0502020204030203" pitchFamily="34" charset="0"/>
              </a:rPr>
              <a:t> – </a:t>
            </a: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important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regarding</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health</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of</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our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children</a:t>
            </a:r>
            <a:r>
              <a:rPr lang="de-AT" sz="1200" u="none" strike="noStrike" dirty="0">
                <a:solidFill>
                  <a:schemeClr val="bg1"/>
                </a:solidFill>
                <a:effectLst/>
                <a:latin typeface="Lato" panose="020F0502020204030203" pitchFamily="34" charset="0"/>
              </a:rPr>
              <a:t> and </a:t>
            </a: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values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have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become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important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over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last </a:t>
            </a:r>
            <a:r>
              <a:rPr lang="de-AT" sz="1200" u="none" strike="noStrike" dirty="0" err="1">
                <a:solidFill>
                  <a:schemeClr val="bg1"/>
                </a:solidFill>
                <a:effectLst/>
                <a:latin typeface="Lato" panose="020F0502020204030203" pitchFamily="34" charset="0"/>
              </a:rPr>
              <a:t>few</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years</a:t>
            </a:r>
            <a:r>
              <a:rPr lang="de-AT" sz="1200" u="none" strike="noStrike" dirty="0">
                <a:solidFill>
                  <a:schemeClr val="bg1"/>
                </a:solidFill>
                <a:effectLst/>
                <a:latin typeface="Lato" panose="020F0502020204030203" pitchFamily="34" charset="0"/>
              </a:rPr>
              <a:t>?</a:t>
            </a: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was </a:t>
            </a:r>
            <a:r>
              <a:rPr lang="de-AT" sz="1200" u="none" strike="noStrike" dirty="0" err="1">
                <a:solidFill>
                  <a:schemeClr val="bg1"/>
                </a:solidFill>
                <a:effectLst/>
                <a:latin typeface="Lato" panose="020F0502020204030203" pitchFamily="34" charset="0"/>
              </a:rPr>
              <a:t>it</a:t>
            </a:r>
            <a:r>
              <a:rPr lang="de-AT" sz="1200" u="none" strike="noStrike" dirty="0">
                <a:solidFill>
                  <a:schemeClr val="bg1"/>
                </a:solidFill>
                <a:effectLst/>
                <a:latin typeface="Lato" panose="020F0502020204030203" pitchFamily="34" charset="0"/>
              </a:rPr>
              <a:t> like 3, 5 </a:t>
            </a:r>
            <a:r>
              <a:rPr lang="de-AT" sz="1200" u="none" strike="noStrike" dirty="0" err="1">
                <a:solidFill>
                  <a:schemeClr val="bg1"/>
                </a:solidFill>
                <a:effectLst/>
                <a:latin typeface="Lato" panose="020F0502020204030203" pitchFamily="34" charset="0"/>
              </a:rPr>
              <a:t>years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ago</a:t>
            </a:r>
            <a:r>
              <a:rPr lang="de-AT" sz="1200" u="none" strike="noStrike" dirty="0">
                <a:solidFill>
                  <a:schemeClr val="bg1"/>
                </a:solidFill>
                <a:effectLst/>
                <a:latin typeface="Lato" panose="020F0502020204030203" pitchFamily="34" charset="0"/>
              </a:rPr>
              <a:t>?
</a:t>
            </a: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Learning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learn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do I </a:t>
            </a:r>
            <a:r>
              <a:rPr lang="de-AT" sz="1200" u="none" strike="noStrike" dirty="0" err="1">
                <a:solidFill>
                  <a:schemeClr val="bg1"/>
                </a:solidFill>
                <a:effectLst/>
                <a:latin typeface="Lato" panose="020F0502020204030203" pitchFamily="34" charset="0"/>
              </a:rPr>
              <a:t>need</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learn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well</a:t>
            </a:r>
            <a:r>
              <a:rPr lang="de-AT" sz="1200" u="none" strike="noStrike" dirty="0">
                <a:solidFill>
                  <a:schemeClr val="bg1"/>
                </a:solidFill>
                <a:effectLst/>
                <a:latin typeface="Lato" panose="020F0502020204030203" pitchFamily="34" charset="0"/>
              </a:rPr>
              <a:t>?</a:t>
            </a:r>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17</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682393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err="1">
                <a:solidFill>
                  <a:schemeClr val="bg1"/>
                </a:solidFill>
                <a:effectLst/>
                <a:latin typeface="Lato" panose="020F0502020204030203" pitchFamily="34" charset="0"/>
              </a:rPr>
              <a:t>Inviting</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reflect</a:t>
            </a:r>
            <a:r>
              <a:rPr lang="de-AT" sz="1200" u="none" strike="noStrike" dirty="0">
                <a:solidFill>
                  <a:schemeClr val="bg1"/>
                </a:solidFill>
                <a:effectLst/>
                <a:latin typeface="Lato" panose="020F0502020204030203" pitchFamily="34" charset="0"/>
              </a:rPr>
              <a:t> – </a:t>
            </a: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important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regarding</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health</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of</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our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children</a:t>
            </a:r>
            <a:r>
              <a:rPr lang="de-AT" sz="1200" u="none" strike="noStrike" dirty="0">
                <a:solidFill>
                  <a:schemeClr val="bg1"/>
                </a:solidFill>
                <a:effectLst/>
                <a:latin typeface="Lato" panose="020F0502020204030203" pitchFamily="34" charset="0"/>
              </a:rPr>
              <a:t> and </a:t>
            </a: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values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have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become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important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over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last </a:t>
            </a:r>
            <a:r>
              <a:rPr lang="de-AT" sz="1200" u="none" strike="noStrike" dirty="0" err="1">
                <a:solidFill>
                  <a:schemeClr val="bg1"/>
                </a:solidFill>
                <a:effectLst/>
                <a:latin typeface="Lato" panose="020F0502020204030203" pitchFamily="34" charset="0"/>
              </a:rPr>
              <a:t>few</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years</a:t>
            </a:r>
            <a:r>
              <a:rPr lang="de-AT" sz="1200" u="none" strike="noStrike" dirty="0">
                <a:solidFill>
                  <a:schemeClr val="bg1"/>
                </a:solidFill>
                <a:effectLst/>
                <a:latin typeface="Lato" panose="020F0502020204030203" pitchFamily="34" charset="0"/>
              </a:rPr>
              <a:t>?</a:t>
            </a:r>
            <a:br>
              <a:rPr lang="de-AT" sz="1200" u="none" strike="noStrike" dirty="0">
                <a:solidFill>
                  <a:schemeClr val="bg1"/>
                </a:solidFill>
                <a:effectLst/>
                <a:latin typeface="Lato" panose="020F0502020204030203" pitchFamily="34" charset="0"/>
              </a:rPr>
            </a:br>
            <a:br>
              <a:rPr lang="de-AT" sz="1200" u="none" strike="noStrike" dirty="0">
                <a:solidFill>
                  <a:schemeClr val="bg1"/>
                </a:solidFill>
                <a:effectLst/>
                <a:latin typeface="Lato" panose="020F0502020204030203" pitchFamily="34" charset="0"/>
              </a:rPr>
            </a:b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was </a:t>
            </a:r>
            <a:r>
              <a:rPr lang="de-AT" sz="1200" u="none" strike="noStrike" dirty="0" err="1">
                <a:solidFill>
                  <a:schemeClr val="bg1"/>
                </a:solidFill>
                <a:effectLst/>
                <a:latin typeface="Lato" panose="020F0502020204030203" pitchFamily="34" charset="0"/>
              </a:rPr>
              <a:t>it</a:t>
            </a:r>
            <a:r>
              <a:rPr lang="de-AT" sz="1200" u="none" strike="noStrike" dirty="0">
                <a:solidFill>
                  <a:schemeClr val="bg1"/>
                </a:solidFill>
                <a:effectLst/>
                <a:latin typeface="Lato" panose="020F0502020204030203" pitchFamily="34" charset="0"/>
              </a:rPr>
              <a:t> like 3, 5 </a:t>
            </a:r>
            <a:r>
              <a:rPr lang="de-AT" sz="1200" u="none" strike="noStrike" dirty="0" err="1">
                <a:solidFill>
                  <a:schemeClr val="bg1"/>
                </a:solidFill>
                <a:effectLst/>
                <a:latin typeface="Lato" panose="020F0502020204030203" pitchFamily="34" charset="0"/>
              </a:rPr>
              <a:t>years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ago</a:t>
            </a:r>
            <a:r>
              <a:rPr lang="de-AT" sz="1200" u="none" strike="noStrike" dirty="0">
                <a:solidFill>
                  <a:schemeClr val="bg1"/>
                </a:solidFill>
                <a:effectLst/>
                <a:latin typeface="Lato" panose="020F0502020204030203" pitchFamily="34" charset="0"/>
              </a:rPr>
              <a:t>?
</a:t>
            </a:r>
            <a:br>
              <a:rPr lang="de-AT" sz="1200" u="none" strike="noStrike" dirty="0">
                <a:solidFill>
                  <a:schemeClr val="bg1"/>
                </a:solidFill>
                <a:effectLst/>
                <a:latin typeface="Lato" panose="020F0502020204030203" pitchFamily="34" charset="0"/>
              </a:rPr>
            </a:br>
            <a:r>
              <a:rPr lang="de-AT" sz="1200" u="none" strike="noStrike" dirty="0">
                <a:solidFill>
                  <a:schemeClr val="bg1"/>
                </a:solidFill>
                <a:effectLst/>
                <a:latin typeface="Lato" panose="020F0502020204030203" pitchFamily="34" charset="0"/>
              </a:rPr>
              <a:t>Learning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learn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do </a:t>
            </a:r>
            <a:r>
              <a:rPr lang="de-AT" sz="1200" u="none" strike="noStrike" dirty="0" err="1">
                <a:solidFill>
                  <a:schemeClr val="bg1"/>
                </a:solidFill>
                <a:effectLst/>
                <a:latin typeface="Lato" panose="020F0502020204030203" pitchFamily="34" charset="0"/>
              </a:rPr>
              <a:t>our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children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need</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learn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well</a:t>
            </a:r>
            <a:r>
              <a:rPr lang="de-AT" sz="1200" u="none" strike="noStrike" dirty="0">
                <a:solidFill>
                  <a:schemeClr val="bg1"/>
                </a:solidFill>
                <a:effectLst/>
                <a:latin typeface="Lato" panose="020F0502020204030203" pitchFamily="34" charset="0"/>
              </a:rPr>
              <a:t>?</a:t>
            </a: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2</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5430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err="1">
                <a:solidFill>
                  <a:schemeClr val="bg1"/>
                </a:solidFill>
                <a:effectLst/>
                <a:latin typeface="Lato" panose="020F0502020204030203" pitchFamily="34" charset="0"/>
              </a:rPr>
              <a:t>How</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much</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air</a:t>
            </a:r>
            <a:r>
              <a:rPr lang="de-AT" sz="1200" u="none" strike="noStrike" dirty="0">
                <a:solidFill>
                  <a:schemeClr val="bg1"/>
                </a:solidFill>
                <a:effectLst/>
                <a:latin typeface="Lato" panose="020F0502020204030203" pitchFamily="34" charset="0"/>
              </a:rPr>
              <a:t> do </a:t>
            </a:r>
            <a:r>
              <a:rPr lang="de-AT" sz="1200" u="none" strike="noStrike" dirty="0" err="1">
                <a:solidFill>
                  <a:schemeClr val="bg1"/>
                </a:solidFill>
                <a:effectLst/>
                <a:latin typeface="Lato" panose="020F0502020204030203" pitchFamily="34" charset="0"/>
              </a:rPr>
              <a:t>you</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inhale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every</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day</a:t>
            </a:r>
            <a:r>
              <a:rPr lang="de-AT" sz="1200" u="none" strike="noStrike" dirty="0">
                <a:solidFill>
                  <a:schemeClr val="bg1"/>
                </a:solidFill>
                <a:effectLst/>
                <a:latin typeface="Lato" panose="020F0502020204030203" pitchFamily="34" charset="0"/>
              </a:rPr>
              <a:t>? </a:t>
            </a:r>
            <a:br>
              <a:rPr lang="de-AT" sz="1200" u="none" strike="noStrike" dirty="0">
                <a:solidFill>
                  <a:schemeClr val="bg1"/>
                </a:solidFill>
                <a:effectLst/>
                <a:latin typeface="Lato" panose="020F0502020204030203" pitchFamily="34" charset="0"/>
              </a:rPr>
            </a:br>
            <a:r>
              <a:rPr lang="de-AT" sz="1200" u="none" strike="noStrike" dirty="0" err="1">
                <a:solidFill>
                  <a:schemeClr val="bg1"/>
                </a:solidFill>
                <a:effectLst/>
                <a:latin typeface="Lato" panose="020F0502020204030203" pitchFamily="34" charset="0"/>
              </a:rPr>
              <a:t>Adults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take</a:t>
            </a:r>
            <a:r>
              <a:rPr lang="de-AT" sz="1200" u="none" strike="noStrike" dirty="0">
                <a:solidFill>
                  <a:schemeClr val="bg1"/>
                </a:solidFill>
                <a:effectLst/>
                <a:latin typeface="Lato" panose="020F0502020204030203" pitchFamily="34" charset="0"/>
              </a:rPr>
              <a:t> 23,000 </a:t>
            </a:r>
            <a:r>
              <a:rPr lang="de-AT" sz="1200" u="none" strike="noStrike" dirty="0" err="1">
                <a:solidFill>
                  <a:schemeClr val="bg1"/>
                </a:solidFill>
                <a:effectLst/>
                <a:latin typeface="Lato" panose="020F0502020204030203" pitchFamily="34" charset="0"/>
              </a:rPr>
              <a:t>breaths</a:t>
            </a:r>
            <a:r>
              <a:rPr lang="de-AT" sz="1200" u="none" strike="noStrike" dirty="0">
                <a:solidFill>
                  <a:schemeClr val="bg1"/>
                </a:solidFill>
                <a:effectLst/>
                <a:latin typeface="Lato" panose="020F0502020204030203" pitchFamily="34" charset="0"/>
              </a:rPr>
              <a:t> a </a:t>
            </a:r>
            <a:r>
              <a:rPr lang="de-AT" sz="1200" u="none" strike="noStrike" dirty="0" err="1">
                <a:solidFill>
                  <a:schemeClr val="bg1"/>
                </a:solidFill>
                <a:effectLst/>
                <a:latin typeface="Lato" panose="020F0502020204030203" pitchFamily="34" charset="0"/>
              </a:rPr>
              <a:t>day</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children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almost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twice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many</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That's</a:t>
            </a:r>
            <a:r>
              <a:rPr lang="de-AT" sz="1200" u="none" strike="noStrike" dirty="0">
                <a:solidFill>
                  <a:schemeClr val="bg1"/>
                </a:solidFill>
                <a:effectLst/>
                <a:latin typeface="Lato" panose="020F0502020204030203" pitchFamily="34" charset="0"/>
              </a:rPr>
              <a:t> 8-10 </a:t>
            </a:r>
            <a:r>
              <a:rPr lang="de-AT" sz="1200" u="none" strike="noStrike" dirty="0" err="1">
                <a:solidFill>
                  <a:schemeClr val="bg1"/>
                </a:solidFill>
                <a:effectLst/>
                <a:latin typeface="Lato" panose="020F0502020204030203" pitchFamily="34" charset="0"/>
              </a:rPr>
              <a:t>liters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of</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air</a:t>
            </a:r>
            <a:r>
              <a:rPr lang="de-AT" sz="1200" u="none" strike="noStrike" dirty="0">
                <a:solidFill>
                  <a:schemeClr val="bg1"/>
                </a:solidFill>
                <a:effectLst/>
                <a:latin typeface="Lato" panose="020F0502020204030203" pitchFamily="34" charset="0"/>
              </a:rPr>
              <a:t> per </a:t>
            </a:r>
            <a:r>
              <a:rPr lang="de-AT" sz="1200" u="none" strike="noStrike" dirty="0" err="1">
                <a:solidFill>
                  <a:schemeClr val="bg1"/>
                </a:solidFill>
                <a:effectLst/>
                <a:latin typeface="Lato" panose="020F0502020204030203" pitchFamily="34" charset="0"/>
              </a:rPr>
              <a:t>minute</a:t>
            </a:r>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3</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23929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err="1">
                <a:solidFill>
                  <a:schemeClr val="bg1"/>
                </a:solidFill>
                <a:effectLst/>
                <a:latin typeface="Lato" panose="020F0502020204030203" pitchFamily="34" charset="0"/>
              </a:rPr>
              <a:t>Inviting</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reflect</a:t>
            </a:r>
            <a:r>
              <a:rPr lang="de-AT" sz="1200" u="none" strike="noStrike" dirty="0">
                <a:solidFill>
                  <a:schemeClr val="bg1"/>
                </a:solidFill>
                <a:effectLst/>
                <a:latin typeface="Lato" panose="020F0502020204030203" pitchFamily="34" charset="0"/>
              </a:rPr>
              <a:t> – </a:t>
            </a: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important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regarding</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health</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of</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our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children</a:t>
            </a:r>
            <a:r>
              <a:rPr lang="de-AT" sz="1200" u="none" strike="noStrike" dirty="0">
                <a:solidFill>
                  <a:schemeClr val="bg1"/>
                </a:solidFill>
                <a:effectLst/>
                <a:latin typeface="Lato" panose="020F0502020204030203" pitchFamily="34" charset="0"/>
              </a:rPr>
              <a:t> and </a:t>
            </a:r>
            <a:r>
              <a:rPr lang="de-AT" sz="1200" u="none" strike="noStrike" dirty="0" err="1">
                <a:solidFill>
                  <a:schemeClr val="bg1"/>
                </a:solidFill>
                <a:effectLst/>
                <a:latin typeface="Lato" panose="020F0502020204030203" pitchFamily="34" charset="0"/>
              </a:rPr>
              <a:t>what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values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have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become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important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us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over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last </a:t>
            </a:r>
            <a:r>
              <a:rPr lang="de-AT" sz="1200" u="none" strike="noStrike" dirty="0" err="1">
                <a:solidFill>
                  <a:schemeClr val="bg1"/>
                </a:solidFill>
                <a:effectLst/>
                <a:latin typeface="Lato" panose="020F0502020204030203" pitchFamily="34" charset="0"/>
              </a:rPr>
              <a:t>few</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years</a:t>
            </a:r>
            <a:r>
              <a:rPr lang="de-AT" sz="1200" u="none" strike="noStrike" dirty="0">
                <a:solidFill>
                  <a:schemeClr val="bg1"/>
                </a:solidFill>
                <a:effectLst/>
                <a:latin typeface="Lato" panose="020F0502020204030203" pitchFamily="34" charset="0"/>
              </a:rPr>
              <a:t>?</a:t>
            </a:r>
            <a:br>
              <a:rPr lang="de-AT" sz="1200" u="none" strike="noStrike" dirty="0">
                <a:solidFill>
                  <a:schemeClr val="bg1"/>
                </a:solidFill>
                <a:effectLst/>
                <a:latin typeface="Lato" panose="020F0502020204030203" pitchFamily="34" charset="0"/>
              </a:rPr>
            </a:br>
            <a:r>
              <a:rPr lang="de-AT" sz="1200" u="none" strike="noStrike" dirty="0" err="1">
                <a:solidFill>
                  <a:schemeClr val="bg1"/>
                </a:solidFill>
                <a:effectLst/>
                <a:latin typeface="Lato" panose="020F0502020204030203" pitchFamily="34" charset="0"/>
              </a:rPr>
              <a:t>Or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why</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have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we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always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accepted</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that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school</a:t>
            </a:r>
            <a:r>
              <a:rPr lang="de-AT" sz="1200" u="none" strike="noStrike" dirty="0">
                <a:solidFill>
                  <a:schemeClr val="bg1"/>
                </a:solidFill>
                <a:effectLst/>
                <a:latin typeface="Lato" panose="020F0502020204030203" pitchFamily="34" charset="0"/>
              </a:rPr>
              <a:t> and </a:t>
            </a:r>
            <a:r>
              <a:rPr lang="de-AT" sz="1200" u="none" strike="noStrike" dirty="0" err="1">
                <a:solidFill>
                  <a:schemeClr val="bg1"/>
                </a:solidFill>
                <a:effectLst/>
                <a:latin typeface="Lato" panose="020F0502020204030203" pitchFamily="34" charset="0"/>
              </a:rPr>
              <a:t>kindergarten</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go</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hand</a:t>
            </a:r>
            <a:r>
              <a:rPr lang="de-AT" sz="1200" u="none" strike="noStrike" dirty="0">
                <a:solidFill>
                  <a:schemeClr val="bg1"/>
                </a:solidFill>
                <a:effectLst/>
                <a:latin typeface="Lato" panose="020F0502020204030203" pitchFamily="34" charset="0"/>
              </a:rPr>
              <a:t> in </a:t>
            </a:r>
            <a:r>
              <a:rPr lang="de-AT" sz="1200" u="none" strike="noStrike" dirty="0" err="1">
                <a:solidFill>
                  <a:schemeClr val="bg1"/>
                </a:solidFill>
                <a:effectLst/>
                <a:latin typeface="Lato" panose="020F0502020204030203" pitchFamily="34" charset="0"/>
              </a:rPr>
              <a:t>hand</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with</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infection</a:t>
            </a:r>
            <a:r>
              <a:rPr lang="de-AT" sz="1200" u="none" strike="noStrike" dirty="0">
                <a:solidFill>
                  <a:schemeClr val="bg1"/>
                </a:solidFill>
                <a:effectLst/>
                <a:latin typeface="Lato" panose="020F0502020204030203" pitchFamily="34" charset="0"/>
              </a:rPr>
              <a:t> &amp; </a:t>
            </a:r>
            <a:r>
              <a:rPr lang="de-AT" sz="1200" u="none" strike="noStrike" dirty="0" err="1">
                <a:solidFill>
                  <a:schemeClr val="bg1"/>
                </a:solidFill>
                <a:effectLst/>
                <a:latin typeface="Lato" panose="020F0502020204030203" pitchFamily="34" charset="0"/>
              </a:rPr>
              <a:t>illness</a:t>
            </a:r>
            <a:r>
              <a:rPr lang="de-AT" sz="1200" u="none" strike="noStrike" dirty="0">
                <a:solidFill>
                  <a:schemeClr val="bg1"/>
                </a:solidFill>
                <a:effectLst/>
                <a:latin typeface="Lato" panose="020F0502020204030203" pitchFamily="34" charset="0"/>
              </a:rPr>
              <a:t>? </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dirty="0">
              <a:solidFill>
                <a:schemeClr val="bg1"/>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4</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08134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dirty="0">
                <a:solidFill>
                  <a:schemeClr val="bg1"/>
                </a:solidFill>
                <a:effectLst/>
                <a:latin typeface="Lato" panose="020F0502020204030203" pitchFamily="34" charset="0"/>
              </a:rPr>
              <a:t>Studies </a:t>
            </a:r>
            <a:r>
              <a:rPr lang="de-AT" sz="1200" u="none" strike="noStrike" dirty="0" err="1">
                <a:solidFill>
                  <a:schemeClr val="bg1"/>
                </a:solidFill>
                <a:effectLst/>
                <a:latin typeface="Lato" panose="020F0502020204030203" pitchFamily="34" charset="0"/>
              </a:rPr>
              <a:t>clearly</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show</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the</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effect</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of</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air</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changes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recommendations</a:t>
            </a:r>
            <a:r>
              <a:rPr lang="de-AT" sz="1200" u="none" strike="noStrike" dirty="0">
                <a:solidFill>
                  <a:schemeClr val="bg1"/>
                </a:solidFill>
                <a:effectLst/>
                <a:latin typeface="Lato" panose="020F0502020204030203" pitchFamily="34" charset="0"/>
              </a:rPr>
              <a:t> </a:t>
            </a:r>
            <a:r>
              <a:rPr lang="de-AT" sz="1200" u="none" strike="noStrike" dirty="0" err="1">
                <a:solidFill>
                  <a:schemeClr val="bg1"/>
                </a:solidFill>
                <a:effectLst/>
                <a:latin typeface="Lato" panose="020F0502020204030203" pitchFamily="34" charset="0"/>
              </a:rPr>
              <a:t>from</a:t>
            </a:r>
            <a:r>
              <a:rPr lang="de-AT" sz="1200" u="none" strike="noStrike" dirty="0">
                <a:solidFill>
                  <a:schemeClr val="bg1"/>
                </a:solidFill>
                <a:effectLst/>
                <a:latin typeface="Lato" panose="020F0502020204030203" pitchFamily="34" charset="0"/>
              </a:rPr>
              <a:t> WHO &amp; CDC)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5</a:t>
            </a:fld>
            <a:endParaRPr lang="de-DE"/>
          </a:p>
        </p:txBody>
      </p:sp>
      <p:sp>
        <p:nvSpPr>
          <p:cNvPr id="5" name="Fußzeilenplatzhalter 4">
            <a:extLst>
              <a:ext uri="{FF2B5EF4-FFF2-40B4-BE49-F238E27FC236}">
                <a16:creationId xmlns:a16="http://schemas.microsoft.com/office/drawing/2014/main" id="{46ADC59E-BEEC-92C4-10A3-C451A08591EE}"/>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212210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spc="50" dirty="0">
                <a:ln w="9525" cmpd="sng">
                  <a:noFill/>
                  <a:prstDash val="solid"/>
                </a:ln>
                <a:solidFill>
                  <a:srgbClr val="70AD47">
                    <a:tint val="1000"/>
                  </a:srgbClr>
                </a:solidFill>
                <a:effectLst/>
                <a:latin typeface="Lato" panose="020F0502020204030203" pitchFamily="34" charset="0"/>
              </a:rPr>
              <a:t>Größerer </a:t>
            </a:r>
            <a:r>
              <a:rPr lang="de-AT" sz="1200" u="sng" spc="50" dirty="0" err="1">
                <a:ln w="9525" cmpd="sng">
                  <a:noFill/>
                  <a:prstDash val="solid"/>
                </a:ln>
                <a:solidFill>
                  <a:srgbClr val="70AD47">
                    <a:tint val="1000"/>
                  </a:srgbClr>
                </a:solidFill>
                <a:effectLst/>
                <a:latin typeface="Lato" panose="020F0502020204030203" pitchFamily="34" charset="0"/>
              </a:rPr>
              <a:t>erechneter</a:t>
            </a:r>
            <a:r>
              <a:rPr lang="de-AT" sz="1200" u="sng" spc="50" dirty="0">
                <a:ln w="9525" cmpd="sng">
                  <a:noFill/>
                  <a:prstDash val="solid"/>
                </a:ln>
                <a:solidFill>
                  <a:srgbClr val="70AD47">
                    <a:tint val="1000"/>
                  </a:srgbClr>
                </a:solidFill>
                <a:effectLst/>
                <a:latin typeface="Lato" panose="020F0502020204030203" pitchFamily="34" charset="0"/>
              </a:rPr>
              <a:t> Wert ist der wichtige!</a:t>
            </a:r>
            <a:br>
              <a:rPr lang="de-AT" sz="1200" spc="50" dirty="0">
                <a:ln w="9525" cmpd="sng">
                  <a:noFill/>
                  <a:prstDash val="solid"/>
                </a:ln>
                <a:solidFill>
                  <a:srgbClr val="70AD47">
                    <a:tint val="1000"/>
                  </a:srgbClr>
                </a:solidFill>
                <a:effectLst/>
                <a:latin typeface="Lato" panose="020F0502020204030203" pitchFamily="34" charset="0"/>
              </a:rPr>
            </a:br>
            <a:endParaRPr lang="de-AT" sz="1200" spc="50" dirty="0">
              <a:ln w="9525" cmpd="sng">
                <a:noFill/>
                <a:prstDash val="solid"/>
              </a:ln>
              <a:solidFill>
                <a:srgbClr val="70AD47">
                  <a:tint val="1000"/>
                </a:srgbClr>
              </a:solidFill>
              <a:effectLst/>
              <a:latin typeface="Lato" panose="020F0502020204030203" pitchFamily="34" charset="0"/>
            </a:endParaRPr>
          </a:p>
          <a:p>
            <a:r>
              <a:rPr lang="de-AT" sz="1200" spc="50" dirty="0">
                <a:ln w="9525" cmpd="sng">
                  <a:noFill/>
                  <a:prstDash val="solid"/>
                </a:ln>
                <a:solidFill>
                  <a:srgbClr val="70AD47">
                    <a:tint val="1000"/>
                  </a:srgbClr>
                </a:solidFill>
                <a:effectLst/>
                <a:latin typeface="Lato" panose="020F0502020204030203" pitchFamily="34" charset="0"/>
              </a:rPr>
              <a:t>6-facher</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Luftwechsel</a:t>
            </a:r>
            <a:br>
              <a:rPr lang="de-AT" sz="1200"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pro Stunde </a:t>
            </a:r>
            <a:br>
              <a:rPr lang="de-AT" sz="1200"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bzw</a:t>
            </a:r>
            <a:r>
              <a:rPr lang="de-AT" spc="50" dirty="0">
                <a:ln w="9525" cmpd="sng">
                  <a:noFill/>
                  <a:prstDash val="solid"/>
                </a:ln>
                <a:solidFill>
                  <a:srgbClr val="70AD47">
                    <a:tint val="1000"/>
                  </a:srgbClr>
                </a:solidFill>
                <a:effectLst/>
                <a:latin typeface="Lato" panose="020F0502020204030203" pitchFamily="34" charset="0"/>
              </a:rPr>
              <a:t>. </a:t>
            </a:r>
            <a:br>
              <a:rPr lang="de-AT" spc="50" dirty="0">
                <a:ln w="9525" cmpd="sng">
                  <a:noFill/>
                  <a:prstDash val="solid"/>
                </a:ln>
                <a:solidFill>
                  <a:srgbClr val="70AD47">
                    <a:tint val="1000"/>
                  </a:srgbClr>
                </a:solidFill>
                <a:effectLst/>
                <a:latin typeface="Lato" panose="020F0502020204030203" pitchFamily="34" charset="0"/>
              </a:rPr>
            </a:br>
            <a:br>
              <a:rPr lang="de-AT" spc="50" dirty="0">
                <a:ln w="9525" cmpd="sng">
                  <a:noFill/>
                  <a:prstDash val="solid"/>
                </a:ln>
                <a:solidFill>
                  <a:srgbClr val="70AD47">
                    <a:tint val="1000"/>
                  </a:srgbClr>
                </a:solidFill>
                <a:effectLst/>
                <a:latin typeface="Lato" panose="020F0502020204030203" pitchFamily="34" charset="0"/>
              </a:rPr>
            </a:br>
            <a:r>
              <a:rPr lang="de-AT" sz="1200" spc="50" dirty="0">
                <a:ln w="9525" cmpd="sng">
                  <a:noFill/>
                  <a:prstDash val="solid"/>
                </a:ln>
                <a:solidFill>
                  <a:srgbClr val="70AD47">
                    <a:tint val="1000"/>
                  </a:srgbClr>
                </a:solidFill>
                <a:effectLst/>
                <a:latin typeface="Lato" panose="020F0502020204030203" pitchFamily="34" charset="0"/>
              </a:rPr>
              <a:t>35m</a:t>
            </a:r>
            <a:r>
              <a:rPr lang="de-AT" sz="1200" spc="50" baseline="30000" dirty="0">
                <a:ln w="9525" cmpd="sng">
                  <a:noFill/>
                  <a:prstDash val="solid"/>
                </a:ln>
                <a:solidFill>
                  <a:srgbClr val="70AD47">
                    <a:tint val="1000"/>
                  </a:srgbClr>
                </a:solidFill>
                <a:effectLst/>
                <a:latin typeface="Lato" panose="020F0502020204030203" pitchFamily="34" charset="0"/>
              </a:rPr>
              <a:t>3</a:t>
            </a:r>
            <a:r>
              <a:rPr lang="de-AT" sz="1200" spc="50" dirty="0">
                <a:ln w="9525" cmpd="sng">
                  <a:noFill/>
                  <a:prstDash val="solid"/>
                </a:ln>
                <a:solidFill>
                  <a:srgbClr val="70AD47">
                    <a:tint val="1000"/>
                  </a:srgbClr>
                </a:solidFill>
                <a:effectLst/>
                <a:latin typeface="Lato" panose="020F0502020204030203" pitchFamily="34" charset="0"/>
              </a:rPr>
              <a:t>/Stunde</a:t>
            </a:r>
            <a:endParaRPr lang="de-AT" sz="1200" cap="none" spc="50" dirty="0">
              <a:ln w="9525" cmpd="sng">
                <a:noFill/>
                <a:prstDash val="solid"/>
              </a:ln>
              <a:solidFill>
                <a:srgbClr val="70AD47">
                  <a:tint val="1000"/>
                </a:srgbClr>
              </a:solidFill>
              <a:effectLst/>
              <a:latin typeface="Lato" panose="020F0502020204030203" pitchFamily="34" charset="0"/>
            </a:endParaRPr>
          </a:p>
          <a:p>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6</a:t>
            </a:fld>
            <a:endParaRPr lang="de-DE"/>
          </a:p>
        </p:txBody>
      </p:sp>
      <p:sp>
        <p:nvSpPr>
          <p:cNvPr id="5" name="Fußzeilenplatzhalter 4">
            <a:extLst>
              <a:ext uri="{FF2B5EF4-FFF2-40B4-BE49-F238E27FC236}">
                <a16:creationId xmlns:a16="http://schemas.microsoft.com/office/drawing/2014/main" id="{C4450B70-9CE6-16A5-C312-2EFB15CF22CA}"/>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86205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solidFill>
                <a:latin typeface="Lato" panose="020F0502020204030203" pitchFamily="34" charset="0"/>
                <a:ea typeface="Lato" panose="020F0502020204030203" pitchFamily="34" charset="0"/>
                <a:cs typeface="Lato" panose="020F0502020204030203" pitchFamily="34" charset="0"/>
              </a:rPr>
              <a:t>ppm = </a:t>
            </a:r>
            <a:r>
              <a:rPr lang="de-DE" sz="1200" dirty="0" err="1">
                <a:solidFill>
                  <a:schemeClr val="bg1"/>
                </a:solidFill>
                <a:latin typeface="Lato" panose="020F0502020204030203" pitchFamily="34" charset="0"/>
                <a:ea typeface="Lato" panose="020F0502020204030203" pitchFamily="34" charset="0"/>
                <a:cs typeface="Lato" panose="020F0502020204030203" pitchFamily="34" charset="0"/>
              </a:rPr>
              <a:t>parts</a:t>
            </a:r>
            <a:r>
              <a:rPr lang="de-DE" sz="1200" dirty="0">
                <a:solidFill>
                  <a:schemeClr val="bg1"/>
                </a:solidFill>
                <a:latin typeface="Lato" panose="020F0502020204030203" pitchFamily="34" charset="0"/>
                <a:ea typeface="Lato" panose="020F0502020204030203" pitchFamily="34" charset="0"/>
                <a:cs typeface="Lato" panose="020F0502020204030203" pitchFamily="34" charset="0"/>
              </a:rPr>
              <a:t> per Million (Teilchen pro einer Million Luftteilchen)</a:t>
            </a:r>
            <a:endParaRPr lang="de-DE" dirty="0"/>
          </a:p>
        </p:txBody>
      </p:sp>
      <p:sp>
        <p:nvSpPr>
          <p:cNvPr id="4" name="Fußzeilenplatzhalter 3"/>
          <p:cNvSpPr>
            <a:spLocks noGrp="1"/>
          </p:cNvSpPr>
          <p:nvPr>
            <p:ph type="ftr" sz="quarter" idx="4"/>
          </p:nvPr>
        </p:nvSpPr>
        <p:spPr/>
        <p:txBody>
          <a:bodyPr/>
          <a:lstStyle/>
          <a:p>
            <a:r>
              <a:rPr lang="de-DE"/>
              <a:t>VSV Vortrag "Saubere Luft" IGÖ Mag.a Veronika Kunnert</a:t>
            </a:r>
          </a:p>
        </p:txBody>
      </p:sp>
      <p:sp>
        <p:nvSpPr>
          <p:cNvPr id="5" name="Foliennummernplatzhalter 4"/>
          <p:cNvSpPr>
            <a:spLocks noGrp="1"/>
          </p:cNvSpPr>
          <p:nvPr>
            <p:ph type="sldNum" sz="quarter" idx="5"/>
          </p:nvPr>
        </p:nvSpPr>
        <p:spPr/>
        <p:txBody>
          <a:bodyPr/>
          <a:lstStyle/>
          <a:p>
            <a:fld id="{E1125F49-3EE1-8B4D-9980-ED42176733AA}" type="slidenum">
              <a:rPr lang="de-DE" smtClean="0"/>
              <a:t>7</a:t>
            </a:fld>
            <a:endParaRPr lang="de-DE"/>
          </a:p>
        </p:txBody>
      </p:sp>
    </p:spTree>
    <p:extLst>
      <p:ext uri="{BB962C8B-B14F-4D97-AF65-F5344CB8AC3E}">
        <p14:creationId xmlns:p14="http://schemas.microsoft.com/office/powerpoint/2010/main" val="412554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What</a:t>
            </a:r>
            <a:r>
              <a:rPr lang="de-DE" dirty="0"/>
              <a:t> </a:t>
            </a:r>
            <a:r>
              <a:rPr lang="de-DE" dirty="0" err="1"/>
              <a:t>values</a:t>
            </a:r>
            <a:r>
              <a:rPr lang="de-DE" dirty="0"/>
              <a:t> </a:t>
            </a:r>
            <a:r>
              <a:rPr lang="de-DE" dirty="0" err="1"/>
              <a:t>are</a:t>
            </a:r>
            <a:r>
              <a:rPr lang="de-DE" dirty="0"/>
              <a:t> </a:t>
            </a:r>
            <a:r>
              <a:rPr lang="de-DE" dirty="0" err="1"/>
              <a:t>we</a:t>
            </a:r>
            <a:r>
              <a:rPr lang="de-DE" dirty="0"/>
              <a:t> </a:t>
            </a:r>
            <a:r>
              <a:rPr lang="de-DE" dirty="0" err="1"/>
              <a:t>striving</a:t>
            </a:r>
            <a:r>
              <a:rPr lang="de-DE" dirty="0"/>
              <a:t> </a:t>
            </a:r>
            <a:r>
              <a:rPr lang="de-DE" dirty="0" err="1"/>
              <a:t>for</a:t>
            </a:r>
            <a:r>
              <a:rPr lang="de-DE" dirty="0"/>
              <a:t>?</a:t>
            </a:r>
            <a:br>
              <a:rPr lang="de-DE" dirty="0"/>
            </a:br>
            <a:br>
              <a:rPr lang="de-DE" dirty="0"/>
            </a:br>
            <a:r>
              <a:rPr lang="de-DE" dirty="0" err="1"/>
              <a:t>Cognitive</a:t>
            </a:r>
            <a:r>
              <a:rPr lang="de-DE" dirty="0"/>
              <a:t> </a:t>
            </a:r>
            <a:r>
              <a:rPr lang="de-DE" dirty="0" err="1"/>
              <a:t>performance</a:t>
            </a:r>
            <a:r>
              <a:rPr lang="de-DE" dirty="0"/>
              <a:t> </a:t>
            </a:r>
            <a:r>
              <a:rPr lang="de-DE" dirty="0" err="1"/>
              <a:t>decreases</a:t>
            </a:r>
            <a:r>
              <a:rPr lang="de-DE" dirty="0"/>
              <a:t> </a:t>
            </a:r>
            <a:r>
              <a:rPr lang="de-DE" dirty="0" err="1"/>
              <a:t>from</a:t>
            </a:r>
            <a:r>
              <a:rPr lang="de-DE" dirty="0"/>
              <a:t> 1000ppm</a:t>
            </a:r>
            <a:br>
              <a:rPr lang="de-DE" dirty="0"/>
            </a:br>
            <a:r>
              <a:rPr lang="de-DE" dirty="0"/>
              <a:t>s
Note – </a:t>
            </a:r>
            <a:r>
              <a:rPr lang="de-DE" dirty="0" err="1"/>
              <a:t>how</a:t>
            </a:r>
            <a:r>
              <a:rPr lang="de-DE" dirty="0"/>
              <a:t> </a:t>
            </a:r>
            <a:r>
              <a:rPr lang="de-DE" dirty="0" err="1"/>
              <a:t>are</a:t>
            </a:r>
            <a:r>
              <a:rPr lang="de-DE" dirty="0"/>
              <a:t> </a:t>
            </a:r>
            <a:r>
              <a:rPr lang="de-DE" dirty="0" err="1"/>
              <a:t>you</a:t>
            </a:r>
            <a:r>
              <a:rPr lang="de-DE" dirty="0"/>
              <a:t> </a:t>
            </a:r>
            <a:r>
              <a:rPr lang="de-DE" dirty="0" err="1"/>
              <a:t>sitting</a:t>
            </a:r>
            <a:r>
              <a:rPr lang="de-DE" dirty="0"/>
              <a:t> </a:t>
            </a:r>
            <a:r>
              <a:rPr lang="de-DE" dirty="0" err="1"/>
              <a:t>right</a:t>
            </a:r>
            <a:r>
              <a:rPr lang="de-DE" dirty="0"/>
              <a:t> </a:t>
            </a:r>
            <a:r>
              <a:rPr lang="de-DE" dirty="0" err="1"/>
              <a:t>now</a:t>
            </a:r>
            <a:r>
              <a:rPr lang="de-DE" dirty="0"/>
              <a:t>?
Energy-</a:t>
            </a:r>
            <a:r>
              <a:rPr lang="de-DE" dirty="0" err="1"/>
              <a:t>efficient</a:t>
            </a:r>
            <a:r>
              <a:rPr lang="de-DE" dirty="0"/>
              <a:t> </a:t>
            </a:r>
            <a:r>
              <a:rPr lang="de-DE" dirty="0" err="1"/>
              <a:t>houses</a:t>
            </a:r>
            <a:r>
              <a:rPr lang="de-DE" dirty="0"/>
              <a:t> </a:t>
            </a:r>
            <a:r>
              <a:rPr lang="de-DE" dirty="0" err="1"/>
              <a:t>should</a:t>
            </a:r>
            <a:r>
              <a:rPr lang="de-DE" dirty="0"/>
              <a:t> </a:t>
            </a:r>
            <a:r>
              <a:rPr lang="de-DE" dirty="0" err="1"/>
              <a:t>have</a:t>
            </a:r>
            <a:r>
              <a:rPr lang="de-DE" dirty="0"/>
              <a:t> </a:t>
            </a:r>
            <a:r>
              <a:rPr lang="de-DE" dirty="0" err="1"/>
              <a:t>ventilation</a:t>
            </a:r>
            <a:r>
              <a:rPr lang="de-DE" dirty="0"/>
              <a:t> </a:t>
            </a:r>
            <a:r>
              <a:rPr lang="de-DE" dirty="0" err="1"/>
              <a:t>with</a:t>
            </a:r>
            <a:r>
              <a:rPr lang="de-DE" dirty="0"/>
              <a:t> </a:t>
            </a:r>
            <a:r>
              <a:rPr lang="de-DE" dirty="0" err="1"/>
              <a:t>heat</a:t>
            </a:r>
            <a:r>
              <a:rPr lang="de-DE" dirty="0"/>
              <a:t> </a:t>
            </a:r>
            <a:r>
              <a:rPr lang="de-DE" dirty="0" err="1"/>
              <a:t>recovery</a:t>
            </a:r>
            <a:r>
              <a:rPr lang="de-DE" dirty="0"/>
              <a:t>, so </a:t>
            </a:r>
            <a:r>
              <a:rPr lang="de-DE" dirty="0" err="1"/>
              <a:t>ventilation</a:t>
            </a:r>
            <a:r>
              <a:rPr lang="de-DE" dirty="0"/>
              <a:t> </a:t>
            </a:r>
            <a:r>
              <a:rPr lang="de-DE" dirty="0" err="1"/>
              <a:t>is</a:t>
            </a:r>
            <a:r>
              <a:rPr lang="de-DE" dirty="0"/>
              <a:t> not </a:t>
            </a:r>
            <a:r>
              <a:rPr lang="de-DE" dirty="0" err="1"/>
              <a:t>necessary</a:t>
            </a:r>
            <a:r>
              <a:rPr lang="de-DE" dirty="0"/>
              <a:t> (</a:t>
            </a:r>
            <a:r>
              <a:rPr lang="de-DE" dirty="0" err="1"/>
              <a:t>measurement</a:t>
            </a:r>
            <a:r>
              <a:rPr lang="de-DE" dirty="0"/>
              <a:t> </a:t>
            </a:r>
            <a:r>
              <a:rPr lang="de-DE" dirty="0" err="1"/>
              <a:t>with</a:t>
            </a:r>
            <a:r>
              <a:rPr lang="de-DE" dirty="0"/>
              <a:t> </a:t>
            </a:r>
            <a:r>
              <a:rPr lang="de-DE" dirty="0" err="1"/>
              <a:t>sensor</a:t>
            </a:r>
            <a:r>
              <a:rPr lang="de-DE" dirty="0"/>
              <a:t> </a:t>
            </a:r>
            <a:r>
              <a:rPr lang="de-DE" dirty="0" err="1"/>
              <a:t>recommended</a:t>
            </a:r>
            <a:r>
              <a:rPr lang="de-DE" dirty="0"/>
              <a:t>).
</a:t>
            </a:r>
            <a:r>
              <a:rPr lang="de-DE" dirty="0" err="1"/>
              <a:t>What</a:t>
            </a:r>
            <a:r>
              <a:rPr lang="de-DE" dirty="0"/>
              <a:t> </a:t>
            </a:r>
            <a:r>
              <a:rPr lang="de-DE" dirty="0" err="1"/>
              <a:t>about</a:t>
            </a:r>
            <a:r>
              <a:rPr lang="de-DE" dirty="0"/>
              <a:t> </a:t>
            </a:r>
            <a:r>
              <a:rPr lang="de-DE" dirty="0" err="1"/>
              <a:t>thermally</a:t>
            </a:r>
            <a:r>
              <a:rPr lang="de-DE" dirty="0"/>
              <a:t> </a:t>
            </a:r>
            <a:r>
              <a:rPr lang="de-DE" dirty="0" err="1"/>
              <a:t>renovated</a:t>
            </a:r>
            <a:r>
              <a:rPr lang="de-DE" dirty="0"/>
              <a:t> </a:t>
            </a:r>
            <a:r>
              <a:rPr lang="de-DE" dirty="0" err="1"/>
              <a:t>houses</a:t>
            </a:r>
            <a:r>
              <a:rPr lang="de-DE" dirty="0"/>
              <a:t>, </a:t>
            </a:r>
            <a:r>
              <a:rPr lang="de-DE" dirty="0" err="1"/>
              <a:t>schools</a:t>
            </a:r>
            <a:r>
              <a:rPr lang="de-DE" dirty="0"/>
              <a:t> and </a:t>
            </a:r>
            <a:r>
              <a:rPr lang="de-DE" dirty="0" err="1"/>
              <a:t>kindergartens</a:t>
            </a:r>
            <a:r>
              <a:rPr lang="de-DE" dirty="0"/>
              <a:t>: </a:t>
            </a:r>
            <a:r>
              <a:rPr lang="de-DE" dirty="0" err="1"/>
              <a:t>the</a:t>
            </a:r>
            <a:r>
              <a:rPr lang="de-DE" dirty="0"/>
              <a:t> </a:t>
            </a:r>
            <a:r>
              <a:rPr lang="de-DE" dirty="0" err="1"/>
              <a:t>building</a:t>
            </a:r>
            <a:r>
              <a:rPr lang="de-DE" dirty="0"/>
              <a:t> </a:t>
            </a:r>
            <a:r>
              <a:rPr lang="de-DE" dirty="0" err="1"/>
              <a:t>envelope</a:t>
            </a:r>
            <a:r>
              <a:rPr lang="de-DE" dirty="0"/>
              <a:t> </a:t>
            </a:r>
            <a:r>
              <a:rPr lang="de-DE" dirty="0" err="1"/>
              <a:t>has</a:t>
            </a:r>
            <a:r>
              <a:rPr lang="de-DE" dirty="0"/>
              <a:t> </a:t>
            </a:r>
            <a:r>
              <a:rPr lang="de-DE" dirty="0" err="1"/>
              <a:t>been</a:t>
            </a:r>
            <a:r>
              <a:rPr lang="de-DE" dirty="0"/>
              <a:t> </a:t>
            </a:r>
            <a:r>
              <a:rPr lang="de-DE" dirty="0" err="1"/>
              <a:t>sealed</a:t>
            </a:r>
            <a:r>
              <a:rPr lang="de-DE" dirty="0"/>
              <a:t>, but </a:t>
            </a:r>
            <a:r>
              <a:rPr lang="de-DE" dirty="0" err="1"/>
              <a:t>for</a:t>
            </a:r>
            <a:r>
              <a:rPr lang="de-DE" dirty="0"/>
              <a:t> </a:t>
            </a:r>
            <a:r>
              <a:rPr lang="de-DE" dirty="0" err="1"/>
              <a:t>cost</a:t>
            </a:r>
            <a:r>
              <a:rPr lang="de-DE" dirty="0"/>
              <a:t> </a:t>
            </a:r>
            <a:r>
              <a:rPr lang="de-DE" dirty="0" err="1"/>
              <a:t>reasons</a:t>
            </a:r>
            <a:r>
              <a:rPr lang="de-DE" dirty="0"/>
              <a:t> </a:t>
            </a:r>
            <a:r>
              <a:rPr lang="de-DE" dirty="0" err="1"/>
              <a:t>no</a:t>
            </a:r>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8</a:t>
            </a:fld>
            <a:endParaRPr lang="de-DE"/>
          </a:p>
        </p:txBody>
      </p:sp>
      <p:sp>
        <p:nvSpPr>
          <p:cNvPr id="5" name="Fußzeilenplatzhalter 4">
            <a:extLst>
              <a:ext uri="{FF2B5EF4-FFF2-40B4-BE49-F238E27FC236}">
                <a16:creationId xmlns:a16="http://schemas.microsoft.com/office/drawing/2014/main" id="{14363796-CC99-1CC8-0A5E-FB0905E166C5}"/>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381591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Aerosols – </a:t>
            </a:r>
            <a:r>
              <a:rPr lang="de-DE" dirty="0" err="1"/>
              <a:t>accumulation</a:t>
            </a:r>
            <a:r>
              <a:rPr lang="de-DE" dirty="0"/>
              <a:t> </a:t>
            </a:r>
            <a:r>
              <a:rPr lang="de-DE" dirty="0" err="1"/>
              <a:t>by</a:t>
            </a:r>
            <a:r>
              <a:rPr lang="de-DE" dirty="0"/>
              <a:t> </a:t>
            </a:r>
            <a:r>
              <a:rPr lang="de-DE" dirty="0" err="1"/>
              <a:t>airborne</a:t>
            </a:r>
            <a:r>
              <a:rPr lang="de-DE" dirty="0"/>
              <a:t> </a:t>
            </a:r>
            <a:r>
              <a:rPr lang="de-DE" dirty="0" err="1"/>
              <a:t>particles</a:t>
            </a:r>
            <a:r>
              <a:rPr lang="de-DE" dirty="0"/>
              <a:t> </a:t>
            </a:r>
            <a:r>
              <a:rPr lang="de-DE" dirty="0" err="1"/>
              <a:t>that</a:t>
            </a:r>
            <a:r>
              <a:rPr lang="de-DE" dirty="0"/>
              <a:t> </a:t>
            </a:r>
            <a:r>
              <a:rPr lang="de-DE" dirty="0" err="1"/>
              <a:t>can</a:t>
            </a:r>
            <a:r>
              <a:rPr lang="de-DE" dirty="0"/>
              <a:t> </a:t>
            </a:r>
            <a:r>
              <a:rPr lang="de-DE" dirty="0" err="1"/>
              <a:t>be</a:t>
            </a:r>
            <a:r>
              <a:rPr lang="de-DE" dirty="0"/>
              <a:t> </a:t>
            </a:r>
            <a:r>
              <a:rPr lang="de-DE" dirty="0" err="1"/>
              <a:t>loaded</a:t>
            </a:r>
            <a:r>
              <a:rPr lang="de-DE" dirty="0"/>
              <a:t> </a:t>
            </a:r>
            <a:r>
              <a:rPr lang="de-DE" dirty="0" err="1"/>
              <a:t>with</a:t>
            </a:r>
            <a:r>
              <a:rPr lang="de-DE" dirty="0"/>
              <a:t> </a:t>
            </a:r>
            <a:r>
              <a:rPr lang="de-DE" dirty="0" err="1"/>
              <a:t>viruses</a:t>
            </a:r>
            <a:r>
              <a:rPr lang="de-DE" dirty="0"/>
              <a:t>.
</a:t>
            </a:r>
            <a:r>
              <a:rPr lang="de-DE" dirty="0" err="1"/>
              <a:t>Transmissions</a:t>
            </a:r>
            <a:r>
              <a:rPr lang="de-DE" dirty="0"/>
              <a:t> </a:t>
            </a:r>
            <a:r>
              <a:rPr lang="de-DE" dirty="0" err="1"/>
              <a:t>over</a:t>
            </a:r>
            <a:r>
              <a:rPr lang="de-DE" dirty="0"/>
              <a:t> </a:t>
            </a:r>
            <a:r>
              <a:rPr lang="de-DE" dirty="0" err="1"/>
              <a:t>many</a:t>
            </a:r>
            <a:r>
              <a:rPr lang="de-DE" dirty="0"/>
              <a:t> </a:t>
            </a:r>
            <a:r>
              <a:rPr lang="de-DE" dirty="0" err="1"/>
              <a:t>meters</a:t>
            </a:r>
            <a:r>
              <a:rPr lang="de-DE" dirty="0"/>
              <a:t> and </a:t>
            </a:r>
            <a:r>
              <a:rPr lang="de-DE" dirty="0" err="1"/>
              <a:t>long</a:t>
            </a:r>
            <a:r>
              <a:rPr lang="de-DE" dirty="0"/>
              <a:t> after a </a:t>
            </a:r>
            <a:r>
              <a:rPr lang="de-DE" dirty="0" err="1"/>
              <a:t>person</a:t>
            </a:r>
            <a:r>
              <a:rPr lang="de-DE" dirty="0"/>
              <a:t> was in </a:t>
            </a:r>
            <a:r>
              <a:rPr lang="de-DE" dirty="0" err="1"/>
              <a:t>the</a:t>
            </a:r>
            <a:r>
              <a:rPr lang="de-DE" dirty="0"/>
              <a:t> </a:t>
            </a:r>
            <a:r>
              <a:rPr lang="de-DE" dirty="0" err="1"/>
              <a:t>room</a:t>
            </a:r>
            <a:endParaRPr lang="de-DE" dirty="0"/>
          </a:p>
        </p:txBody>
      </p:sp>
      <p:sp>
        <p:nvSpPr>
          <p:cNvPr id="4" name="Foliennummernplatzhalter 3"/>
          <p:cNvSpPr>
            <a:spLocks noGrp="1"/>
          </p:cNvSpPr>
          <p:nvPr>
            <p:ph type="sldNum" sz="quarter" idx="5"/>
          </p:nvPr>
        </p:nvSpPr>
        <p:spPr/>
        <p:txBody>
          <a:bodyPr/>
          <a:lstStyle/>
          <a:p>
            <a:fld id="{E1125F49-3EE1-8B4D-9980-ED42176733AA}" type="slidenum">
              <a:rPr lang="de-DE" smtClean="0"/>
              <a:t>9</a:t>
            </a:fld>
            <a:endParaRPr lang="de-DE"/>
          </a:p>
        </p:txBody>
      </p:sp>
      <p:sp>
        <p:nvSpPr>
          <p:cNvPr id="5" name="Fußzeilenplatzhalter 4">
            <a:extLst>
              <a:ext uri="{FF2B5EF4-FFF2-40B4-BE49-F238E27FC236}">
                <a16:creationId xmlns:a16="http://schemas.microsoft.com/office/drawing/2014/main" id="{F7203BD7-884D-1D65-BEE3-337163F9F359}"/>
              </a:ext>
            </a:extLst>
          </p:cNvPr>
          <p:cNvSpPr>
            <a:spLocks noGrp="1"/>
          </p:cNvSpPr>
          <p:nvPr>
            <p:ph type="ftr" sz="quarter" idx="4"/>
          </p:nvPr>
        </p:nvSpPr>
        <p:spPr/>
        <p:txBody>
          <a:bodyPr/>
          <a:lstStyle/>
          <a:p>
            <a:r>
              <a:rPr lang="de-DE"/>
              <a:t>VSV Vortrag "Saubere Luft" IGÖ Mag.a Veronika Kunnert</a:t>
            </a:r>
          </a:p>
        </p:txBody>
      </p:sp>
    </p:spTree>
    <p:extLst>
      <p:ext uri="{BB962C8B-B14F-4D97-AF65-F5344CB8AC3E}">
        <p14:creationId xmlns:p14="http://schemas.microsoft.com/office/powerpoint/2010/main" val="193143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17853-395E-AC75-4C4F-F4B43EF2F109}"/>
              </a:ext>
            </a:extLst>
          </p:cNvPr>
          <p:cNvSpPr>
            <a:spLocks noGrp="1"/>
          </p:cNvSpPr>
          <p:nvPr>
            <p:ph type="ctrTitle"/>
          </p:nvPr>
        </p:nvSpPr>
        <p:spPr>
          <a:xfrm>
            <a:off x="1524000" y="1122363"/>
            <a:ext cx="9144000" cy="2387600"/>
          </a:xfrm>
        </p:spPr>
        <p:txBody>
          <a:bodyPr anchor="b"/>
          <a:lstStyle>
            <a:lvl1pPr algn="ctr">
              <a:defRPr sz="6000" b="0" i="0">
                <a:latin typeface="Lato" panose="020F0502020204030203"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17F54E60-F50B-CD89-3974-0BCD9AC8530F}"/>
              </a:ext>
            </a:extLst>
          </p:cNvPr>
          <p:cNvSpPr>
            <a:spLocks noGrp="1"/>
          </p:cNvSpPr>
          <p:nvPr>
            <p:ph type="subTitle" idx="1"/>
          </p:nvPr>
        </p:nvSpPr>
        <p:spPr>
          <a:xfrm>
            <a:off x="1524000" y="3602038"/>
            <a:ext cx="9144000" cy="1655762"/>
          </a:xfrm>
        </p:spPr>
        <p:txBody>
          <a:bodyPr/>
          <a:lstStyle>
            <a:lvl1pPr marL="0" indent="0" algn="ctr">
              <a:buNone/>
              <a:defRPr sz="2400" b="0" i="0">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4214FE5F-F2A9-7D1E-FE10-20DF76D5119A}"/>
              </a:ext>
            </a:extLst>
          </p:cNvPr>
          <p:cNvSpPr>
            <a:spLocks noGrp="1"/>
          </p:cNvSpPr>
          <p:nvPr>
            <p:ph type="dt" sz="half" idx="10"/>
          </p:nvPr>
        </p:nvSpPr>
        <p:spPr/>
        <p:txBody>
          <a:bodyPr/>
          <a:lstStyle>
            <a:lvl1pPr>
              <a:defRPr b="0" i="0">
                <a:latin typeface="Lato" panose="020F0502020204030203" pitchFamily="34" charset="0"/>
              </a:defRPr>
            </a:lvl1pPr>
          </a:lstStyle>
          <a:p>
            <a:fld id="{B01F6BD3-F753-B645-8D46-412B492CD5FD}" type="datetime1">
              <a:rPr lang="de-AT" smtClean="0"/>
              <a:t>06.05.24</a:t>
            </a:fld>
            <a:endParaRPr lang="de-DE" dirty="0"/>
          </a:p>
        </p:txBody>
      </p:sp>
      <p:sp>
        <p:nvSpPr>
          <p:cNvPr id="5" name="Fußzeilenplatzhalter 4">
            <a:extLst>
              <a:ext uri="{FF2B5EF4-FFF2-40B4-BE49-F238E27FC236}">
                <a16:creationId xmlns:a16="http://schemas.microsoft.com/office/drawing/2014/main" id="{B1D911BA-B354-61C4-3C19-021B66B8496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62E3CD67-CAA4-04B3-1391-660BA75EDCF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62824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11C1D-A8B8-17FC-791B-3A4011888A80}"/>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1B8F315A-F3AB-E1CF-63C5-4E316660002F}"/>
              </a:ext>
            </a:extLst>
          </p:cNvPr>
          <p:cNvSpPr>
            <a:spLocks noGrp="1"/>
          </p:cNvSpPr>
          <p:nvPr>
            <p:ph type="body" orient="vert" idx="1"/>
          </p:nvPr>
        </p:nvSpPr>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F4E284E-6A02-94CA-70E9-65640E53CC50}"/>
              </a:ext>
            </a:extLst>
          </p:cNvPr>
          <p:cNvSpPr>
            <a:spLocks noGrp="1"/>
          </p:cNvSpPr>
          <p:nvPr>
            <p:ph type="dt" sz="half" idx="10"/>
          </p:nvPr>
        </p:nvSpPr>
        <p:spPr/>
        <p:txBody>
          <a:bodyPr/>
          <a:lstStyle>
            <a:lvl1pPr>
              <a:defRPr b="0" i="0">
                <a:latin typeface="Lato" panose="020F0502020204030203" pitchFamily="34" charset="0"/>
              </a:defRPr>
            </a:lvl1pPr>
          </a:lstStyle>
          <a:p>
            <a:fld id="{5AD0C0EC-9A7B-734D-8F57-321B55C3380D}" type="datetime1">
              <a:rPr lang="de-AT" smtClean="0"/>
              <a:t>06.05.24</a:t>
            </a:fld>
            <a:endParaRPr lang="de-DE" dirty="0"/>
          </a:p>
        </p:txBody>
      </p:sp>
      <p:sp>
        <p:nvSpPr>
          <p:cNvPr id="5" name="Fußzeilenplatzhalter 4">
            <a:extLst>
              <a:ext uri="{FF2B5EF4-FFF2-40B4-BE49-F238E27FC236}">
                <a16:creationId xmlns:a16="http://schemas.microsoft.com/office/drawing/2014/main" id="{C968A5C2-463A-8399-13E6-37F955101A67}"/>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A8575FAA-5A7B-B949-5DBB-569FD2382AE8}"/>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411356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57E7F1-0194-FBF1-96AB-47B8BF644028}"/>
              </a:ext>
            </a:extLst>
          </p:cNvPr>
          <p:cNvSpPr>
            <a:spLocks noGrp="1"/>
          </p:cNvSpPr>
          <p:nvPr>
            <p:ph type="title" orient="vert"/>
          </p:nvPr>
        </p:nvSpPr>
        <p:spPr>
          <a:xfrm>
            <a:off x="8724900" y="365125"/>
            <a:ext cx="2628900" cy="5811838"/>
          </a:xfrm>
        </p:spPr>
        <p:txBody>
          <a:bodyPr vert="eaVert"/>
          <a:lstStyle>
            <a:lvl1pPr>
              <a:defRPr b="0" i="0">
                <a:latin typeface="Lato" panose="020F0502020204030203"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2BB20D97-7AF6-81B2-0B8F-995F9B604D79}"/>
              </a:ext>
            </a:extLst>
          </p:cNvPr>
          <p:cNvSpPr>
            <a:spLocks noGrp="1"/>
          </p:cNvSpPr>
          <p:nvPr>
            <p:ph type="body" orient="vert" idx="1"/>
          </p:nvPr>
        </p:nvSpPr>
        <p:spPr>
          <a:xfrm>
            <a:off x="838200" y="365125"/>
            <a:ext cx="7734300" cy="5811838"/>
          </a:xfrm>
        </p:spPr>
        <p:txBody>
          <a:bodyPr vert="eaVert"/>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5FE12EA2-A3F1-A2EC-12AB-EF7135322A81}"/>
              </a:ext>
            </a:extLst>
          </p:cNvPr>
          <p:cNvSpPr>
            <a:spLocks noGrp="1"/>
          </p:cNvSpPr>
          <p:nvPr>
            <p:ph type="dt" sz="half" idx="10"/>
          </p:nvPr>
        </p:nvSpPr>
        <p:spPr/>
        <p:txBody>
          <a:bodyPr/>
          <a:lstStyle>
            <a:lvl1pPr>
              <a:defRPr b="0" i="0">
                <a:latin typeface="Lato" panose="020F0502020204030203" pitchFamily="34" charset="0"/>
              </a:defRPr>
            </a:lvl1pPr>
          </a:lstStyle>
          <a:p>
            <a:fld id="{2B1AF910-2685-7846-9EEB-28C0243C2B48}" type="datetime1">
              <a:rPr lang="de-AT" smtClean="0"/>
              <a:t>06.05.24</a:t>
            </a:fld>
            <a:endParaRPr lang="de-DE" dirty="0"/>
          </a:p>
        </p:txBody>
      </p:sp>
      <p:sp>
        <p:nvSpPr>
          <p:cNvPr id="5" name="Fußzeilenplatzhalter 4">
            <a:extLst>
              <a:ext uri="{FF2B5EF4-FFF2-40B4-BE49-F238E27FC236}">
                <a16:creationId xmlns:a16="http://schemas.microsoft.com/office/drawing/2014/main" id="{330D5471-85A8-B426-F0DB-3D8386AE01B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101A63DA-D298-30C5-3048-22EFCC7F8FFF}"/>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92081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9E07C-C347-DDAD-F10F-A2BDE351AC84}"/>
              </a:ext>
            </a:extLst>
          </p:cNvPr>
          <p:cNvSpPr>
            <a:spLocks noGrp="1"/>
          </p:cNvSpPr>
          <p:nvPr>
            <p:ph type="title"/>
          </p:nvPr>
        </p:nvSpPr>
        <p:spPr/>
        <p:txBody>
          <a:bodyPr>
            <a:normAutofit/>
          </a:bodyPr>
          <a:lstStyle>
            <a:lvl1pPr>
              <a:defRPr sz="4500" b="1" i="0" baseline="0">
                <a:ln>
                  <a:solidFill>
                    <a:srgbClr val="5197BE"/>
                  </a:solidFill>
                </a:ln>
                <a:solidFill>
                  <a:schemeClr val="bg1"/>
                </a:solidFill>
                <a:effectLst/>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6A0A0B9C-3E50-81E9-8033-DD24546A4115}"/>
              </a:ext>
            </a:extLst>
          </p:cNvPr>
          <p:cNvSpPr>
            <a:spLocks noGrp="1"/>
          </p:cNvSpPr>
          <p:nvPr>
            <p:ph idx="1"/>
          </p:nvPr>
        </p:nvSpPr>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756D306-5C0A-ED7D-C6B3-7D78CA979FDE}"/>
              </a:ext>
            </a:extLst>
          </p:cNvPr>
          <p:cNvSpPr>
            <a:spLocks noGrp="1"/>
          </p:cNvSpPr>
          <p:nvPr>
            <p:ph type="dt" sz="half" idx="10"/>
          </p:nvPr>
        </p:nvSpPr>
        <p:spPr/>
        <p:txBody>
          <a:bodyPr/>
          <a:lstStyle>
            <a:lvl1pPr>
              <a:defRPr b="0" i="0">
                <a:latin typeface="Lato" panose="020F0502020204030203" pitchFamily="34" charset="0"/>
              </a:defRPr>
            </a:lvl1pPr>
          </a:lstStyle>
          <a:p>
            <a:fld id="{133211F8-83A6-8A46-8697-621E89D346A3}" type="datetime1">
              <a:rPr lang="de-AT" smtClean="0"/>
              <a:t>06.05.24</a:t>
            </a:fld>
            <a:endParaRPr lang="de-DE" dirty="0"/>
          </a:p>
        </p:txBody>
      </p:sp>
      <p:sp>
        <p:nvSpPr>
          <p:cNvPr id="5" name="Fußzeilenplatzhalter 4">
            <a:extLst>
              <a:ext uri="{FF2B5EF4-FFF2-40B4-BE49-F238E27FC236}">
                <a16:creationId xmlns:a16="http://schemas.microsoft.com/office/drawing/2014/main" id="{B9F05E73-D7AA-30ED-B834-45F6F94958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FD99306B-9D37-B9A1-8420-18A9ACE79B19}"/>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19140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18CAF-EB43-D959-E075-17334216E941}"/>
              </a:ext>
            </a:extLst>
          </p:cNvPr>
          <p:cNvSpPr>
            <a:spLocks noGrp="1"/>
          </p:cNvSpPr>
          <p:nvPr>
            <p:ph type="title"/>
          </p:nvPr>
        </p:nvSpPr>
        <p:spPr>
          <a:xfrm>
            <a:off x="831850" y="1709738"/>
            <a:ext cx="10515600" cy="2852737"/>
          </a:xfrm>
        </p:spPr>
        <p:txBody>
          <a:bodyPr anchor="b"/>
          <a:lstStyle>
            <a:lvl1pPr>
              <a:defRPr sz="6000" b="0" i="0">
                <a:latin typeface="Lato" panose="020F0502020204030203"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49CDD92E-3052-EB5B-596D-31A9A33CF55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4" name="Datumsplatzhalter 3">
            <a:extLst>
              <a:ext uri="{FF2B5EF4-FFF2-40B4-BE49-F238E27FC236}">
                <a16:creationId xmlns:a16="http://schemas.microsoft.com/office/drawing/2014/main" id="{E0CB52EE-E7E6-CF38-89F8-94FDEA8E8B53}"/>
              </a:ext>
            </a:extLst>
          </p:cNvPr>
          <p:cNvSpPr>
            <a:spLocks noGrp="1"/>
          </p:cNvSpPr>
          <p:nvPr>
            <p:ph type="dt" sz="half" idx="10"/>
          </p:nvPr>
        </p:nvSpPr>
        <p:spPr/>
        <p:txBody>
          <a:bodyPr/>
          <a:lstStyle>
            <a:lvl1pPr>
              <a:defRPr b="0" i="0">
                <a:latin typeface="Lato" panose="020F0502020204030203" pitchFamily="34" charset="0"/>
              </a:defRPr>
            </a:lvl1pPr>
          </a:lstStyle>
          <a:p>
            <a:fld id="{E716FA92-0F57-5E49-88D3-3E3AF563CF05}" type="datetime1">
              <a:rPr lang="de-AT" smtClean="0"/>
              <a:t>06.05.24</a:t>
            </a:fld>
            <a:endParaRPr lang="de-DE" dirty="0"/>
          </a:p>
        </p:txBody>
      </p:sp>
      <p:sp>
        <p:nvSpPr>
          <p:cNvPr id="5" name="Fußzeilenplatzhalter 4">
            <a:extLst>
              <a:ext uri="{FF2B5EF4-FFF2-40B4-BE49-F238E27FC236}">
                <a16:creationId xmlns:a16="http://schemas.microsoft.com/office/drawing/2014/main" id="{D4AFE94B-3C3D-48A8-C8E7-588095149313}"/>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E7904F2E-E424-174A-BA5A-E6A83B24DF5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421876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D9484-BFE4-6BA0-28B7-1C2F281E7897}"/>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6DE32B91-46FD-0523-B619-461179FBBF5C}"/>
              </a:ext>
            </a:extLst>
          </p:cNvPr>
          <p:cNvSpPr>
            <a:spLocks noGrp="1"/>
          </p:cNvSpPr>
          <p:nvPr>
            <p:ph sz="half" idx="1"/>
          </p:nvPr>
        </p:nvSpPr>
        <p:spPr>
          <a:xfrm>
            <a:off x="838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426EB9AC-0A8D-3300-AA61-8E1EB90FA238}"/>
              </a:ext>
            </a:extLst>
          </p:cNvPr>
          <p:cNvSpPr>
            <a:spLocks noGrp="1"/>
          </p:cNvSpPr>
          <p:nvPr>
            <p:ph sz="half" idx="2"/>
          </p:nvPr>
        </p:nvSpPr>
        <p:spPr>
          <a:xfrm>
            <a:off x="6172200" y="1825625"/>
            <a:ext cx="5181600" cy="435133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a:extLst>
              <a:ext uri="{FF2B5EF4-FFF2-40B4-BE49-F238E27FC236}">
                <a16:creationId xmlns:a16="http://schemas.microsoft.com/office/drawing/2014/main" id="{F1FEF44C-206B-66FB-317A-85439BF77E49}"/>
              </a:ext>
            </a:extLst>
          </p:cNvPr>
          <p:cNvSpPr>
            <a:spLocks noGrp="1"/>
          </p:cNvSpPr>
          <p:nvPr>
            <p:ph type="dt" sz="half" idx="10"/>
          </p:nvPr>
        </p:nvSpPr>
        <p:spPr/>
        <p:txBody>
          <a:bodyPr/>
          <a:lstStyle>
            <a:lvl1pPr>
              <a:defRPr b="0" i="0">
                <a:latin typeface="Lato" panose="020F0502020204030203" pitchFamily="34" charset="0"/>
              </a:defRPr>
            </a:lvl1pPr>
          </a:lstStyle>
          <a:p>
            <a:fld id="{FC3DEDEF-FE05-AC4C-96CD-5DA69243C8CE}" type="datetime1">
              <a:rPr lang="de-AT" smtClean="0"/>
              <a:t>06.05.24</a:t>
            </a:fld>
            <a:endParaRPr lang="de-DE" dirty="0"/>
          </a:p>
        </p:txBody>
      </p:sp>
      <p:sp>
        <p:nvSpPr>
          <p:cNvPr id="6" name="Fußzeilenplatzhalter 5">
            <a:extLst>
              <a:ext uri="{FF2B5EF4-FFF2-40B4-BE49-F238E27FC236}">
                <a16:creationId xmlns:a16="http://schemas.microsoft.com/office/drawing/2014/main" id="{FC6DC1E0-EEE0-5091-8627-96EB75AD045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F5A64680-81F7-CD3C-8DDA-B36004496AE7}"/>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21920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0AA1D-D0A8-682F-04CE-069B209BA942}"/>
              </a:ext>
            </a:extLst>
          </p:cNvPr>
          <p:cNvSpPr>
            <a:spLocks noGrp="1"/>
          </p:cNvSpPr>
          <p:nvPr>
            <p:ph type="title"/>
          </p:nvPr>
        </p:nvSpPr>
        <p:spPr>
          <a:xfrm>
            <a:off x="839788" y="365125"/>
            <a:ext cx="10515600" cy="1325563"/>
          </a:xfrm>
        </p:spPr>
        <p:txBody>
          <a:bodyPr/>
          <a:lstStyle>
            <a:lvl1pPr>
              <a:defRPr b="0" i="0">
                <a:latin typeface="Lato" panose="020F0502020204030203"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C9157038-3A5D-390A-2753-25F5DAEAD39D}"/>
              </a:ext>
            </a:extLst>
          </p:cNvPr>
          <p:cNvSpPr>
            <a:spLocks noGrp="1"/>
          </p:cNvSpPr>
          <p:nvPr>
            <p:ph type="body" idx="1"/>
          </p:nvPr>
        </p:nvSpPr>
        <p:spPr>
          <a:xfrm>
            <a:off x="839788" y="1681163"/>
            <a:ext cx="5157787"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BAC58349-06CA-E31D-213D-2D331B385AAB}"/>
              </a:ext>
            </a:extLst>
          </p:cNvPr>
          <p:cNvSpPr>
            <a:spLocks noGrp="1"/>
          </p:cNvSpPr>
          <p:nvPr>
            <p:ph sz="half" idx="2"/>
          </p:nvPr>
        </p:nvSpPr>
        <p:spPr>
          <a:xfrm>
            <a:off x="839788" y="2505075"/>
            <a:ext cx="5157787"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785F2275-6B1D-7364-F8F2-07EFCCD8B51D}"/>
              </a:ext>
            </a:extLst>
          </p:cNvPr>
          <p:cNvSpPr>
            <a:spLocks noGrp="1"/>
          </p:cNvSpPr>
          <p:nvPr>
            <p:ph type="body" sz="quarter" idx="3"/>
          </p:nvPr>
        </p:nvSpPr>
        <p:spPr>
          <a:xfrm>
            <a:off x="6172200" y="1681163"/>
            <a:ext cx="5183188" cy="823912"/>
          </a:xfrm>
        </p:spPr>
        <p:txBody>
          <a:bodyPr anchor="b"/>
          <a:lstStyle>
            <a:lvl1pPr marL="0" indent="0">
              <a:buNone/>
              <a:defRPr sz="2400" b="0" i="0">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FCD4113D-3992-B0D2-A834-AB4954C36769}"/>
              </a:ext>
            </a:extLst>
          </p:cNvPr>
          <p:cNvSpPr>
            <a:spLocks noGrp="1"/>
          </p:cNvSpPr>
          <p:nvPr>
            <p:ph sz="quarter" idx="4"/>
          </p:nvPr>
        </p:nvSpPr>
        <p:spPr>
          <a:xfrm>
            <a:off x="6172200" y="2505075"/>
            <a:ext cx="5183188" cy="3684588"/>
          </a:xfrm>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a:extLst>
              <a:ext uri="{FF2B5EF4-FFF2-40B4-BE49-F238E27FC236}">
                <a16:creationId xmlns:a16="http://schemas.microsoft.com/office/drawing/2014/main" id="{C150B081-E265-2FED-0FBA-2DF9F2B49B3F}"/>
              </a:ext>
            </a:extLst>
          </p:cNvPr>
          <p:cNvSpPr>
            <a:spLocks noGrp="1"/>
          </p:cNvSpPr>
          <p:nvPr>
            <p:ph type="dt" sz="half" idx="10"/>
          </p:nvPr>
        </p:nvSpPr>
        <p:spPr/>
        <p:txBody>
          <a:bodyPr/>
          <a:lstStyle>
            <a:lvl1pPr>
              <a:defRPr b="0" i="0">
                <a:latin typeface="Lato" panose="020F0502020204030203" pitchFamily="34" charset="0"/>
              </a:defRPr>
            </a:lvl1pPr>
          </a:lstStyle>
          <a:p>
            <a:fld id="{79FD271E-39FE-5E46-8F22-CE267D5FD1DE}" type="datetime1">
              <a:rPr lang="de-AT" smtClean="0"/>
              <a:t>06.05.24</a:t>
            </a:fld>
            <a:endParaRPr lang="de-DE" dirty="0"/>
          </a:p>
        </p:txBody>
      </p:sp>
      <p:sp>
        <p:nvSpPr>
          <p:cNvPr id="8" name="Fußzeilenplatzhalter 7">
            <a:extLst>
              <a:ext uri="{FF2B5EF4-FFF2-40B4-BE49-F238E27FC236}">
                <a16:creationId xmlns:a16="http://schemas.microsoft.com/office/drawing/2014/main" id="{062BCFED-09A5-DF9D-EDDB-8392D98E87F0}"/>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9" name="Foliennummernplatzhalter 8">
            <a:extLst>
              <a:ext uri="{FF2B5EF4-FFF2-40B4-BE49-F238E27FC236}">
                <a16:creationId xmlns:a16="http://schemas.microsoft.com/office/drawing/2014/main" id="{D3CEF2BB-9043-5418-0E93-56FD4180D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330788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0B49E-05F1-3F3C-9F92-E54F2D1C6DB3}"/>
              </a:ext>
            </a:extLst>
          </p:cNvPr>
          <p:cNvSpPr>
            <a:spLocks noGrp="1"/>
          </p:cNvSpPr>
          <p:nvPr>
            <p:ph type="title"/>
          </p:nvPr>
        </p:nvSpPr>
        <p:spPr/>
        <p:txBody>
          <a:bodyPr/>
          <a:lstStyle>
            <a:lvl1pPr>
              <a:defRPr b="0" i="0">
                <a:latin typeface="Lato" panose="020F0502020204030203" pitchFamily="34" charset="0"/>
              </a:defRPr>
            </a:lvl1pPr>
          </a:lstStyle>
          <a:p>
            <a:r>
              <a:rPr lang="de-DE" dirty="0"/>
              <a:t>Mastertitelformat bearbeiten</a:t>
            </a:r>
          </a:p>
        </p:txBody>
      </p:sp>
      <p:sp>
        <p:nvSpPr>
          <p:cNvPr id="3" name="Datumsplatzhalter 2">
            <a:extLst>
              <a:ext uri="{FF2B5EF4-FFF2-40B4-BE49-F238E27FC236}">
                <a16:creationId xmlns:a16="http://schemas.microsoft.com/office/drawing/2014/main" id="{8A419064-1851-DCA6-4424-BF88EDE1A9BC}"/>
              </a:ext>
            </a:extLst>
          </p:cNvPr>
          <p:cNvSpPr>
            <a:spLocks noGrp="1"/>
          </p:cNvSpPr>
          <p:nvPr>
            <p:ph type="dt" sz="half" idx="10"/>
          </p:nvPr>
        </p:nvSpPr>
        <p:spPr/>
        <p:txBody>
          <a:bodyPr/>
          <a:lstStyle>
            <a:lvl1pPr>
              <a:defRPr b="0" i="0">
                <a:latin typeface="Lato" panose="020F0502020204030203" pitchFamily="34" charset="0"/>
              </a:defRPr>
            </a:lvl1pPr>
          </a:lstStyle>
          <a:p>
            <a:fld id="{1082B7D9-F3A1-CC43-8F4A-57E9CE08D1BE}" type="datetime1">
              <a:rPr lang="de-AT" smtClean="0"/>
              <a:t>06.05.24</a:t>
            </a:fld>
            <a:endParaRPr lang="de-DE" dirty="0"/>
          </a:p>
        </p:txBody>
      </p:sp>
      <p:sp>
        <p:nvSpPr>
          <p:cNvPr id="4" name="Fußzeilenplatzhalter 3">
            <a:extLst>
              <a:ext uri="{FF2B5EF4-FFF2-40B4-BE49-F238E27FC236}">
                <a16:creationId xmlns:a16="http://schemas.microsoft.com/office/drawing/2014/main" id="{A0BD072E-1630-BE5D-743C-284B9CCEBEA6}"/>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5" name="Foliennummernplatzhalter 4">
            <a:extLst>
              <a:ext uri="{FF2B5EF4-FFF2-40B4-BE49-F238E27FC236}">
                <a16:creationId xmlns:a16="http://schemas.microsoft.com/office/drawing/2014/main" id="{767DABB6-5C9B-BE3F-8905-06348C5CAFF3}"/>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140501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FCC0C5E-0137-006C-3605-626E3F60487A}"/>
              </a:ext>
            </a:extLst>
          </p:cNvPr>
          <p:cNvSpPr>
            <a:spLocks noGrp="1"/>
          </p:cNvSpPr>
          <p:nvPr>
            <p:ph type="dt" sz="half" idx="10"/>
          </p:nvPr>
        </p:nvSpPr>
        <p:spPr/>
        <p:txBody>
          <a:bodyPr/>
          <a:lstStyle>
            <a:lvl1pPr>
              <a:defRPr b="0" i="0">
                <a:latin typeface="Lato" panose="020F0502020204030203" pitchFamily="34" charset="0"/>
              </a:defRPr>
            </a:lvl1pPr>
          </a:lstStyle>
          <a:p>
            <a:fld id="{BE6E9128-4CE6-A742-AB28-A2D57AF464A5}" type="datetime1">
              <a:rPr lang="de-AT" smtClean="0"/>
              <a:t>06.05.24</a:t>
            </a:fld>
            <a:endParaRPr lang="de-DE" dirty="0"/>
          </a:p>
        </p:txBody>
      </p:sp>
      <p:sp>
        <p:nvSpPr>
          <p:cNvPr id="3" name="Fußzeilenplatzhalter 2">
            <a:extLst>
              <a:ext uri="{FF2B5EF4-FFF2-40B4-BE49-F238E27FC236}">
                <a16:creationId xmlns:a16="http://schemas.microsoft.com/office/drawing/2014/main" id="{5CE29F05-F337-E085-2BEB-7980EE1676C4}"/>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4" name="Foliennummernplatzhalter 3">
            <a:extLst>
              <a:ext uri="{FF2B5EF4-FFF2-40B4-BE49-F238E27FC236}">
                <a16:creationId xmlns:a16="http://schemas.microsoft.com/office/drawing/2014/main" id="{14D2C247-5E37-C588-20AB-E96A2C9FB392}"/>
              </a:ext>
            </a:extLst>
          </p:cNvPr>
          <p:cNvSpPr>
            <a:spLocks noGrp="1"/>
          </p:cNvSpPr>
          <p:nvPr>
            <p:ph type="sldNum" sz="quarter" idx="12"/>
          </p:nvPr>
        </p:nvSpPr>
        <p:spPr/>
        <p:txBody>
          <a:bodyPr/>
          <a:lstStyle>
            <a:lvl1pPr>
              <a:defRPr b="0" i="0" baseline="0">
                <a:solidFill>
                  <a:schemeClr val="bg1"/>
                </a:solidFill>
                <a:latin typeface="Lato" panose="020F0502020204030203" pitchFamily="34" charset="0"/>
              </a:defRPr>
            </a:lvl1pPr>
          </a:lstStyle>
          <a:p>
            <a:endParaRPr lang="de-DE" dirty="0"/>
          </a:p>
        </p:txBody>
      </p:sp>
    </p:spTree>
    <p:extLst>
      <p:ext uri="{BB962C8B-B14F-4D97-AF65-F5344CB8AC3E}">
        <p14:creationId xmlns:p14="http://schemas.microsoft.com/office/powerpoint/2010/main" val="92926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53EFD-C8D0-7C5C-EC20-9844EBF56EF7}"/>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172C3CC9-5E2C-58AA-A7C3-8204597DFFCF}"/>
              </a:ext>
            </a:extLst>
          </p:cNvPr>
          <p:cNvSpPr>
            <a:spLocks noGrp="1"/>
          </p:cNvSpPr>
          <p:nvPr>
            <p:ph idx="1"/>
          </p:nvPr>
        </p:nvSpPr>
        <p:spPr>
          <a:xfrm>
            <a:off x="5183188" y="987425"/>
            <a:ext cx="6172200" cy="4873625"/>
          </a:xfrm>
        </p:spPr>
        <p:txBody>
          <a:bodyPr/>
          <a:lstStyle>
            <a:lvl1pPr>
              <a:defRPr sz="3200" b="0" i="0">
                <a:latin typeface="Lato" panose="020F0502020204030203" pitchFamily="34" charset="0"/>
              </a:defRPr>
            </a:lvl1pPr>
            <a:lvl2pPr>
              <a:defRPr sz="2800" b="0" i="0">
                <a:latin typeface="Lato" panose="020F0502020204030203" pitchFamily="34" charset="0"/>
              </a:defRPr>
            </a:lvl2pPr>
            <a:lvl3pPr>
              <a:defRPr sz="2400" b="0" i="0">
                <a:latin typeface="Lato" panose="020F0502020204030203" pitchFamily="34" charset="0"/>
              </a:defRPr>
            </a:lvl3pPr>
            <a:lvl4pPr>
              <a:defRPr sz="2000" b="0" i="0">
                <a:latin typeface="Lato" panose="020F0502020204030203" pitchFamily="34" charset="0"/>
              </a:defRPr>
            </a:lvl4pPr>
            <a:lvl5pPr>
              <a:defRPr sz="2000" b="0" i="0">
                <a:latin typeface="Lato" panose="020F0502020204030203" pitchFamily="34" charset="0"/>
              </a:defRPr>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E0B7C200-65AF-AF29-08DD-AF4EEF60BEBA}"/>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5A052E26-EF49-3926-BB3F-70ACBFFAAA43}"/>
              </a:ext>
            </a:extLst>
          </p:cNvPr>
          <p:cNvSpPr>
            <a:spLocks noGrp="1"/>
          </p:cNvSpPr>
          <p:nvPr>
            <p:ph type="dt" sz="half" idx="10"/>
          </p:nvPr>
        </p:nvSpPr>
        <p:spPr/>
        <p:txBody>
          <a:bodyPr/>
          <a:lstStyle>
            <a:lvl1pPr>
              <a:defRPr b="0" i="0">
                <a:latin typeface="Lato" panose="020F0502020204030203" pitchFamily="34" charset="0"/>
              </a:defRPr>
            </a:lvl1pPr>
          </a:lstStyle>
          <a:p>
            <a:fld id="{05B4F2B0-4B1E-0940-9152-6B3FDD25880D}" type="datetime1">
              <a:rPr lang="de-AT" smtClean="0"/>
              <a:t>06.05.24</a:t>
            </a:fld>
            <a:endParaRPr lang="de-DE" dirty="0"/>
          </a:p>
        </p:txBody>
      </p:sp>
      <p:sp>
        <p:nvSpPr>
          <p:cNvPr id="6" name="Fußzeilenplatzhalter 5">
            <a:extLst>
              <a:ext uri="{FF2B5EF4-FFF2-40B4-BE49-F238E27FC236}">
                <a16:creationId xmlns:a16="http://schemas.microsoft.com/office/drawing/2014/main" id="{C1BF9DCB-486D-C0E1-598F-783C4F33017C}"/>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28E761FD-CFDE-DCBC-3D39-46C9410797FC}"/>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694362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9CC272-CE98-8A82-1C7A-1ED7724280FB}"/>
              </a:ext>
            </a:extLst>
          </p:cNvPr>
          <p:cNvSpPr>
            <a:spLocks noGrp="1"/>
          </p:cNvSpPr>
          <p:nvPr>
            <p:ph type="title"/>
          </p:nvPr>
        </p:nvSpPr>
        <p:spPr>
          <a:xfrm>
            <a:off x="839788" y="457200"/>
            <a:ext cx="3932237" cy="1600200"/>
          </a:xfrm>
        </p:spPr>
        <p:txBody>
          <a:bodyPr anchor="b"/>
          <a:lstStyle>
            <a:lvl1pPr>
              <a:defRPr sz="3200" b="0" i="0">
                <a:latin typeface="Lato" panose="020F0502020204030203" pitchFamily="34" charset="0"/>
              </a:defRPr>
            </a:lvl1pPr>
          </a:lstStyle>
          <a:p>
            <a:r>
              <a:rPr lang="de-DE" dirty="0"/>
              <a:t>Mastertitelformat bearbeiten</a:t>
            </a:r>
          </a:p>
        </p:txBody>
      </p:sp>
      <p:sp>
        <p:nvSpPr>
          <p:cNvPr id="3" name="Bildplatzhalter 2">
            <a:extLst>
              <a:ext uri="{FF2B5EF4-FFF2-40B4-BE49-F238E27FC236}">
                <a16:creationId xmlns:a16="http://schemas.microsoft.com/office/drawing/2014/main" id="{DF012F07-4490-6B69-2067-A4A387B6A1EC}"/>
              </a:ext>
            </a:extLst>
          </p:cNvPr>
          <p:cNvSpPr>
            <a:spLocks noGrp="1"/>
          </p:cNvSpPr>
          <p:nvPr>
            <p:ph type="pic" idx="1"/>
          </p:nvPr>
        </p:nvSpPr>
        <p:spPr>
          <a:xfrm>
            <a:off x="5183188" y="987425"/>
            <a:ext cx="6172200" cy="4873625"/>
          </a:xfrm>
        </p:spPr>
        <p:txBody>
          <a:bodyPr/>
          <a:lstStyle>
            <a:lvl1pPr marL="0" indent="0">
              <a:buNone/>
              <a:defRPr sz="3200" b="0" i="0">
                <a:latin typeface="Lato" panose="020F050202020403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BB3778A9-B022-B69F-6D7D-10C4F09867C6}"/>
              </a:ext>
            </a:extLst>
          </p:cNvPr>
          <p:cNvSpPr>
            <a:spLocks noGrp="1"/>
          </p:cNvSpPr>
          <p:nvPr>
            <p:ph type="body" sz="half" idx="2"/>
          </p:nvPr>
        </p:nvSpPr>
        <p:spPr>
          <a:xfrm>
            <a:off x="839788" y="2057400"/>
            <a:ext cx="3932237" cy="3811588"/>
          </a:xfrm>
        </p:spPr>
        <p:txBody>
          <a:bodyPr/>
          <a:lstStyle>
            <a:lvl1pPr marL="0" indent="0">
              <a:buNone/>
              <a:defRPr sz="1600" b="0" i="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5" name="Datumsplatzhalter 4">
            <a:extLst>
              <a:ext uri="{FF2B5EF4-FFF2-40B4-BE49-F238E27FC236}">
                <a16:creationId xmlns:a16="http://schemas.microsoft.com/office/drawing/2014/main" id="{A5E52016-71C8-FBC1-4283-5D1E1039FDF3}"/>
              </a:ext>
            </a:extLst>
          </p:cNvPr>
          <p:cNvSpPr>
            <a:spLocks noGrp="1"/>
          </p:cNvSpPr>
          <p:nvPr>
            <p:ph type="dt" sz="half" idx="10"/>
          </p:nvPr>
        </p:nvSpPr>
        <p:spPr/>
        <p:txBody>
          <a:bodyPr/>
          <a:lstStyle>
            <a:lvl1pPr>
              <a:defRPr b="0" i="0">
                <a:latin typeface="Lato" panose="020F0502020204030203" pitchFamily="34" charset="0"/>
              </a:defRPr>
            </a:lvl1pPr>
          </a:lstStyle>
          <a:p>
            <a:fld id="{AA49D077-FF0C-8044-9886-CB4CC54AECDD}" type="datetime1">
              <a:rPr lang="de-AT" smtClean="0"/>
              <a:t>06.05.24</a:t>
            </a:fld>
            <a:endParaRPr lang="de-DE" dirty="0"/>
          </a:p>
        </p:txBody>
      </p:sp>
      <p:sp>
        <p:nvSpPr>
          <p:cNvPr id="6" name="Fußzeilenplatzhalter 5">
            <a:extLst>
              <a:ext uri="{FF2B5EF4-FFF2-40B4-BE49-F238E27FC236}">
                <a16:creationId xmlns:a16="http://schemas.microsoft.com/office/drawing/2014/main" id="{4E90590E-689E-31C2-4AC5-8FBD35B4B3EE}"/>
              </a:ext>
            </a:extLst>
          </p:cNvPr>
          <p:cNvSpPr>
            <a:spLocks noGrp="1"/>
          </p:cNvSpPr>
          <p:nvPr>
            <p:ph type="ftr" sz="quarter" idx="11"/>
          </p:nvPr>
        </p:nvSpPr>
        <p:spPr/>
        <p:txBody>
          <a:bodyPr/>
          <a:lstStyle>
            <a:lvl1pPr>
              <a:defRPr b="0" i="0">
                <a:latin typeface="Lato" panose="020F0502020204030203" pitchFamily="34" charset="0"/>
              </a:defRPr>
            </a:lvl1pPr>
          </a:lstStyle>
          <a:p>
            <a:r>
              <a:rPr lang="de-DE"/>
              <a:t>VSV Vortrag "Saubere Luft" IGÖ Mag.a Veronika Kunnert</a:t>
            </a:r>
            <a:endParaRPr lang="de-DE" dirty="0"/>
          </a:p>
        </p:txBody>
      </p:sp>
      <p:sp>
        <p:nvSpPr>
          <p:cNvPr id="7" name="Foliennummernplatzhalter 6">
            <a:extLst>
              <a:ext uri="{FF2B5EF4-FFF2-40B4-BE49-F238E27FC236}">
                <a16:creationId xmlns:a16="http://schemas.microsoft.com/office/drawing/2014/main" id="{A6D139A9-14E3-5FF2-E59E-B05B06F3C25A}"/>
              </a:ext>
            </a:extLst>
          </p:cNvPr>
          <p:cNvSpPr>
            <a:spLocks noGrp="1"/>
          </p:cNvSpPr>
          <p:nvPr>
            <p:ph type="sldNum" sz="quarter" idx="12"/>
          </p:nvPr>
        </p:nvSpPr>
        <p:spPr/>
        <p:txBody>
          <a:bodyPr/>
          <a:lstStyle>
            <a:lvl1pPr>
              <a:defRPr b="0" i="0">
                <a:latin typeface="Lato" panose="020F0502020204030203" pitchFamily="34" charset="0"/>
              </a:defRPr>
            </a:lvl1pPr>
          </a:lstStyle>
          <a:p>
            <a:fld id="{D2DD44EC-4AC1-CF43-B1C1-01D84DC8B651}" type="slidenum">
              <a:rPr lang="de-DE" smtClean="0"/>
              <a:pPr/>
              <a:t>‹Nr.›</a:t>
            </a:fld>
            <a:endParaRPr lang="de-DE" dirty="0"/>
          </a:p>
        </p:txBody>
      </p:sp>
    </p:spTree>
    <p:extLst>
      <p:ext uri="{BB962C8B-B14F-4D97-AF65-F5344CB8AC3E}">
        <p14:creationId xmlns:p14="http://schemas.microsoft.com/office/powerpoint/2010/main" val="247258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000">
              <a:srgbClr val="A7C7D8"/>
            </a:gs>
            <a:gs pos="56000">
              <a:srgbClr val="5197BE">
                <a:alpha val="93000"/>
              </a:srgbClr>
            </a:gs>
            <a:gs pos="29000">
              <a:srgbClr val="5197BE">
                <a:lumMod val="87000"/>
                <a:lumOff val="13000"/>
                <a:alpha val="94000"/>
              </a:srgbClr>
            </a:gs>
            <a:gs pos="79000">
              <a:srgbClr val="5197BE">
                <a:lumMod val="86000"/>
                <a:lumOff val="14000"/>
              </a:srgbClr>
            </a:gs>
            <a:gs pos="92000">
              <a:srgbClr val="A7C7D8"/>
            </a:gs>
          </a:gsLst>
          <a:lin ang="7800000" scaled="0"/>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E3A7A01-E630-3996-0052-B741DAD67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1E24F92E-C26E-67E1-04F3-552388BD1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82B51EE2-81C0-8275-4ADB-8EEA17DAE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899E7ECC-9636-C941-BC4F-93FBE72607E2}" type="datetime1">
              <a:rPr lang="de-AT" smtClean="0"/>
              <a:t>06.05.24</a:t>
            </a:fld>
            <a:endParaRPr lang="de-DE" dirty="0"/>
          </a:p>
        </p:txBody>
      </p:sp>
      <p:sp>
        <p:nvSpPr>
          <p:cNvPr id="5" name="Fußzeilenplatzhalter 4">
            <a:extLst>
              <a:ext uri="{FF2B5EF4-FFF2-40B4-BE49-F238E27FC236}">
                <a16:creationId xmlns:a16="http://schemas.microsoft.com/office/drawing/2014/main" id="{B83AC402-1385-5954-50A9-EB0946B38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r>
              <a:rPr lang="de-DE"/>
              <a:t>VSV Vortrag "Saubere Luft" IGÖ Mag.a Veronika Kunnert</a:t>
            </a:r>
            <a:endParaRPr lang="de-DE" dirty="0"/>
          </a:p>
        </p:txBody>
      </p:sp>
      <p:sp>
        <p:nvSpPr>
          <p:cNvPr id="6" name="Foliennummernplatzhalter 5">
            <a:extLst>
              <a:ext uri="{FF2B5EF4-FFF2-40B4-BE49-F238E27FC236}">
                <a16:creationId xmlns:a16="http://schemas.microsoft.com/office/drawing/2014/main" id="{D7FBD8BE-BF92-D8F0-DCAF-BA7136A41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marR="0" indent="0" algn="r" defTabSz="457200" rtl="0" eaLnBrk="1" fontAlgn="auto" latinLnBrk="0" hangingPunct="1">
              <a:lnSpc>
                <a:spcPct val="100000"/>
              </a:lnSpc>
              <a:spcBef>
                <a:spcPts val="0"/>
              </a:spcBef>
              <a:spcAft>
                <a:spcPts val="0"/>
              </a:spcAft>
              <a:buClrTx/>
              <a:buSzTx/>
              <a:buFontTx/>
              <a:buNone/>
              <a:tabLst/>
              <a:defRPr sz="1200" b="0" i="0">
                <a:solidFill>
                  <a:schemeClr val="bg1"/>
                </a:solidFill>
                <a:latin typeface="Lato" panose="020F0502020204030203" pitchFamily="34" charset="0"/>
              </a:defRPr>
            </a:lvl1pPr>
          </a:lstStyle>
          <a:p>
            <a:r>
              <a:rPr lang="de-DE" dirty="0"/>
              <a:t>Mag.</a:t>
            </a:r>
            <a:r>
              <a:rPr lang="de-DE" baseline="30000" dirty="0"/>
              <a:t>a</a:t>
            </a:r>
            <a:r>
              <a:rPr lang="de-DE" dirty="0"/>
              <a:t> Veronika Kunnert - IGÖ</a:t>
            </a:r>
          </a:p>
        </p:txBody>
      </p:sp>
    </p:spTree>
    <p:extLst>
      <p:ext uri="{BB962C8B-B14F-4D97-AF65-F5344CB8AC3E}">
        <p14:creationId xmlns:p14="http://schemas.microsoft.com/office/powerpoint/2010/main" val="37636544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4400" b="0" i="0" kern="1200">
          <a:ln>
            <a:solidFill>
              <a:schemeClr val="accent1"/>
            </a:solidFill>
          </a:ln>
          <a:solidFill>
            <a:schemeClr val="bg1"/>
          </a:solidFill>
          <a:effectLst>
            <a:innerShdw blurRad="114300">
              <a:srgbClr val="5197BE"/>
            </a:innerShdw>
          </a:effectLst>
          <a:latin typeface="Lato" panose="020F0502020204030203" pitchFamily="34" charset="0"/>
          <a:ea typeface="+mj-ea"/>
          <a:cs typeface="+mj-cs"/>
        </a:defRPr>
      </a:lvl1pPr>
    </p:titleStyle>
    <p:body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notesSlide" Target="../notesSlides/notesSlide10.xml"/><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igoe.at/saubere-luft-und-wissenschaf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3086" name="Rectangle 308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pic>
        <p:nvPicPr>
          <p:cNvPr id="3074" name="Picture 2">
            <a:extLst>
              <a:ext uri="{FF2B5EF4-FFF2-40B4-BE49-F238E27FC236}">
                <a16:creationId xmlns:a16="http://schemas.microsoft.com/office/drawing/2014/main" id="{848BD8A9-7D1C-AEE3-176D-0C701C74A31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rot="21480000">
            <a:off x="1014949" y="858949"/>
            <a:ext cx="10162103" cy="50530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0C2C08C-53FC-C779-A740-5D4AA2CF831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3"/>
          <a:stretch/>
        </p:blipFill>
        <p:spPr bwMode="auto">
          <a:xfrm rot="21480000">
            <a:off x="1387642" y="1263694"/>
            <a:ext cx="9341095" cy="200291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Text, Schrift, Screenshot, Grafiken enthält.&#10;&#10;Automatisch generierte Beschreibung">
            <a:extLst>
              <a:ext uri="{FF2B5EF4-FFF2-40B4-BE49-F238E27FC236}">
                <a16:creationId xmlns:a16="http://schemas.microsoft.com/office/drawing/2014/main" id="{A48FC12D-9FD0-C7BA-7F38-D3AB482CAC06}"/>
              </a:ext>
            </a:extLst>
          </p:cNvPr>
          <p:cNvPicPr>
            <a:picLocks noChangeAspect="1"/>
          </p:cNvPicPr>
          <p:nvPr/>
        </p:nvPicPr>
        <p:blipFill>
          <a:blip r:embed="rId5"/>
          <a:stretch>
            <a:fillRect/>
          </a:stretch>
        </p:blipFill>
        <p:spPr>
          <a:xfrm rot="21480000">
            <a:off x="1829408" y="1169180"/>
            <a:ext cx="8457561" cy="3144349"/>
          </a:xfrm>
          <a:prstGeom prst="rect">
            <a:avLst/>
          </a:prstGeom>
        </p:spPr>
      </p:pic>
      <p:pic>
        <p:nvPicPr>
          <p:cNvPr id="7" name="Picture 2">
            <a:extLst>
              <a:ext uri="{FF2B5EF4-FFF2-40B4-BE49-F238E27FC236}">
                <a16:creationId xmlns:a16="http://schemas.microsoft.com/office/drawing/2014/main" id="{185A8C47-6440-6EE3-5F51-9EB35A18FC8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r="-6352"/>
          <a:stretch/>
        </p:blipFill>
        <p:spPr bwMode="auto">
          <a:xfrm rot="21480000">
            <a:off x="3177681" y="4261095"/>
            <a:ext cx="6203131" cy="16318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2161CC7-A8C0-25EE-4D43-6C517C5EA89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63794" t="62154"/>
          <a:stretch/>
        </p:blipFill>
        <p:spPr bwMode="auto">
          <a:xfrm rot="21480000">
            <a:off x="1827316" y="1243178"/>
            <a:ext cx="8183169" cy="30197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2A2BBC-0CBC-6E00-772B-D30182ED4F5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16687" t="59683" r="-52893" b="15879"/>
          <a:stretch/>
        </p:blipFill>
        <p:spPr bwMode="auto">
          <a:xfrm rot="21480000">
            <a:off x="2012306" y="-1446579"/>
            <a:ext cx="8211951" cy="2756130"/>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9397BCEB-99FF-BB0C-4BFC-7DA790113565}"/>
              </a:ext>
            </a:extLst>
          </p:cNvPr>
          <p:cNvSpPr/>
          <p:nvPr/>
        </p:nvSpPr>
        <p:spPr>
          <a:xfrm rot="21424716">
            <a:off x="1734988" y="2365924"/>
            <a:ext cx="9045564" cy="923330"/>
          </a:xfrm>
          <a:prstGeom prst="rect">
            <a:avLst/>
          </a:prstGeom>
          <a:noFill/>
        </p:spPr>
        <p:txBody>
          <a:bodyPr wrap="square" lIns="91440" tIns="45720" rIns="91440" bIns="45720">
            <a:spAutoFit/>
          </a:bodyPr>
          <a:lstStyle/>
          <a:p>
            <a:pPr algn="ctr"/>
            <a:r>
              <a:rPr lang="de-DE" sz="5400" b="1" cap="none" spc="600" dirty="0">
                <a:ln w="9525" cmpd="sng">
                  <a:solidFill>
                    <a:srgbClr val="386B88"/>
                  </a:solidFill>
                  <a:prstDash val="solid"/>
                </a:ln>
                <a:solidFill>
                  <a:srgbClr val="70AD47">
                    <a:tint val="1000"/>
                  </a:srgbClr>
                </a:solidFill>
                <a:effectLst>
                  <a:glow rad="38100">
                    <a:schemeClr val="accent1">
                      <a:alpha val="40000"/>
                    </a:schemeClr>
                  </a:glow>
                </a:effectLst>
                <a:latin typeface="FUTURA MEDIUM" panose="020B0602020204020303" pitchFamily="34" charset="-79"/>
                <a:ea typeface="Lato" panose="020F0502020204030203" pitchFamily="34" charset="0"/>
                <a:cs typeface="FUTURA MEDIUM" panose="020B0602020204020303" pitchFamily="34" charset="-79"/>
              </a:rPr>
              <a:t> MINDS</a:t>
            </a:r>
          </a:p>
        </p:txBody>
      </p:sp>
      <p:pic>
        <p:nvPicPr>
          <p:cNvPr id="10" name="Grafik 9" descr="Ein Bild, das Text, Schrift, Screenshot, Grafiken enthält.&#10;&#10;Automatisch generierte Beschreibung">
            <a:extLst>
              <a:ext uri="{FF2B5EF4-FFF2-40B4-BE49-F238E27FC236}">
                <a16:creationId xmlns:a16="http://schemas.microsoft.com/office/drawing/2014/main" id="{608901C8-9BD4-083D-3B39-F9673EA29DF0}"/>
              </a:ext>
            </a:extLst>
          </p:cNvPr>
          <p:cNvPicPr>
            <a:picLocks noChangeAspect="1"/>
          </p:cNvPicPr>
          <p:nvPr/>
        </p:nvPicPr>
        <p:blipFill rotWithShape="1">
          <a:blip r:embed="rId7"/>
          <a:srcRect l="1142" t="1460" r="125" b="2123"/>
          <a:stretch/>
        </p:blipFill>
        <p:spPr>
          <a:xfrm rot="21480000">
            <a:off x="1436437" y="1387250"/>
            <a:ext cx="9218923" cy="2963277"/>
          </a:xfrm>
          <a:prstGeom prst="rect">
            <a:avLst/>
          </a:prstGeom>
        </p:spPr>
      </p:pic>
    </p:spTree>
    <p:extLst>
      <p:ext uri="{BB962C8B-B14F-4D97-AF65-F5344CB8AC3E}">
        <p14:creationId xmlns:p14="http://schemas.microsoft.com/office/powerpoint/2010/main" val="277510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8B4E117-1E97-E3DC-F1CC-2E420E3401F5}"/>
              </a:ext>
            </a:extLst>
          </p:cNvPr>
          <p:cNvPicPr>
            <a:picLocks noChangeAspect="1" noChangeArrowheads="1"/>
          </p:cNvPicPr>
          <p:nvPr/>
        </p:nvPicPr>
        <p:blipFill>
          <a:blip r:embed="rId5">
            <a:graysc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9854228" y="3512912"/>
            <a:ext cx="2386806"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4EC3339-B9AC-F6ED-6A82-658F86CE7D44}"/>
              </a:ext>
            </a:extLst>
          </p:cNvPr>
          <p:cNvSpPr>
            <a:spLocks noGrp="1"/>
          </p:cNvSpPr>
          <p:nvPr>
            <p:ph type="title"/>
          </p:nvPr>
        </p:nvSpPr>
        <p:spPr/>
        <p:txBody>
          <a:bodyPr>
            <a:normAutofit/>
          </a:bodyPr>
          <a:lstStyle/>
          <a:p>
            <a:r>
              <a:rPr lang="en-AU" dirty="0"/>
              <a:t>Clever handling of pathogens</a:t>
            </a:r>
          </a:p>
        </p:txBody>
      </p:sp>
      <p:sp>
        <p:nvSpPr>
          <p:cNvPr id="3" name="Inhaltsplatzhalter 2">
            <a:extLst>
              <a:ext uri="{FF2B5EF4-FFF2-40B4-BE49-F238E27FC236}">
                <a16:creationId xmlns:a16="http://schemas.microsoft.com/office/drawing/2014/main" id="{6593CAC5-B12D-B8B0-5DF7-06F962E6FF90}"/>
              </a:ext>
            </a:extLst>
          </p:cNvPr>
          <p:cNvSpPr>
            <a:spLocks noGrp="1"/>
          </p:cNvSpPr>
          <p:nvPr>
            <p:ph idx="1"/>
          </p:nvPr>
        </p:nvSpPr>
        <p:spPr>
          <a:xfrm>
            <a:off x="838200" y="1972092"/>
            <a:ext cx="10515600" cy="4710062"/>
          </a:xfrm>
        </p:spPr>
        <p:txBody>
          <a:bodyPr>
            <a:normAutofit/>
          </a:bodyPr>
          <a:lstStyle/>
          <a:p>
            <a:pPr marL="0" indent="0">
              <a:buNone/>
            </a:pPr>
            <a:r>
              <a:rPr lang="en-AU" sz="3200" u="sng" spc="30" dirty="0"/>
              <a:t>Knowledge of infections through aerosols:</a:t>
            </a:r>
          </a:p>
          <a:p>
            <a:r>
              <a:rPr lang="en-AU" sz="3200" spc="30" dirty="0"/>
              <a:t> Healthy indoor air</a:t>
            </a:r>
          </a:p>
          <a:p>
            <a:pPr marL="0" indent="0">
              <a:buNone/>
            </a:pPr>
            <a:r>
              <a:rPr lang="en-AU" sz="3200" u="sng" spc="30" dirty="0"/>
              <a:t>Cholera, plague &amp; puerperal fever:</a:t>
            </a:r>
          </a:p>
          <a:p>
            <a:r>
              <a:rPr lang="en-AU" sz="3200" spc="30" dirty="0"/>
              <a:t> Drinking water treatment</a:t>
            </a:r>
          </a:p>
          <a:p>
            <a:r>
              <a:rPr lang="en-AU" sz="3200" spc="30" dirty="0"/>
              <a:t> </a:t>
            </a:r>
            <a:r>
              <a:rPr lang="en-AU" sz="3200" dirty="0"/>
              <a:t>Sewerage</a:t>
            </a:r>
            <a:endParaRPr lang="en-AU" sz="3200" spc="30" dirty="0"/>
          </a:p>
          <a:p>
            <a:r>
              <a:rPr lang="en-AU" sz="3200" spc="30" dirty="0"/>
              <a:t> </a:t>
            </a:r>
            <a:r>
              <a:rPr lang="en-AU" sz="3200" dirty="0"/>
              <a:t>Hand hygiene</a:t>
            </a:r>
            <a:r>
              <a:rPr lang="en-AU" sz="3200" spc="30" dirty="0"/>
              <a:t> &amp;</a:t>
            </a:r>
            <a:br>
              <a:rPr lang="en-AU" sz="3200" spc="30" dirty="0"/>
            </a:br>
            <a:r>
              <a:rPr lang="en-AU" sz="3200" spc="30" dirty="0"/>
              <a:t> Disinfection</a:t>
            </a:r>
          </a:p>
          <a:p>
            <a:pPr marL="0" indent="0">
              <a:buNone/>
            </a:pPr>
            <a:endParaRPr lang="en-AU" sz="3200" spc="30" dirty="0"/>
          </a:p>
          <a:p>
            <a:endParaRPr lang="en-AU" dirty="0"/>
          </a:p>
        </p:txBody>
      </p:sp>
      <p:pic>
        <p:nvPicPr>
          <p:cNvPr id="1030" name="Picture 6">
            <a:extLst>
              <a:ext uri="{FF2B5EF4-FFF2-40B4-BE49-F238E27FC236}">
                <a16:creationId xmlns:a16="http://schemas.microsoft.com/office/drawing/2014/main" id="{FE5F24B2-C2A2-277B-04B1-A166F9CBCEAE}"/>
              </a:ext>
            </a:extLst>
          </p:cNvPr>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6834188" y="4247698"/>
            <a:ext cx="3659641" cy="2694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070C6DB-12B7-615F-E833-6D545B9CDFCE}"/>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0" b="97731" l="0" r="100000">
                        <a14:foregroundMark x1="29950" y1="0" x2="29950" y2="0"/>
                        <a14:foregroundMark x1="29849" y1="0" x2="28945" y2="681"/>
                        <a14:foregroundMark x1="9950" y1="27005" x2="3518" y2="38729"/>
                        <a14:foregroundMark x1="0" y1="89410" x2="5628" y2="94175"/>
                        <a14:foregroundMark x1="5729" y1="94251" x2="23116" y2="99924"/>
                        <a14:foregroundMark x1="94874" y1="99395" x2="97487" y2="98411"/>
                        <a14:foregroundMark x1="78392" y1="3858" x2="99899" y2="22315"/>
                        <a14:foregroundMark x1="56482" y1="63918" x2="66432" y2="69667"/>
                        <a14:foregroundMark x1="66432" y1="69667" x2="73367" y2="95159"/>
                        <a14:foregroundMark x1="73367" y1="95159" x2="73869" y2="82375"/>
                        <a14:foregroundMark x1="73869" y1="82375" x2="63819" y2="65582"/>
                        <a14:foregroundMark x1="63819" y1="65582" x2="52462" y2="66868"/>
                        <a14:foregroundMark x1="52462" y1="66868" x2="71156" y2="91604"/>
                        <a14:foregroundMark x1="71156" y1="91604" x2="82010" y2="94554"/>
                        <a14:foregroundMark x1="82010" y1="94554" x2="79196" y2="76778"/>
                        <a14:foregroundMark x1="79196" y1="76778" x2="62915" y2="59153"/>
                        <a14:foregroundMark x1="62915" y1="59153" x2="56080" y2="60136"/>
                        <a14:foregroundMark x1="66533" y1="71180" x2="66533" y2="71180"/>
                        <a14:foregroundMark x1="15879" y1="20424" x2="0" y2="59985"/>
                        <a14:foregroundMark x1="35879" y1="0" x2="33668" y2="983"/>
                        <a14:foregroundMark x1="26030" y1="4690" x2="26332" y2="4539"/>
                        <a14:foregroundMark x1="66935" y1="0" x2="75879" y2="6657"/>
                        <a14:foregroundMark x1="75980" y1="6732" x2="81307" y2="14372"/>
                        <a14:foregroundMark x1="81307" y1="14372" x2="83819" y2="54463"/>
                        <a14:foregroundMark x1="83819" y1="54463" x2="93467" y2="64826"/>
                        <a14:foregroundMark x1="93467" y1="64826" x2="98191" y2="88578"/>
                        <a14:foregroundMark x1="98090" y1="88578" x2="69648" y2="99924"/>
                        <a14:foregroundMark x1="42915" y1="97958" x2="37085" y2="99924"/>
                        <a14:foregroundMark x1="43015" y1="97958" x2="9246" y2="92738"/>
                        <a14:foregroundMark x1="0" y1="89259" x2="9146" y2="92663"/>
                        <a14:foregroundMark x1="12261" y1="17700" x2="12161" y2="18003"/>
                        <a14:foregroundMark x1="8342" y1="28896" x2="4925" y2="34493"/>
                        <a14:foregroundMark x1="31457" y1="41528" x2="38392" y2="53555"/>
                        <a14:foregroundMark x1="38392" y1="53555" x2="34874" y2="45386"/>
                        <a14:foregroundMark x1="34874" y1="45386" x2="50854" y2="52799"/>
                        <a14:foregroundMark x1="50854" y1="52799" x2="39899" y2="47126"/>
                        <a14:foregroundMark x1="39899" y1="47126" x2="54472" y2="52950"/>
                        <a14:foregroundMark x1="54472" y1="52950" x2="45930" y2="45008"/>
                        <a14:foregroundMark x1="45930" y1="45008" x2="58894" y2="53631"/>
                        <a14:foregroundMark x1="58894" y1="53631" x2="41508" y2="43570"/>
                        <a14:foregroundMark x1="41508" y1="43570" x2="47839" y2="50756"/>
                        <a14:foregroundMark x1="47839" y1="50756" x2="41407" y2="51286"/>
                        <a14:foregroundMark x1="33467" y1="2799" x2="26432" y2="10590"/>
                        <a14:foregroundMark x1="26432" y1="10590" x2="25930" y2="19818"/>
                        <a14:foregroundMark x1="8844" y1="9077" x2="6432" y2="18835"/>
                        <a14:foregroundMark x1="6432" y1="18835" x2="6834" y2="8018"/>
                        <a14:foregroundMark x1="6734" y1="8018" x2="0" y2="24887"/>
                        <a14:foregroundMark x1="0" y1="22995" x2="0" y2="24130"/>
                        <a14:foregroundMark x1="101" y1="24206" x2="5427" y2="8018"/>
                        <a14:foregroundMark x1="5427" y1="8018" x2="7136" y2="22617"/>
                        <a14:foregroundMark x1="7136" y1="22617" x2="13367" y2="6505"/>
                        <a14:foregroundMark x1="13367" y1="6505" x2="9447" y2="23374"/>
                        <a14:foregroundMark x1="9447" y1="23374" x2="13467" y2="4387"/>
                        <a14:foregroundMark x1="13467" y1="4387" x2="13869" y2="19894"/>
                        <a14:foregroundMark x1="13869" y1="19894" x2="16382" y2="11044"/>
                        <a14:foregroundMark x1="25226" y1="0" x2="16382" y2="10968"/>
                        <a14:foregroundMark x1="2513" y1="38427" x2="1307" y2="27458"/>
                        <a14:foregroundMark x1="1307" y1="27458" x2="402" y2="49924"/>
                        <a14:foregroundMark x1="402" y1="49924" x2="2613" y2="27156"/>
                        <a14:foregroundMark x1="2513" y1="27156" x2="0" y2="40772"/>
                        <a14:foregroundMark x1="704" y1="25643" x2="0" y2="35703"/>
                        <a14:foregroundMark x1="704" y1="25643" x2="0" y2="35325"/>
                        <a14:foregroundMark x1="5427" y1="31241" x2="0" y2="43192"/>
                        <a14:foregroundMark x1="5528" y1="31241" x2="7136" y2="42587"/>
                        <a14:foregroundMark x1="7136" y1="42587" x2="13166" y2="26248"/>
                        <a14:foregroundMark x1="13166" y1="26248" x2="8844" y2="35779"/>
                        <a14:foregroundMark x1="8844" y1="35779" x2="7940" y2="17927"/>
                        <a14:foregroundMark x1="7940" y1="17927" x2="2111" y2="27156"/>
                        <a14:foregroundMark x1="2111" y1="27156" x2="402" y2="37065"/>
                        <a14:foregroundMark x1="402" y1="37065" x2="6834" y2="3480"/>
                        <a14:foregroundMark x1="6834" y1="3480" x2="8141" y2="13162"/>
                        <a14:foregroundMark x1="8141" y1="13162" x2="16683" y2="4766"/>
                        <a14:foregroundMark x1="16683" y1="4766" x2="9045" y2="13086"/>
                        <a14:foregroundMark x1="9045" y1="13086" x2="18995" y2="7564"/>
                        <a14:foregroundMark x1="18995" y1="7564" x2="10854" y2="15809"/>
                        <a14:foregroundMark x1="10854" y1="15809" x2="15276" y2="4312"/>
                        <a14:foregroundMark x1="15276" y1="4312" x2="8342" y2="14675"/>
                        <a14:foregroundMark x1="8342" y1="14675" x2="19397" y2="378"/>
                        <a14:foregroundMark x1="19397" y1="378" x2="5427" y2="15431"/>
                        <a14:foregroundMark x1="5427" y1="15431" x2="17889" y2="10287"/>
                        <a14:foregroundMark x1="17889" y1="10287" x2="6432" y2="13162"/>
                        <a14:foregroundMark x1="6432" y1="13162" x2="19397" y2="12784"/>
                        <a14:foregroundMark x1="19397" y1="12784" x2="9749" y2="8245"/>
                        <a14:foregroundMark x1="9749" y1="8245" x2="31759" y2="4841"/>
                        <a14:foregroundMark x1="31759" y1="4841" x2="19397" y2="4690"/>
                        <a14:foregroundMark x1="19397" y1="4690" x2="35578" y2="1891"/>
                        <a14:foregroundMark x1="35578" y1="1891" x2="23920" y2="4312"/>
                        <a14:foregroundMark x1="23920" y1="4312" x2="18794" y2="16112"/>
                        <a14:foregroundMark x1="18794" y1="16112" x2="10854" y2="832"/>
                        <a14:foregroundMark x1="10854" y1="832" x2="10854" y2="9985"/>
                        <a14:foregroundMark x1="10854" y1="9985" x2="4121" y2="20272"/>
                        <a14:foregroundMark x1="4121" y1="20272" x2="17487" y2="14297"/>
                        <a14:foregroundMark x1="17487" y1="14297" x2="8643" y2="42738"/>
                        <a14:foregroundMark x1="8643" y1="42738" x2="17387" y2="24508"/>
                        <a14:foregroundMark x1="17387" y1="24508" x2="25628" y2="33056"/>
                        <a14:foregroundMark x1="25628" y1="33056" x2="48040" y2="4236"/>
                        <a14:foregroundMark x1="64824" y1="0" x2="48040" y2="4160"/>
                        <a14:foregroundMark x1="77387" y1="0" x2="85427" y2="8548"/>
                        <a14:foregroundMark x1="85528" y1="8623" x2="95879" y2="12254"/>
                        <a14:foregroundMark x1="99899" y1="2421" x2="95879" y2="12179"/>
                        <a14:foregroundMark x1="100000" y1="2194" x2="100000" y2="2194"/>
                        <a14:foregroundMark x1="31457" y1="10363" x2="29347" y2="9077"/>
                        <a14:foregroundMark x1="28141" y1="0" x2="56583" y2="3480"/>
                        <a14:foregroundMark x1="37085" y1="0" x2="56583" y2="3480"/>
                        <a14:foregroundMark x1="59397" y1="0" x2="26834" y2="6657"/>
                        <a14:foregroundMark x1="26834" y1="6732" x2="69950" y2="4992"/>
                        <a14:foregroundMark x1="69950" y1="4992" x2="43116" y2="5522"/>
                        <a14:foregroundMark x1="43116" y1="5522" x2="83920" y2="5068"/>
                        <a14:foregroundMark x1="83920" y1="5068" x2="59397" y2="1664"/>
                        <a14:foregroundMark x1="59397" y1="1664" x2="81809" y2="151"/>
                        <a14:foregroundMark x1="80704" y1="0" x2="81709" y2="76"/>
                        <a14:foregroundMark x1="63417" y1="0" x2="67136" y2="303"/>
                        <a14:foregroundMark x1="67236" y1="378" x2="18995" y2="9077"/>
                        <a14:foregroundMark x1="18995" y1="9077" x2="57990" y2="12027"/>
                        <a14:foregroundMark x1="57990" y1="12027" x2="21307" y2="21331"/>
                        <a14:foregroundMark x1="21307" y1="21331" x2="21005" y2="32753"/>
                        <a14:foregroundMark x1="21005" y1="32753" x2="6231" y2="43722"/>
                        <a14:foregroundMark x1="6231" y1="43722" x2="6432" y2="19970"/>
                        <a14:foregroundMark x1="6432" y1="19970" x2="4422" y2="29274"/>
                        <a14:foregroundMark x1="4422" y1="29274" x2="11859" y2="21104"/>
                        <a14:foregroundMark x1="11859" y1="21104" x2="6834" y2="31316"/>
                        <a14:foregroundMark x1="6834" y1="31316" x2="9950" y2="22995"/>
                        <a14:foregroundMark x1="9950" y1="22995" x2="1709" y2="62027"/>
                        <a14:foregroundMark x1="1709" y1="62027" x2="6231" y2="5976"/>
                        <a14:foregroundMark x1="6231" y1="5976" x2="4322" y2="35552"/>
                        <a14:foregroundMark x1="4322" y1="35552" x2="8141" y2="6127"/>
                        <a14:foregroundMark x1="8141" y1="6127" x2="7940" y2="8472"/>
                        <a14:backgroundMark x1="87538" y1="94175" x2="83819" y2="95915"/>
                        <a14:backgroundMark x1="99899" y1="88578" x2="98794" y2="89032"/>
                        <a14:backgroundMark x1="83819" y1="95915" x2="87035" y2="99924"/>
                        <a14:backgroundMark x1="99899" y1="86460" x2="97789" y2="88124"/>
                        <a14:backgroundMark x1="13769" y1="20575" x2="14171" y2="20197"/>
                        <a14:backgroundMark x1="31156" y1="1513" x2="30955" y2="1740"/>
                        <a14:backgroundMark x1="2814" y1="35477" x2="2613" y2="36082"/>
                        <a14:backgroundMark x1="0" y1="96445" x2="5226" y2="99924"/>
                        <a14:backgroundMark x1="15779" y1="13918" x2="15477" y2="14448"/>
                        <a14:backgroundMark x1="18392" y1="10817" x2="18894" y2="10212"/>
                        <a14:backgroundMark x1="18291" y1="10741" x2="18794" y2="10212"/>
                        <a14:backgroundMark x1="20503" y1="908" x2="21106" y2="303"/>
                        <a14:backgroundMark x1="9347" y1="16566" x2="8744" y2="17398"/>
                        <a14:backgroundMark x1="16181" y1="8245" x2="16080" y2="8396"/>
                        <a14:backgroundMark x1="22513" y1="454" x2="20000" y2="3631"/>
                        <a14:backgroundMark x1="24623" y1="1210" x2="25126" y2="832"/>
                        <a14:backgroundMark x1="21307" y1="3404" x2="23116" y2="2118"/>
                        <a14:backgroundMark x1="26734" y1="983" x2="25528" y2="2648"/>
                        <a14:backgroundMark x1="9045" y1="17247" x2="9447" y2="15961"/>
                        <a14:backgroundMark x1="99899" y1="97126" x2="96482" y2="99924"/>
                        <a14:backgroundMark x1="99899" y1="96823" x2="89146" y2="98790"/>
                        <a14:backgroundMark x1="99899" y1="90318" x2="89146" y2="98790"/>
                        <a14:backgroundMark x1="99899" y1="90166" x2="86231" y2="99924"/>
                        <a14:backgroundMark x1="92764" y1="95159" x2="86231" y2="99924"/>
                        <a14:backgroundMark x1="92764" y1="95159" x2="88543" y2="99924"/>
                        <a14:backgroundMark x1="97286" y1="95310" x2="90754" y2="99924"/>
                        <a14:backgroundMark x1="97286" y1="95310" x2="91960" y2="99924"/>
                        <a14:backgroundMark x1="99899" y1="93570" x2="92060" y2="99924"/>
                        <a14:backgroundMark x1="75377" y1="1664" x2="76985" y2="3101"/>
                        <a14:backgroundMark x1="76583" y1="3026" x2="74573" y2="1664"/>
                        <a14:backgroundMark x1="75075" y1="1664" x2="76683" y2="2648"/>
                        <a14:backgroundMark x1="76683" y1="2648" x2="74774" y2="1664"/>
                      </a14:backgroundRemoval>
                    </a14:imgEffect>
                  </a14:imgLayer>
                </a14:imgProps>
              </a:ext>
              <a:ext uri="{28A0092B-C50C-407E-A947-70E740481C1C}">
                <a14:useLocalDpi xmlns:a14="http://schemas.microsoft.com/office/drawing/2010/main"/>
              </a:ext>
            </a:extLst>
          </a:blip>
          <a:srcRect/>
          <a:stretch/>
        </p:blipFill>
        <p:spPr bwMode="auto">
          <a:xfrm flipH="1">
            <a:off x="5482031" y="4163786"/>
            <a:ext cx="2028086" cy="269421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aerosol_english">
            <a:hlinkClick r:id="" action="ppaction://media"/>
            <a:extLst>
              <a:ext uri="{FF2B5EF4-FFF2-40B4-BE49-F238E27FC236}">
                <a16:creationId xmlns:a16="http://schemas.microsoft.com/office/drawing/2014/main" id="{5BAB05A5-8D8E-B6F2-1A76-BD2C509E7A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b="17843"/>
          <a:stretch/>
        </p:blipFill>
        <p:spPr>
          <a:xfrm>
            <a:off x="9341852" y="228605"/>
            <a:ext cx="2850148" cy="2508850"/>
          </a:xfrm>
          <a:prstGeom prst="rect">
            <a:avLst/>
          </a:prstGeom>
        </p:spPr>
      </p:pic>
      <p:sp>
        <p:nvSpPr>
          <p:cNvPr id="8" name="Textfeld 7">
            <a:extLst>
              <a:ext uri="{FF2B5EF4-FFF2-40B4-BE49-F238E27FC236}">
                <a16:creationId xmlns:a16="http://schemas.microsoft.com/office/drawing/2014/main" id="{57B5EA7E-31EC-C15A-FD43-1F105110F937}"/>
              </a:ext>
            </a:extLst>
          </p:cNvPr>
          <p:cNvSpPr txBox="1"/>
          <p:nvPr/>
        </p:nvSpPr>
        <p:spPr>
          <a:xfrm>
            <a:off x="7531005" y="2687715"/>
            <a:ext cx="4737195" cy="646331"/>
          </a:xfrm>
          <a:prstGeom prst="rect">
            <a:avLst/>
          </a:prstGeom>
          <a:noFill/>
        </p:spPr>
        <p:txBody>
          <a:bodyPr wrap="none" rtlCol="0">
            <a:spAutoFit/>
          </a:bodyPr>
          <a:lstStyle/>
          <a:p>
            <a:pPr algn="r"/>
            <a:r>
              <a:rPr lang="en-AU" dirty="0"/>
              <a:t>Infection over long distances &amp;</a:t>
            </a:r>
            <a:br>
              <a:rPr lang="en-AU" dirty="0"/>
            </a:br>
            <a:r>
              <a:rPr lang="en-AU" dirty="0"/>
              <a:t>possible in case of subsequent use of rooms</a:t>
            </a:r>
          </a:p>
        </p:txBody>
      </p:sp>
      <p:sp>
        <p:nvSpPr>
          <p:cNvPr id="4" name="Textfeld 3">
            <a:extLst>
              <a:ext uri="{FF2B5EF4-FFF2-40B4-BE49-F238E27FC236}">
                <a16:creationId xmlns:a16="http://schemas.microsoft.com/office/drawing/2014/main" id="{52458D04-6117-F047-7324-1F858E7D2CAE}"/>
              </a:ext>
            </a:extLst>
          </p:cNvPr>
          <p:cNvSpPr txBox="1"/>
          <p:nvPr/>
        </p:nvSpPr>
        <p:spPr>
          <a:xfrm>
            <a:off x="3953614" y="6550223"/>
            <a:ext cx="2028086" cy="307777"/>
          </a:xfrm>
          <a:prstGeom prst="rect">
            <a:avLst/>
          </a:prstGeom>
          <a:noFill/>
        </p:spPr>
        <p:txBody>
          <a:bodyPr wrap="square" rtlCol="0">
            <a:spAutoFit/>
          </a:bodyPr>
          <a:lstStyle/>
          <a:p>
            <a:pPr algn="r"/>
            <a:r>
              <a:rPr lang="en-AU" sz="1400" dirty="0"/>
              <a:t>Dr. Ignaz Semmelweis</a:t>
            </a:r>
          </a:p>
        </p:txBody>
      </p:sp>
    </p:spTree>
    <p:extLst>
      <p:ext uri="{BB962C8B-B14F-4D97-AF65-F5344CB8AC3E}">
        <p14:creationId xmlns:p14="http://schemas.microsoft.com/office/powerpoint/2010/main" val="282600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500"/>
                                  </p:stCondLst>
                                  <p:childTnLst>
                                    <p:cmd type="call" cmd="playFrom(0.0)">
                                      <p:cBhvr>
                                        <p:cTn id="11" dur="11093" fill="hold"/>
                                        <p:tgtEl>
                                          <p:spTgt spid="7"/>
                                        </p:tgtEl>
                                      </p:cBhvr>
                                    </p:cmd>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hold" display="0">
                  <p:stCondLst>
                    <p:cond delay="indefinite"/>
                  </p:stCondLst>
                </p:cTn>
                <p:tgtEl>
                  <p:spTgt spid="7"/>
                </p:tgtEl>
              </p:cMediaNode>
            </p:video>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en-AU" sz="1400">
                <a:solidFill>
                  <a:schemeClr val="bg1"/>
                </a:solidFill>
                <a:latin typeface="Lato" panose="020F0502020204030203" pitchFamily="34" charset="0"/>
              </a:rPr>
              <a:t>https://elpais.com/especiales/coronavirus-covid-19/how-to-avoid-the-infection-in-indoor-spaces/</a:t>
            </a:r>
          </a:p>
        </p:txBody>
      </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1393499" y="265720"/>
            <a:ext cx="10515600" cy="1325563"/>
          </a:xfrm>
        </p:spPr>
        <p:txBody>
          <a:bodyPr>
            <a:normAutofit fontScale="90000"/>
          </a:bodyPr>
          <a:lstStyle/>
          <a:p>
            <a:r>
              <a:rPr lang="en-AU"/>
              <a:t>Result sporadic ventilation – not sufficient!</a:t>
            </a:r>
          </a:p>
        </p:txBody>
      </p:sp>
      <p:pic>
        <p:nvPicPr>
          <p:cNvPr id="28" name="Grafik 27">
            <a:extLst>
              <a:ext uri="{FF2B5EF4-FFF2-40B4-BE49-F238E27FC236}">
                <a16:creationId xmlns:a16="http://schemas.microsoft.com/office/drawing/2014/main" id="{30E3864C-010B-91E0-0C84-5D2771C09B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8136" y="302495"/>
            <a:ext cx="1255363" cy="1080416"/>
          </a:xfrm>
          <a:prstGeom prst="rect">
            <a:avLst/>
          </a:prstGeom>
        </p:spPr>
      </p:pic>
      <p:sp>
        <p:nvSpPr>
          <p:cNvPr id="27" name="Abgerundetes Rechteck 26">
            <a:extLst>
              <a:ext uri="{FF2B5EF4-FFF2-40B4-BE49-F238E27FC236}">
                <a16:creationId xmlns:a16="http://schemas.microsoft.com/office/drawing/2014/main" id="{B2A30CDF-A550-4EE6-ACA2-76F0E2322C3B}"/>
              </a:ext>
            </a:extLst>
          </p:cNvPr>
          <p:cNvSpPr/>
          <p:nvPr/>
        </p:nvSpPr>
        <p:spPr>
          <a:xfrm>
            <a:off x="7727877" y="1729204"/>
            <a:ext cx="4275427" cy="4574506"/>
          </a:xfrm>
          <a:prstGeom prst="roundRect">
            <a:avLst/>
          </a:prstGeom>
          <a:solidFill>
            <a:srgbClr val="5197BE"/>
          </a:solidFill>
          <a:ln w="44450">
            <a:solidFill>
              <a:schemeClr val="bg1"/>
            </a:solidFill>
          </a:ln>
        </p:spPr>
        <p:txBody>
          <a:bodyPr wrap="none" lIns="36000" tIns="45720" rIns="36000" bIns="45720">
            <a:noAutofit/>
          </a:bodyPr>
          <a:lstStyle/>
          <a:p>
            <a:r>
              <a:rPr lang="en-AU" sz="3200" u="sng" spc="50">
                <a:ln w="9525" cmpd="sng">
                  <a:noFill/>
                  <a:prstDash val="solid"/>
                </a:ln>
                <a:solidFill>
                  <a:srgbClr val="70AD47">
                    <a:tint val="1000"/>
                  </a:srgbClr>
                </a:solidFill>
                <a:effectLst/>
                <a:latin typeface="Lato" panose="020F0502020204030203" pitchFamily="34" charset="0"/>
              </a:rPr>
              <a:t>CO2 measurement</a:t>
            </a:r>
          </a:p>
          <a:p>
            <a:r>
              <a:rPr lang="en-AU" sz="3200" u="sng" spc="50">
                <a:ln w="9525" cmpd="sng">
                  <a:noFill/>
                  <a:prstDash val="solid"/>
                </a:ln>
                <a:solidFill>
                  <a:srgbClr val="70AD47">
                    <a:tint val="1000"/>
                  </a:srgbClr>
                </a:solidFill>
                <a:effectLst/>
                <a:latin typeface="Lato" panose="020F0502020204030203" pitchFamily="34" charset="0"/>
              </a:rPr>
              <a:t>shows problem</a:t>
            </a:r>
            <a:r>
              <a:rPr lang="en-AU" sz="3200" u="sng" spc="50">
                <a:ln w="9525" cmpd="sng">
                  <a:noFill/>
                  <a:prstDash val="solid"/>
                </a:ln>
                <a:solidFill>
                  <a:srgbClr val="70AD47">
                    <a:tint val="1000"/>
                  </a:srgbClr>
                </a:solidFill>
                <a:latin typeface="Lato" panose="020F0502020204030203" pitchFamily="34" charset="0"/>
              </a:rPr>
              <a:t>:</a:t>
            </a:r>
          </a:p>
          <a:p>
            <a:endParaRPr lang="en-AU" sz="3200" u="sng" spc="50">
              <a:ln w="9525" cmpd="sng">
                <a:noFill/>
                <a:prstDash val="solid"/>
              </a:ln>
              <a:solidFill>
                <a:srgbClr val="70AD47">
                  <a:tint val="1000"/>
                </a:srgbClr>
              </a:solidFill>
              <a:effectLst/>
              <a:latin typeface="Lato" panose="020F0502020204030203" pitchFamily="34" charset="0"/>
            </a:endParaRPr>
          </a:p>
          <a:p>
            <a:r>
              <a:rPr lang="en-AU" sz="3200" spc="50">
                <a:ln w="9525" cmpd="sng">
                  <a:noFill/>
                  <a:prstDash val="solid"/>
                </a:ln>
                <a:solidFill>
                  <a:srgbClr val="70AD47">
                    <a:tint val="1000"/>
                  </a:srgbClr>
                </a:solidFill>
                <a:latin typeface="Lato" panose="020F0502020204030203" pitchFamily="34" charset="0"/>
              </a:rPr>
              <a:t>Sporadic ventilation</a:t>
            </a:r>
            <a:br>
              <a:rPr lang="en-AU" sz="3200" spc="50">
                <a:ln w="9525" cmpd="sng">
                  <a:noFill/>
                  <a:prstDash val="solid"/>
                </a:ln>
                <a:solidFill>
                  <a:srgbClr val="70AD47">
                    <a:tint val="1000"/>
                  </a:srgbClr>
                </a:solidFill>
                <a:latin typeface="Lato" panose="020F0502020204030203" pitchFamily="34" charset="0"/>
              </a:rPr>
            </a:br>
            <a:r>
              <a:rPr lang="en-AU" sz="3200" spc="50">
                <a:ln w="9525" cmpd="sng">
                  <a:noFill/>
                  <a:prstDash val="solid"/>
                </a:ln>
                <a:solidFill>
                  <a:srgbClr val="70AD47">
                    <a:tint val="1000"/>
                  </a:srgbClr>
                </a:solidFill>
                <a:latin typeface="Lato" panose="020F0502020204030203" pitchFamily="34" charset="0"/>
              </a:rPr>
              <a:t>ist not sufficient in </a:t>
            </a:r>
            <a:br>
              <a:rPr lang="en-AU" sz="3200" spc="50">
                <a:ln w="9525" cmpd="sng">
                  <a:noFill/>
                  <a:prstDash val="solid"/>
                </a:ln>
                <a:solidFill>
                  <a:srgbClr val="70AD47">
                    <a:tint val="1000"/>
                  </a:srgbClr>
                </a:solidFill>
                <a:latin typeface="Lato" panose="020F0502020204030203" pitchFamily="34" charset="0"/>
              </a:rPr>
            </a:br>
            <a:r>
              <a:rPr lang="en-AU" sz="3200" spc="50">
                <a:ln w="9525" cmpd="sng">
                  <a:noFill/>
                  <a:prstDash val="solid"/>
                </a:ln>
                <a:solidFill>
                  <a:srgbClr val="70AD47">
                    <a:tint val="1000"/>
                  </a:srgbClr>
                </a:solidFill>
                <a:latin typeface="Lato" panose="020F0502020204030203" pitchFamily="34" charset="0"/>
              </a:rPr>
              <a:t>eucational centers!</a:t>
            </a:r>
          </a:p>
          <a:p>
            <a:endParaRPr lang="en-AU" sz="3200" spc="50">
              <a:ln w="9525" cmpd="sng">
                <a:noFill/>
                <a:prstDash val="solid"/>
              </a:ln>
              <a:solidFill>
                <a:srgbClr val="70AD47">
                  <a:tint val="1000"/>
                </a:srgbClr>
              </a:solidFill>
              <a:effectLst/>
              <a:latin typeface="Lato" panose="020F0502020204030203" pitchFamily="34" charset="0"/>
            </a:endParaRPr>
          </a:p>
          <a:p>
            <a:br>
              <a:rPr lang="en-AU" sz="3200" spc="50">
                <a:ln w="9525" cmpd="sng">
                  <a:noFill/>
                  <a:prstDash val="solid"/>
                </a:ln>
                <a:solidFill>
                  <a:srgbClr val="70AD47">
                    <a:tint val="1000"/>
                  </a:srgbClr>
                </a:solidFill>
                <a:effectLst/>
                <a:latin typeface="Lato" panose="020F0502020204030203" pitchFamily="34" charset="0"/>
              </a:rPr>
            </a:br>
            <a:endParaRPr lang="en-AU" sz="3200" spc="50">
              <a:ln w="9525" cmpd="sng">
                <a:noFill/>
                <a:prstDash val="solid"/>
              </a:ln>
              <a:solidFill>
                <a:srgbClr val="70AD47">
                  <a:tint val="1000"/>
                </a:srgbClr>
              </a:solidFill>
              <a:effectLst/>
              <a:latin typeface="Lato" panose="020F0502020204030203" pitchFamily="34" charset="0"/>
            </a:endParaRPr>
          </a:p>
          <a:p>
            <a:endParaRPr lang="en-AU" sz="3200" spc="50">
              <a:ln w="9525" cmpd="sng">
                <a:noFill/>
                <a:prstDash val="solid"/>
              </a:ln>
              <a:solidFill>
                <a:srgbClr val="70AD47">
                  <a:tint val="1000"/>
                </a:srgbClr>
              </a:solidFill>
              <a:effectLst/>
              <a:latin typeface="Lato" panose="020F0502020204030203" pitchFamily="34" charset="0"/>
            </a:endParaRPr>
          </a:p>
          <a:p>
            <a:r>
              <a:rPr lang="en-AU" sz="3200" spc="50">
                <a:ln w="9525" cmpd="sng">
                  <a:noFill/>
                  <a:prstDash val="solid"/>
                </a:ln>
                <a:solidFill>
                  <a:srgbClr val="70AD47">
                    <a:tint val="1000"/>
                  </a:srgbClr>
                </a:solidFill>
                <a:effectLst/>
                <a:latin typeface="Lato" panose="020F0502020204030203" pitchFamily="34" charset="0"/>
              </a:rPr>
              <a:t> </a:t>
            </a:r>
            <a:endParaRPr lang="en-AU" sz="3200" cap="none" spc="50">
              <a:ln w="9525" cmpd="sng">
                <a:noFill/>
                <a:prstDash val="solid"/>
              </a:ln>
              <a:solidFill>
                <a:srgbClr val="70AD47">
                  <a:tint val="1000"/>
                </a:srgbClr>
              </a:solidFill>
              <a:effectLst/>
              <a:latin typeface="Lato" panose="020F0502020204030203" pitchFamily="34" charset="0"/>
            </a:endParaRPr>
          </a:p>
        </p:txBody>
      </p:sp>
      <p:pic>
        <p:nvPicPr>
          <p:cNvPr id="5" name="Grafik 4" descr="Ein Bild, das Text, Diagramm, Screenshot, Reihe enthält.&#10;&#10;Automatisch generierte Beschreibung">
            <a:extLst>
              <a:ext uri="{FF2B5EF4-FFF2-40B4-BE49-F238E27FC236}">
                <a16:creationId xmlns:a16="http://schemas.microsoft.com/office/drawing/2014/main" id="{7C36967F-4244-A099-195D-048F9A54671D}"/>
              </a:ext>
            </a:extLst>
          </p:cNvPr>
          <p:cNvPicPr>
            <a:picLocks noChangeAspect="1"/>
          </p:cNvPicPr>
          <p:nvPr/>
        </p:nvPicPr>
        <p:blipFill rotWithShape="1">
          <a:blip r:embed="rId4"/>
          <a:srcRect l="1710"/>
          <a:stretch/>
        </p:blipFill>
        <p:spPr>
          <a:xfrm>
            <a:off x="765817" y="1730786"/>
            <a:ext cx="6713706" cy="4572000"/>
          </a:xfrm>
          <a:prstGeom prst="rect">
            <a:avLst/>
          </a:prstGeom>
        </p:spPr>
      </p:pic>
    </p:spTree>
    <p:extLst>
      <p:ext uri="{BB962C8B-B14F-4D97-AF65-F5344CB8AC3E}">
        <p14:creationId xmlns:p14="http://schemas.microsoft.com/office/powerpoint/2010/main" val="1779789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en-GB" sz="1400">
                <a:solidFill>
                  <a:schemeClr val="bg1"/>
                </a:solidFill>
                <a:latin typeface="Lato" panose="020F0502020204030203" pitchFamily="34" charset="0"/>
              </a:rPr>
              <a:t>https://elpais.com/especiales/coronavirus-covid-19/how-to-avoid-the-infection-in-indoor-spaces/</a:t>
            </a:r>
          </a:p>
        </p:txBody>
      </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612506" y="299917"/>
            <a:ext cx="11335308" cy="1325563"/>
          </a:xfrm>
        </p:spPr>
        <p:txBody>
          <a:bodyPr>
            <a:normAutofit fontScale="90000"/>
          </a:bodyPr>
          <a:lstStyle/>
          <a:p>
            <a:r>
              <a:rPr lang="en-GB"/>
              <a:t>Constant ventilation: astonishingly sustainable</a:t>
            </a:r>
          </a:p>
        </p:txBody>
      </p:sp>
      <p:sp>
        <p:nvSpPr>
          <p:cNvPr id="4" name="Abgerundetes Rechteck 3">
            <a:extLst>
              <a:ext uri="{FF2B5EF4-FFF2-40B4-BE49-F238E27FC236}">
                <a16:creationId xmlns:a16="http://schemas.microsoft.com/office/drawing/2014/main" id="{F21F82AD-AADD-3B6B-A2BC-D12B299B6132}"/>
              </a:ext>
            </a:extLst>
          </p:cNvPr>
          <p:cNvSpPr/>
          <p:nvPr/>
        </p:nvSpPr>
        <p:spPr>
          <a:xfrm>
            <a:off x="6572372" y="1853679"/>
            <a:ext cx="5375442" cy="2253252"/>
          </a:xfrm>
          <a:prstGeom prst="roundRect">
            <a:avLst/>
          </a:prstGeom>
          <a:solidFill>
            <a:srgbClr val="5197BE"/>
          </a:solidFill>
          <a:ln w="44450">
            <a:solidFill>
              <a:schemeClr val="bg1"/>
            </a:solidFill>
          </a:ln>
        </p:spPr>
        <p:txBody>
          <a:bodyPr wrap="none" lIns="36000" tIns="45720" rIns="36000" bIns="45720">
            <a:noAutofit/>
          </a:bodyPr>
          <a:lstStyle/>
          <a:p>
            <a:r>
              <a:rPr lang="en-GB" sz="3200" spc="50">
                <a:ln w="9525" cmpd="sng">
                  <a:noFill/>
                  <a:prstDash val="solid"/>
                </a:ln>
                <a:solidFill>
                  <a:srgbClr val="70AD47">
                    <a:tint val="1000"/>
                  </a:srgbClr>
                </a:solidFill>
                <a:latin typeface="Lato" panose="020F0502020204030203" pitchFamily="34" charset="0"/>
              </a:rPr>
              <a:t>Tilt ventilation:</a:t>
            </a:r>
            <a:br>
              <a:rPr lang="en-GB" sz="3200" spc="50">
                <a:ln w="9525" cmpd="sng">
                  <a:noFill/>
                  <a:prstDash val="solid"/>
                </a:ln>
                <a:solidFill>
                  <a:srgbClr val="70AD47">
                    <a:tint val="1000"/>
                  </a:srgbClr>
                </a:solidFill>
                <a:latin typeface="Lato" panose="020F0502020204030203" pitchFamily="34" charset="0"/>
              </a:rPr>
            </a:br>
            <a:endParaRPr lang="en-GB" sz="3200" spc="50">
              <a:ln w="9525" cmpd="sng">
                <a:noFill/>
                <a:prstDash val="solid"/>
              </a:ln>
              <a:solidFill>
                <a:srgbClr val="70AD47">
                  <a:tint val="1000"/>
                </a:srgbClr>
              </a:solidFill>
              <a:latin typeface="Lato" panose="020F0502020204030203" pitchFamily="34" charset="0"/>
            </a:endParaRPr>
          </a:p>
          <a:p>
            <a:r>
              <a:rPr lang="en-GB" sz="3200" spc="50">
                <a:ln w="9525" cmpd="sng">
                  <a:noFill/>
                  <a:prstDash val="solid"/>
                </a:ln>
                <a:solidFill>
                  <a:srgbClr val="70AD47">
                    <a:tint val="1000"/>
                  </a:srgbClr>
                </a:solidFill>
                <a:latin typeface="Lato" panose="020F0502020204030203" pitchFamily="34" charset="0"/>
              </a:rPr>
              <a:t>energy efficient &amp;</a:t>
            </a:r>
            <a:br>
              <a:rPr lang="en-GB" sz="3200" spc="50">
                <a:ln w="9525" cmpd="sng">
                  <a:noFill/>
                  <a:prstDash val="solid"/>
                </a:ln>
                <a:solidFill>
                  <a:srgbClr val="70AD47">
                    <a:tint val="1000"/>
                  </a:srgbClr>
                </a:solidFill>
                <a:latin typeface="Lato" panose="020F0502020204030203" pitchFamily="34" charset="0"/>
              </a:rPr>
            </a:br>
            <a:r>
              <a:rPr lang="en-GB" sz="3200" spc="50">
                <a:ln w="9525" cmpd="sng">
                  <a:noFill/>
                  <a:prstDash val="solid"/>
                </a:ln>
                <a:solidFill>
                  <a:srgbClr val="70AD47">
                    <a:tint val="1000"/>
                  </a:srgbClr>
                </a:solidFill>
                <a:latin typeface="Lato" panose="020F0502020204030203" pitchFamily="34" charset="0"/>
              </a:rPr>
              <a:t>available in classes</a:t>
            </a:r>
            <a:endParaRPr lang="en-GB" sz="3200" spc="50">
              <a:ln w="9525" cmpd="sng">
                <a:noFill/>
                <a:prstDash val="solid"/>
              </a:ln>
              <a:solidFill>
                <a:srgbClr val="70AD47">
                  <a:tint val="1000"/>
                </a:srgbClr>
              </a:solidFill>
              <a:effectLst/>
              <a:latin typeface="Lato" panose="020F0502020204030203" pitchFamily="34" charset="0"/>
            </a:endParaRPr>
          </a:p>
        </p:txBody>
      </p:sp>
      <p:pic>
        <p:nvPicPr>
          <p:cNvPr id="2" name="Grafik 1" descr="Ein Bild, das Text, Diagramm, Screenshot, Reihe enthält.&#10;&#10;Automatisch generierte Beschreibung">
            <a:extLst>
              <a:ext uri="{FF2B5EF4-FFF2-40B4-BE49-F238E27FC236}">
                <a16:creationId xmlns:a16="http://schemas.microsoft.com/office/drawing/2014/main" id="{1E40B11F-2E69-4C15-0403-21B3FE41FFDA}"/>
              </a:ext>
            </a:extLst>
          </p:cNvPr>
          <p:cNvPicPr>
            <a:picLocks noChangeAspect="1"/>
          </p:cNvPicPr>
          <p:nvPr/>
        </p:nvPicPr>
        <p:blipFill rotWithShape="1">
          <a:blip r:embed="rId3"/>
          <a:srcRect l="37074" t="-5695" r="19258" b="54610"/>
          <a:stretch/>
        </p:blipFill>
        <p:spPr>
          <a:xfrm>
            <a:off x="9900012" y="4210610"/>
            <a:ext cx="2291988" cy="2072983"/>
          </a:xfrm>
          <a:prstGeom prst="rect">
            <a:avLst/>
          </a:prstGeom>
        </p:spPr>
      </p:pic>
      <p:sp>
        <p:nvSpPr>
          <p:cNvPr id="5" name="Textfeld 4">
            <a:extLst>
              <a:ext uri="{FF2B5EF4-FFF2-40B4-BE49-F238E27FC236}">
                <a16:creationId xmlns:a16="http://schemas.microsoft.com/office/drawing/2014/main" id="{683CD4CE-8000-5F52-CD5B-AA7F3B644AF7}"/>
              </a:ext>
            </a:extLst>
          </p:cNvPr>
          <p:cNvSpPr txBox="1"/>
          <p:nvPr/>
        </p:nvSpPr>
        <p:spPr>
          <a:xfrm>
            <a:off x="5032378" y="4724400"/>
            <a:ext cx="638316" cy="292388"/>
          </a:xfrm>
          <a:prstGeom prst="rect">
            <a:avLst/>
          </a:prstGeom>
          <a:noFill/>
        </p:spPr>
        <p:txBody>
          <a:bodyPr wrap="none" rtlCol="0">
            <a:spAutoFit/>
          </a:bodyPr>
          <a:lstStyle/>
          <a:p>
            <a:r>
              <a:rPr lang="en-GB" sz="1300">
                <a:solidFill>
                  <a:srgbClr val="FE4E46"/>
                </a:solidFill>
              </a:rPr>
              <a:t>Risiko</a:t>
            </a:r>
          </a:p>
        </p:txBody>
      </p:sp>
      <p:pic>
        <p:nvPicPr>
          <p:cNvPr id="9" name="Grafik 8" descr="Ein Bild, das Text, Screenshot, Diagramm, Schrift enthält.&#10;&#10;Automatisch generierte Beschreibung">
            <a:extLst>
              <a:ext uri="{FF2B5EF4-FFF2-40B4-BE49-F238E27FC236}">
                <a16:creationId xmlns:a16="http://schemas.microsoft.com/office/drawing/2014/main" id="{1CD2DB7E-5748-68BF-7D44-1EA463436A72}"/>
              </a:ext>
            </a:extLst>
          </p:cNvPr>
          <p:cNvPicPr>
            <a:picLocks noChangeAspect="1"/>
          </p:cNvPicPr>
          <p:nvPr/>
        </p:nvPicPr>
        <p:blipFill rotWithShape="1">
          <a:blip r:embed="rId4"/>
          <a:srcRect l="6509"/>
          <a:stretch/>
        </p:blipFill>
        <p:spPr>
          <a:xfrm>
            <a:off x="328613" y="1784679"/>
            <a:ext cx="6143625" cy="4622800"/>
          </a:xfrm>
          <a:prstGeom prst="rect">
            <a:avLst/>
          </a:prstGeom>
        </p:spPr>
      </p:pic>
      <p:pic>
        <p:nvPicPr>
          <p:cNvPr id="11" name="Grafik 10" descr="Ein Bild, das Text, Schrift, Screenshot, Algebra enthält.&#10;&#10;Automatisch generierte Beschreibung">
            <a:extLst>
              <a:ext uri="{FF2B5EF4-FFF2-40B4-BE49-F238E27FC236}">
                <a16:creationId xmlns:a16="http://schemas.microsoft.com/office/drawing/2014/main" id="{858F0FE5-0AF5-A421-BE92-47D704DF6F61}"/>
              </a:ext>
            </a:extLst>
          </p:cNvPr>
          <p:cNvPicPr>
            <a:picLocks noChangeAspect="1"/>
          </p:cNvPicPr>
          <p:nvPr/>
        </p:nvPicPr>
        <p:blipFill>
          <a:blip r:embed="rId5"/>
          <a:stretch>
            <a:fillRect/>
          </a:stretch>
        </p:blipFill>
        <p:spPr>
          <a:xfrm>
            <a:off x="6572372" y="4233209"/>
            <a:ext cx="3227506" cy="2151671"/>
          </a:xfrm>
          <a:prstGeom prst="rect">
            <a:avLst/>
          </a:prstGeom>
        </p:spPr>
      </p:pic>
    </p:spTree>
    <p:extLst>
      <p:ext uri="{BB962C8B-B14F-4D97-AF65-F5344CB8AC3E}">
        <p14:creationId xmlns:p14="http://schemas.microsoft.com/office/powerpoint/2010/main" val="1507451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E4A69-CA9C-F3A6-BA4F-9686925304BF}"/>
              </a:ext>
            </a:extLst>
          </p:cNvPr>
          <p:cNvSpPr>
            <a:spLocks noGrp="1"/>
          </p:cNvSpPr>
          <p:nvPr>
            <p:ph type="title"/>
          </p:nvPr>
        </p:nvSpPr>
        <p:spPr>
          <a:xfrm>
            <a:off x="838200" y="365125"/>
            <a:ext cx="10515600" cy="1989065"/>
          </a:xfrm>
        </p:spPr>
        <p:txBody>
          <a:bodyPr>
            <a:normAutofit/>
          </a:bodyPr>
          <a:lstStyle/>
          <a:p>
            <a:r>
              <a:rPr lang="de-DE"/>
              <a:t>More information</a:t>
            </a:r>
            <a:br>
              <a:rPr lang="de-DE"/>
            </a:br>
            <a:r>
              <a:rPr lang="de-DE"/>
              <a:t>to sustainable ventilation</a:t>
            </a:r>
            <a:endParaRPr lang="de-DE" dirty="0"/>
          </a:p>
        </p:txBody>
      </p:sp>
      <p:pic>
        <p:nvPicPr>
          <p:cNvPr id="1026" name="Picture 2">
            <a:extLst>
              <a:ext uri="{FF2B5EF4-FFF2-40B4-BE49-F238E27FC236}">
                <a16:creationId xmlns:a16="http://schemas.microsoft.com/office/drawing/2014/main" id="{A4EB6EE6-B355-9062-85AF-B461AF6C6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0"/>
            <a:ext cx="4876800" cy="67302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064735C-14BC-ABF1-81D2-0D9641AB9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2" y="3349645"/>
            <a:ext cx="4100513" cy="2939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FC9021-06A6-9E74-B8AE-52FFFD923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585" y="2631187"/>
            <a:ext cx="3170615" cy="437605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514A21C1-311C-3602-A4E5-3DA1E6B47A54}"/>
              </a:ext>
            </a:extLst>
          </p:cNvPr>
          <p:cNvSpPr txBox="1"/>
          <p:nvPr/>
        </p:nvSpPr>
        <p:spPr>
          <a:xfrm>
            <a:off x="838200" y="2060332"/>
            <a:ext cx="6096000" cy="461665"/>
          </a:xfrm>
          <a:prstGeom prst="rect">
            <a:avLst/>
          </a:prstGeom>
          <a:noFill/>
        </p:spPr>
        <p:txBody>
          <a:bodyPr wrap="square">
            <a:spAutoFit/>
          </a:bodyPr>
          <a:lstStyle/>
          <a:p>
            <a:r>
              <a:rPr lang="de-DE" sz="2400" dirty="0">
                <a:solidFill>
                  <a:schemeClr val="bg1"/>
                </a:solidFill>
                <a:latin typeface="Lato" panose="020F0502020204030203" pitchFamily="34" charset="0"/>
                <a:ea typeface="Lato" panose="020F0502020204030203" pitchFamily="34" charset="0"/>
                <a:cs typeface="Lato" panose="020F0502020204030203" pitchFamily="34" charset="0"/>
              </a:rPr>
              <a:t>https://</a:t>
            </a:r>
            <a:r>
              <a:rPr lang="de-DE" sz="2400" dirty="0" err="1">
                <a:solidFill>
                  <a:schemeClr val="bg1"/>
                </a:solidFill>
                <a:latin typeface="Lato" panose="020F0502020204030203" pitchFamily="34" charset="0"/>
                <a:ea typeface="Lato" panose="020F0502020204030203" pitchFamily="34" charset="0"/>
                <a:cs typeface="Lato" panose="020F0502020204030203" pitchFamily="34" charset="0"/>
              </a:rPr>
              <a:t>www.igoe.at</a:t>
            </a:r>
            <a:r>
              <a:rPr lang="de-DE" sz="2400" dirty="0">
                <a:solidFill>
                  <a:schemeClr val="bg1"/>
                </a:solidFill>
                <a:latin typeface="Lato" panose="020F0502020204030203" pitchFamily="34" charset="0"/>
                <a:ea typeface="Lato" panose="020F0502020204030203" pitchFamily="34" charset="0"/>
                <a:cs typeface="Lato" panose="020F0502020204030203" pitchFamily="34" charset="0"/>
              </a:rPr>
              <a:t>/saubere-luft-folder/</a:t>
            </a:r>
          </a:p>
        </p:txBody>
      </p:sp>
    </p:spTree>
    <p:extLst>
      <p:ext uri="{BB962C8B-B14F-4D97-AF65-F5344CB8AC3E}">
        <p14:creationId xmlns:p14="http://schemas.microsoft.com/office/powerpoint/2010/main" val="632476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282E58F-73DE-3A11-8186-1921B04D802A}"/>
              </a:ext>
            </a:extLst>
          </p:cNvPr>
          <p:cNvSpPr txBox="1"/>
          <p:nvPr/>
        </p:nvSpPr>
        <p:spPr>
          <a:xfrm>
            <a:off x="13138" y="6511158"/>
            <a:ext cx="12178862" cy="307777"/>
          </a:xfrm>
          <a:prstGeom prst="rect">
            <a:avLst/>
          </a:prstGeom>
          <a:noFill/>
        </p:spPr>
        <p:txBody>
          <a:bodyPr wrap="square">
            <a:spAutoFit/>
          </a:bodyPr>
          <a:lstStyle/>
          <a:p>
            <a:r>
              <a:rPr lang="en-AU" sz="1400">
                <a:solidFill>
                  <a:schemeClr val="bg1"/>
                </a:solidFill>
                <a:latin typeface="Lato" panose="020F0502020204030203" pitchFamily="34" charset="0"/>
              </a:rPr>
              <a:t>https://elpais.com/especiales/coronavirus-covid-19/how-to-avoid-the-infection-in-indoor-spaces/</a:t>
            </a:r>
          </a:p>
        </p:txBody>
      </p:sp>
      <p:sp>
        <p:nvSpPr>
          <p:cNvPr id="26" name="Titel 25">
            <a:extLst>
              <a:ext uri="{FF2B5EF4-FFF2-40B4-BE49-F238E27FC236}">
                <a16:creationId xmlns:a16="http://schemas.microsoft.com/office/drawing/2014/main" id="{9F95AEDC-1F04-4E5F-62CB-A6BF14318099}"/>
              </a:ext>
            </a:extLst>
          </p:cNvPr>
          <p:cNvSpPr>
            <a:spLocks noGrp="1"/>
          </p:cNvSpPr>
          <p:nvPr>
            <p:ph type="title"/>
          </p:nvPr>
        </p:nvSpPr>
        <p:spPr>
          <a:xfrm>
            <a:off x="1437860" y="355577"/>
            <a:ext cx="10754140" cy="1325563"/>
          </a:xfrm>
        </p:spPr>
        <p:txBody>
          <a:bodyPr>
            <a:normAutofit fontScale="90000"/>
          </a:bodyPr>
          <a:lstStyle/>
          <a:p>
            <a:r>
              <a:rPr lang="en-AU"/>
              <a:t>HEPA Purifiers: another "layer of protection"</a:t>
            </a:r>
          </a:p>
        </p:txBody>
      </p:sp>
      <p:sp>
        <p:nvSpPr>
          <p:cNvPr id="27" name="Abgerundetes Rechteck 26">
            <a:extLst>
              <a:ext uri="{FF2B5EF4-FFF2-40B4-BE49-F238E27FC236}">
                <a16:creationId xmlns:a16="http://schemas.microsoft.com/office/drawing/2014/main" id="{B2A30CDF-A550-4EE6-ACA2-76F0E2322C3B}"/>
              </a:ext>
            </a:extLst>
          </p:cNvPr>
          <p:cNvSpPr/>
          <p:nvPr/>
        </p:nvSpPr>
        <p:spPr>
          <a:xfrm>
            <a:off x="388696" y="1892386"/>
            <a:ext cx="8098047" cy="4407526"/>
          </a:xfrm>
          <a:prstGeom prst="roundRect">
            <a:avLst/>
          </a:prstGeom>
          <a:solidFill>
            <a:srgbClr val="5197BE"/>
          </a:solidFill>
          <a:ln w="44450">
            <a:solidFill>
              <a:schemeClr val="bg1"/>
            </a:solidFill>
          </a:ln>
        </p:spPr>
        <p:txBody>
          <a:bodyPr wrap="none" lIns="36000" tIns="45720" rIns="36000" bIns="45720">
            <a:noAutofit/>
          </a:bodyPr>
          <a:lstStyle/>
          <a:p>
            <a:r>
              <a:rPr lang="en-AU" sz="3200" u="sng" spc="50">
                <a:ln w="9525" cmpd="sng">
                  <a:noFill/>
                  <a:prstDash val="solid"/>
                </a:ln>
                <a:solidFill>
                  <a:srgbClr val="70AD47">
                    <a:tint val="1000"/>
                  </a:srgbClr>
                </a:solidFill>
                <a:latin typeface="Lato" panose="020F0502020204030203" pitchFamily="34" charset="0"/>
              </a:rPr>
              <a:t>HEPA-Purifiers</a:t>
            </a:r>
            <a:br>
              <a:rPr lang="en-AU" sz="3200" u="sng" spc="50">
                <a:ln w="9525" cmpd="sng">
                  <a:noFill/>
                  <a:prstDash val="solid"/>
                </a:ln>
                <a:solidFill>
                  <a:srgbClr val="70AD47">
                    <a:tint val="1000"/>
                  </a:srgbClr>
                </a:solidFill>
                <a:effectLst/>
                <a:latin typeface="Lato" panose="020F0502020204030203" pitchFamily="34" charset="0"/>
              </a:rPr>
            </a:br>
            <a:endParaRPr lang="en-AU" sz="2000" spc="50">
              <a:ln w="9525" cmpd="sng">
                <a:noFill/>
                <a:prstDash val="solid"/>
              </a:ln>
              <a:solidFill>
                <a:srgbClr val="70AD47">
                  <a:tint val="1000"/>
                </a:srgbClr>
              </a:solidFill>
              <a:effectLst/>
              <a:latin typeface="Lato" panose="020F0502020204030203" pitchFamily="34" charset="0"/>
            </a:endParaRPr>
          </a:p>
          <a:p>
            <a:r>
              <a:rPr lang="en-AU" sz="3200" spc="50">
                <a:ln w="9525" cmpd="sng">
                  <a:noFill/>
                  <a:prstDash val="solid"/>
                </a:ln>
                <a:solidFill>
                  <a:srgbClr val="70AD47">
                    <a:tint val="1000"/>
                  </a:srgbClr>
                </a:solidFill>
                <a:latin typeface="Lato" panose="020F0502020204030203" pitchFamily="34" charset="0"/>
              </a:rPr>
              <a:t>Filters pollen, virus and fungal particles</a:t>
            </a:r>
            <a:br>
              <a:rPr lang="en-AU" sz="3200" spc="50">
                <a:ln w="9525" cmpd="sng">
                  <a:noFill/>
                  <a:prstDash val="solid"/>
                </a:ln>
                <a:solidFill>
                  <a:srgbClr val="70AD47">
                    <a:tint val="1000"/>
                  </a:srgbClr>
                </a:solidFill>
                <a:latin typeface="Lato" panose="020F0502020204030203" pitchFamily="34" charset="0"/>
              </a:rPr>
            </a:br>
            <a:r>
              <a:rPr lang="en-AU" sz="3200" spc="50">
                <a:ln w="9525" cmpd="sng">
                  <a:noFill/>
                  <a:prstDash val="solid"/>
                </a:ln>
                <a:solidFill>
                  <a:srgbClr val="70AD47">
                    <a:tint val="1000"/>
                  </a:srgbClr>
                </a:solidFill>
                <a:latin typeface="Lato" panose="020F0502020204030203" pitchFamily="34" charset="0"/>
              </a:rPr>
              <a:t>&amp; particulate matter pollution from the air.</a:t>
            </a:r>
            <a:br>
              <a:rPr lang="en-AU" sz="3200" spc="50">
                <a:ln w="9525" cmpd="sng">
                  <a:noFill/>
                  <a:prstDash val="solid"/>
                </a:ln>
                <a:solidFill>
                  <a:srgbClr val="70AD47">
                    <a:tint val="1000"/>
                  </a:srgbClr>
                </a:solidFill>
                <a:effectLst/>
                <a:latin typeface="Lato" panose="020F0502020204030203" pitchFamily="34" charset="0"/>
              </a:rPr>
            </a:br>
            <a:endParaRPr lang="en-AU" sz="2000" spc="50">
              <a:ln w="9525" cmpd="sng">
                <a:noFill/>
                <a:prstDash val="solid"/>
              </a:ln>
              <a:solidFill>
                <a:srgbClr val="70AD47">
                  <a:tint val="1000"/>
                </a:srgbClr>
              </a:solidFill>
              <a:effectLst/>
              <a:latin typeface="Lato" panose="020F0502020204030203" pitchFamily="34" charset="0"/>
            </a:endParaRPr>
          </a:p>
          <a:p>
            <a:r>
              <a:rPr lang="en-AU" sz="3200" spc="50">
                <a:ln w="9525" cmpd="sng">
                  <a:noFill/>
                  <a:prstDash val="solid"/>
                </a:ln>
                <a:solidFill>
                  <a:srgbClr val="70AD47">
                    <a:tint val="1000"/>
                  </a:srgbClr>
                </a:solidFill>
                <a:latin typeface="Lato" panose="020F0502020204030203" pitchFamily="34" charset="0"/>
              </a:rPr>
              <a:t>Supportes ventilation</a:t>
            </a:r>
            <a:br>
              <a:rPr lang="en-AU" sz="3200" spc="50">
                <a:ln w="9525" cmpd="sng">
                  <a:noFill/>
                  <a:prstDash val="solid"/>
                </a:ln>
                <a:solidFill>
                  <a:srgbClr val="70AD47">
                    <a:tint val="1000"/>
                  </a:srgbClr>
                </a:solidFill>
                <a:latin typeface="Lato" panose="020F0502020204030203" pitchFamily="34" charset="0"/>
              </a:rPr>
            </a:br>
            <a:r>
              <a:rPr lang="en-AU" sz="3200" spc="50">
                <a:ln w="9525" cmpd="sng">
                  <a:noFill/>
                  <a:prstDash val="solid"/>
                </a:ln>
                <a:solidFill>
                  <a:srgbClr val="70AD47">
                    <a:tint val="1000"/>
                  </a:srgbClr>
                </a:solidFill>
                <a:latin typeface="Lato" panose="020F0502020204030203" pitchFamily="34" charset="0"/>
              </a:rPr>
              <a:t>e.g. less air exchange takes place</a:t>
            </a:r>
            <a:endParaRPr lang="en-AU" sz="3200" spc="50">
              <a:ln w="9525" cmpd="sng">
                <a:noFill/>
                <a:prstDash val="solid"/>
              </a:ln>
              <a:solidFill>
                <a:srgbClr val="70AD47">
                  <a:tint val="1000"/>
                </a:srgbClr>
              </a:solidFill>
              <a:effectLst/>
              <a:latin typeface="Lato" panose="020F0502020204030203" pitchFamily="34" charset="0"/>
            </a:endParaRPr>
          </a:p>
          <a:p>
            <a:r>
              <a:rPr lang="en-AU" sz="3200" spc="50">
                <a:ln w="9525" cmpd="sng">
                  <a:noFill/>
                  <a:prstDash val="solid"/>
                </a:ln>
                <a:solidFill>
                  <a:srgbClr val="70AD47">
                    <a:tint val="1000"/>
                  </a:srgbClr>
                </a:solidFill>
                <a:effectLst/>
                <a:latin typeface="Lato" panose="020F0502020204030203" pitchFamily="34" charset="0"/>
              </a:rPr>
              <a:t>(</a:t>
            </a:r>
            <a:r>
              <a:rPr lang="en-AU" sz="3200" spc="50">
                <a:ln w="9525" cmpd="sng">
                  <a:noFill/>
                  <a:prstDash val="solid"/>
                </a:ln>
                <a:solidFill>
                  <a:srgbClr val="70AD47">
                    <a:tint val="1000"/>
                  </a:srgbClr>
                </a:solidFill>
                <a:latin typeface="Lato" panose="020F0502020204030203" pitchFamily="34" charset="0"/>
              </a:rPr>
              <a:t>weather-related or similar)</a:t>
            </a:r>
            <a:endParaRPr lang="en-AU" sz="3200" spc="50">
              <a:ln w="9525" cmpd="sng">
                <a:noFill/>
                <a:prstDash val="solid"/>
              </a:ln>
              <a:solidFill>
                <a:srgbClr val="70AD47">
                  <a:tint val="1000"/>
                </a:srgbClr>
              </a:solidFill>
              <a:effectLst/>
              <a:latin typeface="Lato" panose="020F0502020204030203" pitchFamily="34" charset="0"/>
            </a:endParaRPr>
          </a:p>
          <a:p>
            <a:r>
              <a:rPr lang="en-AU" sz="3200" spc="50">
                <a:ln w="9525" cmpd="sng">
                  <a:noFill/>
                  <a:prstDash val="solid"/>
                </a:ln>
                <a:solidFill>
                  <a:srgbClr val="70AD47">
                    <a:tint val="1000"/>
                  </a:srgbClr>
                </a:solidFill>
                <a:effectLst/>
                <a:latin typeface="Lato" panose="020F0502020204030203" pitchFamily="34" charset="0"/>
              </a:rPr>
              <a:t> </a:t>
            </a:r>
            <a:endParaRPr lang="en-AU" sz="3200" cap="none" spc="50">
              <a:ln w="9525" cmpd="sng">
                <a:noFill/>
                <a:prstDash val="solid"/>
              </a:ln>
              <a:solidFill>
                <a:srgbClr val="70AD47">
                  <a:tint val="1000"/>
                </a:srgbClr>
              </a:solidFill>
              <a:effectLst/>
              <a:latin typeface="Lato" panose="020F0502020204030203" pitchFamily="34" charset="0"/>
            </a:endParaRPr>
          </a:p>
        </p:txBody>
      </p:sp>
      <p:pic>
        <p:nvPicPr>
          <p:cNvPr id="6" name="Grafik 5">
            <a:extLst>
              <a:ext uri="{FF2B5EF4-FFF2-40B4-BE49-F238E27FC236}">
                <a16:creationId xmlns:a16="http://schemas.microsoft.com/office/drawing/2014/main" id="{1F22E948-2B42-6565-C9D6-BB050312B75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0401" y="620086"/>
            <a:ext cx="843755" cy="796543"/>
          </a:xfrm>
          <a:prstGeom prst="rect">
            <a:avLst/>
          </a:prstGeom>
          <a:effectLst>
            <a:softEdge rad="0"/>
          </a:effectLst>
          <a:scene3d>
            <a:camera prst="orthographicFront"/>
            <a:lightRig rig="threePt" dir="t"/>
          </a:scene3d>
          <a:sp3d contourW="12700">
            <a:contourClr>
              <a:srgbClr val="A7C7D8"/>
            </a:contourClr>
          </a:sp3d>
        </p:spPr>
      </p:pic>
      <p:pic>
        <p:nvPicPr>
          <p:cNvPr id="13" name="Grafik 12" descr="Ein Bild, das Mobiliar, Tisch, Im Haus, Boden enthält.&#10;&#10;Automatisch generierte Beschreibung">
            <a:extLst>
              <a:ext uri="{FF2B5EF4-FFF2-40B4-BE49-F238E27FC236}">
                <a16:creationId xmlns:a16="http://schemas.microsoft.com/office/drawing/2014/main" id="{F70502F8-7A06-4835-EE45-5EB8B09F086A}"/>
              </a:ext>
            </a:extLst>
          </p:cNvPr>
          <p:cNvPicPr>
            <a:picLocks noChangeAspect="1"/>
          </p:cNvPicPr>
          <p:nvPr/>
        </p:nvPicPr>
        <p:blipFill rotWithShape="1">
          <a:blip r:embed="rId4"/>
          <a:srcRect t="8756" r="4776"/>
          <a:stretch/>
        </p:blipFill>
        <p:spPr>
          <a:xfrm>
            <a:off x="8645335" y="2233658"/>
            <a:ext cx="3418078" cy="3724981"/>
          </a:xfrm>
          <a:prstGeom prst="rect">
            <a:avLst/>
          </a:prstGeom>
        </p:spPr>
      </p:pic>
    </p:spTree>
    <p:extLst>
      <p:ext uri="{BB962C8B-B14F-4D97-AF65-F5344CB8AC3E}">
        <p14:creationId xmlns:p14="http://schemas.microsoft.com/office/powerpoint/2010/main" val="343604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1797803" y="467668"/>
            <a:ext cx="9615868" cy="1622321"/>
          </a:xfrm>
        </p:spPr>
        <p:txBody>
          <a:bodyPr>
            <a:normAutofit/>
          </a:bodyPr>
          <a:lstStyle/>
          <a:p>
            <a:r>
              <a:rPr lang="en-US" dirty="0"/>
              <a:t>Austrian School Reality</a:t>
            </a:r>
            <a:br>
              <a:rPr lang="en-US" dirty="0"/>
            </a:br>
            <a:r>
              <a:rPr lang="en-US" dirty="0"/>
              <a:t>October &amp; November 2023</a:t>
            </a:r>
          </a:p>
        </p:txBody>
      </p:sp>
      <p:pic>
        <p:nvPicPr>
          <p:cNvPr id="10" name="Grafik 9">
            <a:extLst>
              <a:ext uri="{FF2B5EF4-FFF2-40B4-BE49-F238E27FC236}">
                <a16:creationId xmlns:a16="http://schemas.microsoft.com/office/drawing/2014/main" id="{DAAC980D-C17D-D446-DC76-8F482F6C58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2440" y="727354"/>
            <a:ext cx="1255363" cy="1080416"/>
          </a:xfrm>
          <a:prstGeom prst="rect">
            <a:avLst/>
          </a:prstGeom>
        </p:spPr>
      </p:pic>
      <p:pic>
        <p:nvPicPr>
          <p:cNvPr id="11" name="Grafik 10">
            <a:extLst>
              <a:ext uri="{FF2B5EF4-FFF2-40B4-BE49-F238E27FC236}">
                <a16:creationId xmlns:a16="http://schemas.microsoft.com/office/drawing/2014/main" id="{BC84D893-2B92-4458-6F7F-CD4C256F0B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666"/>
          <a:stretch/>
        </p:blipFill>
        <p:spPr>
          <a:xfrm>
            <a:off x="3009640" y="2091810"/>
            <a:ext cx="3204028" cy="4409496"/>
          </a:xfrm>
          <a:prstGeom prst="rect">
            <a:avLst/>
          </a:prstGeom>
        </p:spPr>
      </p:pic>
      <p:pic>
        <p:nvPicPr>
          <p:cNvPr id="14" name="Grafik 13">
            <a:extLst>
              <a:ext uri="{FF2B5EF4-FFF2-40B4-BE49-F238E27FC236}">
                <a16:creationId xmlns:a16="http://schemas.microsoft.com/office/drawing/2014/main" id="{8504EC36-2070-DE59-4FFC-388C2A43C1D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285355" y="2070816"/>
            <a:ext cx="2906645" cy="4409495"/>
          </a:xfrm>
          <a:prstGeom prst="rect">
            <a:avLst/>
          </a:prstGeom>
        </p:spPr>
      </p:pic>
      <p:pic>
        <p:nvPicPr>
          <p:cNvPr id="15" name="Grafik 14">
            <a:extLst>
              <a:ext uri="{FF2B5EF4-FFF2-40B4-BE49-F238E27FC236}">
                <a16:creationId xmlns:a16="http://schemas.microsoft.com/office/drawing/2014/main" id="{4E7165A6-95EA-286F-047F-B3A97E5934C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0" y="2091499"/>
            <a:ext cx="3037668" cy="4409807"/>
          </a:xfrm>
          <a:prstGeom prst="rect">
            <a:avLst/>
          </a:prstGeom>
        </p:spPr>
      </p:pic>
      <p:pic>
        <p:nvPicPr>
          <p:cNvPr id="4" name="Grafik 3" descr="Ein Bild, das Text, Screenshot, Zahl, Diagramm enthält.&#10;&#10;Automatisch generierte Beschreibung">
            <a:extLst>
              <a:ext uri="{FF2B5EF4-FFF2-40B4-BE49-F238E27FC236}">
                <a16:creationId xmlns:a16="http://schemas.microsoft.com/office/drawing/2014/main" id="{96479216-8149-5D37-165A-4C26469F79E2}"/>
              </a:ext>
            </a:extLst>
          </p:cNvPr>
          <p:cNvPicPr>
            <a:picLocks noChangeAspect="1"/>
          </p:cNvPicPr>
          <p:nvPr/>
        </p:nvPicPr>
        <p:blipFill>
          <a:blip r:embed="rId7"/>
          <a:stretch>
            <a:fillRect/>
          </a:stretch>
        </p:blipFill>
        <p:spPr>
          <a:xfrm>
            <a:off x="6242521" y="2079141"/>
            <a:ext cx="3017906" cy="4409495"/>
          </a:xfrm>
          <a:prstGeom prst="rect">
            <a:avLst/>
          </a:prstGeom>
        </p:spPr>
      </p:pic>
      <p:sp>
        <p:nvSpPr>
          <p:cNvPr id="5" name="Ring 4">
            <a:extLst>
              <a:ext uri="{FF2B5EF4-FFF2-40B4-BE49-F238E27FC236}">
                <a16:creationId xmlns:a16="http://schemas.microsoft.com/office/drawing/2014/main" id="{9487A0A2-A94D-C16D-8355-BF62CBD0D804}"/>
              </a:ext>
            </a:extLst>
          </p:cNvPr>
          <p:cNvSpPr/>
          <p:nvPr/>
        </p:nvSpPr>
        <p:spPr>
          <a:xfrm>
            <a:off x="8391528" y="2471351"/>
            <a:ext cx="790832" cy="345989"/>
          </a:xfrm>
          <a:prstGeom prst="donut">
            <a:avLst>
              <a:gd name="adj" fmla="val 0"/>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1660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D46AC-8E99-D816-1D8C-95A49DB3893C}"/>
              </a:ext>
            </a:extLst>
          </p:cNvPr>
          <p:cNvSpPr>
            <a:spLocks noGrp="1"/>
          </p:cNvSpPr>
          <p:nvPr>
            <p:ph type="title"/>
          </p:nvPr>
        </p:nvSpPr>
        <p:spPr/>
        <p:txBody>
          <a:bodyPr>
            <a:normAutofit/>
          </a:bodyPr>
          <a:lstStyle/>
          <a:p>
            <a:r>
              <a:rPr lang="en-AU" dirty="0"/>
              <a:t>Effects of good and healthy indoor air</a:t>
            </a:r>
          </a:p>
        </p:txBody>
      </p:sp>
      <p:sp>
        <p:nvSpPr>
          <p:cNvPr id="3" name="Inhaltsplatzhalter 2">
            <a:extLst>
              <a:ext uri="{FF2B5EF4-FFF2-40B4-BE49-F238E27FC236}">
                <a16:creationId xmlns:a16="http://schemas.microsoft.com/office/drawing/2014/main" id="{1980B731-F347-D72E-E845-95209AF64A70}"/>
              </a:ext>
            </a:extLst>
          </p:cNvPr>
          <p:cNvSpPr>
            <a:spLocks noGrp="1"/>
          </p:cNvSpPr>
          <p:nvPr>
            <p:ph idx="1"/>
          </p:nvPr>
        </p:nvSpPr>
        <p:spPr>
          <a:xfrm>
            <a:off x="838200" y="1690688"/>
            <a:ext cx="11353800" cy="4964590"/>
          </a:xfrm>
        </p:spPr>
        <p:txBody>
          <a:bodyPr>
            <a:normAutofit fontScale="62500" lnSpcReduction="20000"/>
          </a:bodyPr>
          <a:lstStyle/>
          <a:p>
            <a:pPr marL="542925" indent="-542925">
              <a:lnSpc>
                <a:spcPct val="150000"/>
              </a:lnSpc>
              <a:buFont typeface="Wingdings" pitchFamily="2" charset="2"/>
              <a:buChar char="ü"/>
            </a:pPr>
            <a:r>
              <a:rPr lang="en-AU" sz="4900" dirty="0"/>
              <a:t>More well-being and health 
Fewer substitute hours for educators
Less loss of education, more social participation
Less childcare effort in the families
Less absent students and teachers
More concentration and performance
Efficient ventilation &amp; HEPA purifiers: energy cost reduction</a:t>
            </a:r>
            <a:endParaRPr lang="en-AU" dirty="0"/>
          </a:p>
        </p:txBody>
      </p:sp>
    </p:spTree>
    <p:extLst>
      <p:ext uri="{BB962C8B-B14F-4D97-AF65-F5344CB8AC3E}">
        <p14:creationId xmlns:p14="http://schemas.microsoft.com/office/powerpoint/2010/main" val="36142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en-GB"/>
              <a:t>What do we want for our children?</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648926" y="2089989"/>
            <a:ext cx="9598659" cy="1816264"/>
          </a:xfrm>
          <a:solidFill>
            <a:srgbClr val="5197BE">
              <a:alpha val="58868"/>
            </a:srgbClr>
          </a:solidFill>
          <a:ln>
            <a:solidFill>
              <a:schemeClr val="bg1"/>
            </a:solidFill>
          </a:ln>
        </p:spPr>
        <p:txBody>
          <a:bodyPr wrap="square" anchor="ctr" anchorCtr="1">
            <a:noAutofit/>
          </a:bodyPr>
          <a:lstStyle/>
          <a:p>
            <a:pPr marL="103188" indent="-9525">
              <a:spcBef>
                <a:spcPts val="0"/>
              </a:spcBef>
              <a:buNone/>
            </a:pPr>
            <a:r>
              <a:rPr lang="en-GB" sz="4000"/>
              <a:t>What air exchange rate do you want</a:t>
            </a:r>
            <a:br>
              <a:rPr lang="en-GB" sz="4000"/>
            </a:br>
            <a:r>
              <a:rPr lang="en-GB" sz="4000"/>
              <a:t>for our children?</a:t>
            </a:r>
            <a:endParaRPr lang="en-GB" sz="4000" u="none" strike="noStrike">
              <a:solidFill>
                <a:schemeClr val="bg1"/>
              </a:solidFill>
              <a:effectLst/>
            </a:endParaRPr>
          </a:p>
        </p:txBody>
      </p:sp>
      <p:sp>
        <p:nvSpPr>
          <p:cNvPr id="5" name="Inhaltsplatzhalter 2">
            <a:extLst>
              <a:ext uri="{FF2B5EF4-FFF2-40B4-BE49-F238E27FC236}">
                <a16:creationId xmlns:a16="http://schemas.microsoft.com/office/drawing/2014/main" id="{436717E5-7CA8-9DAE-8F45-7E0E070976CD}"/>
              </a:ext>
            </a:extLst>
          </p:cNvPr>
          <p:cNvSpPr txBox="1">
            <a:spLocks/>
          </p:cNvSpPr>
          <p:nvPr/>
        </p:nvSpPr>
        <p:spPr>
          <a:xfrm>
            <a:off x="648927" y="4276141"/>
            <a:ext cx="9598659" cy="1816264"/>
          </a:xfrm>
          <a:prstGeom prst="rect">
            <a:avLst/>
          </a:prstGeom>
          <a:solidFill>
            <a:srgbClr val="5197BE">
              <a:alpha val="58868"/>
            </a:srgbClr>
          </a:solidFill>
          <a:ln>
            <a:solidFill>
              <a:schemeClr val="bg1"/>
            </a:solidFill>
          </a:ln>
        </p:spPr>
        <p:txBody>
          <a:bodyPr vert="horz" wrap="square" lIns="91440" tIns="45720" rIns="91440" bIns="45720" rtlCol="0" anchor="ctr" anchorCtr="1">
            <a:no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188" indent="-9525">
              <a:spcBef>
                <a:spcPts val="0"/>
              </a:spcBef>
              <a:buNone/>
            </a:pPr>
            <a:r>
              <a:rPr lang="en-GB" sz="4000"/>
              <a:t>At which CO</a:t>
            </a:r>
            <a:r>
              <a:rPr lang="en-GB" sz="4000" baseline="-25000"/>
              <a:t>2</a:t>
            </a:r>
            <a:r>
              <a:rPr lang="en-GB" sz="4000"/>
              <a:t> values should</a:t>
            </a:r>
            <a:br>
              <a:rPr lang="en-GB" sz="4000"/>
            </a:br>
            <a:r>
              <a:rPr lang="en-GB" sz="4000"/>
              <a:t>our children learn &amp; be creative?</a:t>
            </a:r>
            <a:endParaRPr lang="en-GB" sz="4000" u="none" strike="noStrike">
              <a:solidFill>
                <a:schemeClr val="bg1"/>
              </a:solidFill>
              <a:effectLst/>
            </a:endParaRPr>
          </a:p>
        </p:txBody>
      </p:sp>
    </p:spTree>
    <p:extLst>
      <p:ext uri="{BB962C8B-B14F-4D97-AF65-F5344CB8AC3E}">
        <p14:creationId xmlns:p14="http://schemas.microsoft.com/office/powerpoint/2010/main" val="185522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en-GB" dirty="0"/>
              <a:t>Comparison air &amp; water quality</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648000" y="2131720"/>
            <a:ext cx="11381807" cy="1816264"/>
          </a:xfrm>
          <a:solidFill>
            <a:srgbClr val="5197BE">
              <a:alpha val="58868"/>
            </a:srgbClr>
          </a:solidFill>
          <a:ln>
            <a:solidFill>
              <a:schemeClr val="bg1"/>
            </a:solidFill>
          </a:ln>
        </p:spPr>
        <p:txBody>
          <a:bodyPr wrap="square" anchor="ctr" anchorCtr="1">
            <a:noAutofit/>
          </a:bodyPr>
          <a:lstStyle/>
          <a:p>
            <a:pPr marL="103188" indent="41275">
              <a:spcBef>
                <a:spcPts val="0"/>
              </a:spcBef>
              <a:buNone/>
            </a:pPr>
            <a:r>
              <a:rPr lang="en-GB" sz="4000" dirty="0"/>
              <a:t>Healthy, clean drinking water is a matter of course for us.</a:t>
            </a:r>
            <a:endParaRPr lang="en-GB" sz="4000" u="none" strike="noStrike" dirty="0">
              <a:solidFill>
                <a:schemeClr val="bg1"/>
              </a:solidFill>
              <a:effectLst/>
            </a:endParaRP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001" y="4180699"/>
            <a:ext cx="11381807" cy="2209633"/>
          </a:xfrm>
          <a:prstGeom prst="rect">
            <a:avLst/>
          </a:prstGeom>
          <a:solidFill>
            <a:srgbClr val="5197BE">
              <a:alpha val="58868"/>
            </a:srgbClr>
          </a:solidFill>
          <a:ln>
            <a:solidFill>
              <a:schemeClr val="bg1"/>
            </a:solidFill>
          </a:ln>
        </p:spPr>
        <p:txBody>
          <a:bodyPr vert="horz" lIns="91440" tIns="45720" rIns="91440" bIns="45720" rtlCol="0" anchor="ctr" anchorCtr="1">
            <a:normAutofit lnSpcReduction="100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5575" indent="0">
              <a:buNone/>
            </a:pPr>
            <a:r>
              <a:rPr lang="en-GB" sz="4000" dirty="0"/>
              <a:t>What expectations do we have of the air,</a:t>
            </a:r>
            <a:br>
              <a:rPr lang="en-GB" sz="4000" dirty="0"/>
            </a:br>
            <a:r>
              <a:rPr lang="en-GB" sz="4000" dirty="0"/>
              <a:t>that our children breathe in school &amp; kindergarten?</a:t>
            </a:r>
          </a:p>
        </p:txBody>
      </p:sp>
      <p:pic>
        <p:nvPicPr>
          <p:cNvPr id="7" name="Grafik 6" descr="Gedanken Silhouette">
            <a:extLst>
              <a:ext uri="{FF2B5EF4-FFF2-40B4-BE49-F238E27FC236}">
                <a16:creationId xmlns:a16="http://schemas.microsoft.com/office/drawing/2014/main" id="{82425D22-62AC-5E9B-34C5-9081FDD809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81286" y="4587765"/>
            <a:ext cx="1315143" cy="1315143"/>
          </a:xfrm>
          <a:prstGeom prst="rect">
            <a:avLst/>
          </a:prstGeom>
        </p:spPr>
      </p:pic>
      <p:sp>
        <p:nvSpPr>
          <p:cNvPr id="5" name="Textfeld 4">
            <a:extLst>
              <a:ext uri="{FF2B5EF4-FFF2-40B4-BE49-F238E27FC236}">
                <a16:creationId xmlns:a16="http://schemas.microsoft.com/office/drawing/2014/main" id="{EEA48988-80A5-7CEF-5C91-B6C5227B5078}"/>
              </a:ext>
            </a:extLst>
          </p:cNvPr>
          <p:cNvSpPr txBox="1"/>
          <p:nvPr/>
        </p:nvSpPr>
        <p:spPr>
          <a:xfrm>
            <a:off x="173421" y="3310759"/>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3723407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338619" cy="1622321"/>
          </a:xfrm>
        </p:spPr>
        <p:txBody>
          <a:bodyPr>
            <a:normAutofit/>
          </a:bodyPr>
          <a:lstStyle/>
          <a:p>
            <a:r>
              <a:rPr lang="en-AU" dirty="0"/>
              <a:t>Daily amount of air &amp; water in litres</a:t>
            </a:r>
          </a:p>
        </p:txBody>
      </p:sp>
      <p:pic>
        <p:nvPicPr>
          <p:cNvPr id="9" name="Grafik 8" descr="Ein Bild, das Muster, Kleidung, Stoff enthält.&#10;&#10;Automatisch generierte Beschreibung">
            <a:extLst>
              <a:ext uri="{FF2B5EF4-FFF2-40B4-BE49-F238E27FC236}">
                <a16:creationId xmlns:a16="http://schemas.microsoft.com/office/drawing/2014/main" id="{AEAC90C5-37F1-C7A5-3D2C-96D07F6E77EC}"/>
              </a:ext>
            </a:extLst>
          </p:cNvPr>
          <p:cNvPicPr>
            <a:picLocks noChangeAspect="1"/>
          </p:cNvPicPr>
          <p:nvPr/>
        </p:nvPicPr>
        <p:blipFill>
          <a:blip r:embed="rId3"/>
          <a:stretch>
            <a:fillRect/>
          </a:stretch>
        </p:blipFill>
        <p:spPr>
          <a:xfrm>
            <a:off x="0" y="1743740"/>
            <a:ext cx="2743200" cy="6858000"/>
          </a:xfrm>
          <a:prstGeom prst="rect">
            <a:avLst/>
          </a:prstGeom>
        </p:spPr>
      </p:pic>
      <p:pic>
        <p:nvPicPr>
          <p:cNvPr id="10" name="Grafik 9" descr="Ein Bild, das Muster, Kleidung, Stoff enthält.&#10;&#10;Automatisch generierte Beschreibung">
            <a:extLst>
              <a:ext uri="{FF2B5EF4-FFF2-40B4-BE49-F238E27FC236}">
                <a16:creationId xmlns:a16="http://schemas.microsoft.com/office/drawing/2014/main" id="{D2599D84-5C75-020C-3AA8-2DA88CE79675}"/>
              </a:ext>
            </a:extLst>
          </p:cNvPr>
          <p:cNvPicPr>
            <a:picLocks noChangeAspect="1"/>
          </p:cNvPicPr>
          <p:nvPr/>
        </p:nvPicPr>
        <p:blipFill>
          <a:blip r:embed="rId3"/>
          <a:stretch>
            <a:fillRect/>
          </a:stretch>
        </p:blipFill>
        <p:spPr>
          <a:xfrm>
            <a:off x="5486400" y="1743740"/>
            <a:ext cx="2743200" cy="6858000"/>
          </a:xfrm>
          <a:prstGeom prst="rect">
            <a:avLst/>
          </a:prstGeom>
        </p:spPr>
      </p:pic>
      <p:pic>
        <p:nvPicPr>
          <p:cNvPr id="11" name="Grafik 10" descr="Ein Bild, das Muster, Kleidung, Stoff enthält.&#10;&#10;Automatisch generierte Beschreibung">
            <a:extLst>
              <a:ext uri="{FF2B5EF4-FFF2-40B4-BE49-F238E27FC236}">
                <a16:creationId xmlns:a16="http://schemas.microsoft.com/office/drawing/2014/main" id="{547A8144-CD2A-E653-738B-F98EF8B5783B}"/>
              </a:ext>
            </a:extLst>
          </p:cNvPr>
          <p:cNvPicPr>
            <a:picLocks noChangeAspect="1"/>
          </p:cNvPicPr>
          <p:nvPr/>
        </p:nvPicPr>
        <p:blipFill>
          <a:blip r:embed="rId3"/>
          <a:stretch>
            <a:fillRect/>
          </a:stretch>
        </p:blipFill>
        <p:spPr>
          <a:xfrm>
            <a:off x="2743200" y="1743740"/>
            <a:ext cx="2743200" cy="6858000"/>
          </a:xfrm>
          <a:prstGeom prst="rect">
            <a:avLst/>
          </a:prstGeom>
        </p:spPr>
      </p:pic>
      <p:pic>
        <p:nvPicPr>
          <p:cNvPr id="13" name="Grafik 12" descr="Ein Bild, das Muster, Kleidung, Stoff enthält.&#10;&#10;Automatisch generierte Beschreibung">
            <a:extLst>
              <a:ext uri="{FF2B5EF4-FFF2-40B4-BE49-F238E27FC236}">
                <a16:creationId xmlns:a16="http://schemas.microsoft.com/office/drawing/2014/main" id="{BB82CB63-0A01-8A79-394A-5EFB25F5D45D}"/>
              </a:ext>
            </a:extLst>
          </p:cNvPr>
          <p:cNvPicPr>
            <a:picLocks noChangeAspect="1"/>
          </p:cNvPicPr>
          <p:nvPr/>
        </p:nvPicPr>
        <p:blipFill>
          <a:blip r:embed="rId3"/>
          <a:stretch>
            <a:fillRect/>
          </a:stretch>
        </p:blipFill>
        <p:spPr>
          <a:xfrm>
            <a:off x="8229600" y="1743740"/>
            <a:ext cx="2743200" cy="6858000"/>
          </a:xfrm>
          <a:prstGeom prst="rect">
            <a:avLst/>
          </a:prstGeom>
        </p:spPr>
      </p:pic>
      <p:pic>
        <p:nvPicPr>
          <p:cNvPr id="14" name="Grafik 13" descr="Ein Bild, das Muster, Kleidung, Stoff enthält.&#10;&#10;Automatisch generierte Beschreibung">
            <a:extLst>
              <a:ext uri="{FF2B5EF4-FFF2-40B4-BE49-F238E27FC236}">
                <a16:creationId xmlns:a16="http://schemas.microsoft.com/office/drawing/2014/main" id="{E43A614B-52EC-0C51-706B-2E826AE4FFA8}"/>
              </a:ext>
            </a:extLst>
          </p:cNvPr>
          <p:cNvPicPr>
            <a:picLocks noChangeAspect="1"/>
          </p:cNvPicPr>
          <p:nvPr/>
        </p:nvPicPr>
        <p:blipFill>
          <a:blip r:embed="rId3"/>
          <a:stretch>
            <a:fillRect/>
          </a:stretch>
        </p:blipFill>
        <p:spPr>
          <a:xfrm>
            <a:off x="9758236" y="1743740"/>
            <a:ext cx="2743200" cy="6858000"/>
          </a:xfrm>
          <a:prstGeom prst="rect">
            <a:avLst/>
          </a:prstGeom>
        </p:spPr>
      </p:pic>
      <p:sp>
        <p:nvSpPr>
          <p:cNvPr id="18" name="Inhaltsplatzhalter 2">
            <a:extLst>
              <a:ext uri="{FF2B5EF4-FFF2-40B4-BE49-F238E27FC236}">
                <a16:creationId xmlns:a16="http://schemas.microsoft.com/office/drawing/2014/main" id="{DB0469EE-B719-706B-80F2-B7F03524FB30}"/>
              </a:ext>
            </a:extLst>
          </p:cNvPr>
          <p:cNvSpPr txBox="1">
            <a:spLocks/>
          </p:cNvSpPr>
          <p:nvPr/>
        </p:nvSpPr>
        <p:spPr>
          <a:xfrm>
            <a:off x="837239" y="2929269"/>
            <a:ext cx="4564281" cy="1446027"/>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4000" dirty="0"/>
              <a:t>Water: 1-2 litres</a:t>
            </a:r>
          </a:p>
        </p:txBody>
      </p:sp>
      <p:sp>
        <p:nvSpPr>
          <p:cNvPr id="19" name="Inhaltsplatzhalter 2">
            <a:extLst>
              <a:ext uri="{FF2B5EF4-FFF2-40B4-BE49-F238E27FC236}">
                <a16:creationId xmlns:a16="http://schemas.microsoft.com/office/drawing/2014/main" id="{A5461008-A7E4-FA10-5D8E-00D93A40BB21}"/>
              </a:ext>
            </a:extLst>
          </p:cNvPr>
          <p:cNvSpPr txBox="1">
            <a:spLocks/>
          </p:cNvSpPr>
          <p:nvPr/>
        </p:nvSpPr>
        <p:spPr>
          <a:xfrm>
            <a:off x="7262381" y="2833472"/>
            <a:ext cx="4564281" cy="1446027"/>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4000" dirty="0"/>
              <a:t>Air: &gt;11.000 litres</a:t>
            </a:r>
          </a:p>
        </p:txBody>
      </p:sp>
      <p:sp>
        <p:nvSpPr>
          <p:cNvPr id="22" name="Inhaltsplatzhalter 2">
            <a:extLst>
              <a:ext uri="{FF2B5EF4-FFF2-40B4-BE49-F238E27FC236}">
                <a16:creationId xmlns:a16="http://schemas.microsoft.com/office/drawing/2014/main" id="{0148A167-EB28-3F97-5C5F-8EFE84518D17}"/>
              </a:ext>
            </a:extLst>
          </p:cNvPr>
          <p:cNvSpPr txBox="1">
            <a:spLocks/>
          </p:cNvSpPr>
          <p:nvPr/>
        </p:nvSpPr>
        <p:spPr>
          <a:xfrm>
            <a:off x="857783" y="4794965"/>
            <a:ext cx="3604505" cy="2008306"/>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t>Water is</a:t>
            </a:r>
            <a:br>
              <a:rPr lang="en-AU" dirty="0"/>
            </a:br>
            <a:r>
              <a:rPr lang="en-AU" dirty="0"/>
              <a:t>Controlled &amp;</a:t>
            </a:r>
            <a:br>
              <a:rPr lang="en-AU" dirty="0"/>
            </a:br>
            <a:r>
              <a:rPr lang="en-AU" dirty="0"/>
              <a:t>Processed.</a:t>
            </a:r>
          </a:p>
        </p:txBody>
      </p:sp>
      <p:sp>
        <p:nvSpPr>
          <p:cNvPr id="24" name="Inhaltsplatzhalter 2">
            <a:extLst>
              <a:ext uri="{FF2B5EF4-FFF2-40B4-BE49-F238E27FC236}">
                <a16:creationId xmlns:a16="http://schemas.microsoft.com/office/drawing/2014/main" id="{ACBE64EF-E4A2-9537-A715-577C5354E709}"/>
              </a:ext>
            </a:extLst>
          </p:cNvPr>
          <p:cNvSpPr txBox="1">
            <a:spLocks/>
          </p:cNvSpPr>
          <p:nvPr/>
        </p:nvSpPr>
        <p:spPr>
          <a:xfrm>
            <a:off x="7302501" y="4820585"/>
            <a:ext cx="3453488" cy="1469972"/>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dirty="0"/>
              <a:t>What about</a:t>
            </a:r>
            <a:br>
              <a:rPr lang="en-AU" dirty="0"/>
            </a:br>
            <a:r>
              <a:rPr lang="en-AU" dirty="0"/>
              <a:t>our air?</a:t>
            </a:r>
          </a:p>
        </p:txBody>
      </p:sp>
      <p:pic>
        <p:nvPicPr>
          <p:cNvPr id="5" name="Grafik 4" descr="Ein Bild, das Flasche, Licht enthält.&#10;&#10;Automatisch generierte Beschreibung">
            <a:extLst>
              <a:ext uri="{FF2B5EF4-FFF2-40B4-BE49-F238E27FC236}">
                <a16:creationId xmlns:a16="http://schemas.microsoft.com/office/drawing/2014/main" id="{BE9D982A-463A-2D1A-C8CF-979FEA0AB3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710419" y="3556486"/>
            <a:ext cx="2254103" cy="3578757"/>
          </a:xfrm>
          <a:prstGeom prst="rect">
            <a:avLst/>
          </a:prstGeom>
        </p:spPr>
      </p:pic>
    </p:spTree>
    <p:extLst>
      <p:ext uri="{BB962C8B-B14F-4D97-AF65-F5344CB8AC3E}">
        <p14:creationId xmlns:p14="http://schemas.microsoft.com/office/powerpoint/2010/main" val="373293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894142" cy="1622321"/>
          </a:xfrm>
        </p:spPr>
        <p:txBody>
          <a:bodyPr>
            <a:normAutofit/>
          </a:bodyPr>
          <a:lstStyle/>
          <a:p>
            <a:r>
              <a:rPr lang="de-DE" dirty="0" err="1"/>
              <a:t>What</a:t>
            </a:r>
            <a:r>
              <a:rPr lang="de-DE" dirty="0"/>
              <a:t> </a:t>
            </a:r>
            <a:r>
              <a:rPr lang="de-DE" dirty="0" err="1"/>
              <a:t>are</a:t>
            </a:r>
            <a:r>
              <a:rPr lang="de-DE" dirty="0"/>
              <a:t> </a:t>
            </a:r>
            <a:r>
              <a:rPr lang="de-DE" dirty="0" err="1"/>
              <a:t>our</a:t>
            </a:r>
            <a:r>
              <a:rPr lang="de-DE" dirty="0"/>
              <a:t> </a:t>
            </a:r>
            <a:r>
              <a:rPr lang="de-DE" dirty="0" err="1"/>
              <a:t>values</a:t>
            </a:r>
            <a:r>
              <a:rPr lang="de-DE" dirty="0"/>
              <a:t> </a:t>
            </a:r>
            <a:r>
              <a:rPr lang="de-DE" dirty="0" err="1"/>
              <a:t>for</a:t>
            </a:r>
            <a:r>
              <a:rPr lang="de-DE" dirty="0"/>
              <a:t> </a:t>
            </a:r>
            <a:r>
              <a:rPr lang="de-DE" dirty="0" err="1"/>
              <a:t>school</a:t>
            </a:r>
            <a:r>
              <a:rPr lang="de-DE" dirty="0"/>
              <a:t> </a:t>
            </a:r>
            <a:r>
              <a:rPr lang="de-DE" dirty="0" err="1"/>
              <a:t>life</a:t>
            </a:r>
            <a:r>
              <a:rPr lang="de-DE" dirty="0"/>
              <a:t>?</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5690647" y="2048198"/>
            <a:ext cx="5173824" cy="1143108"/>
          </a:xfrm>
          <a:solidFill>
            <a:srgbClr val="5197BE">
              <a:alpha val="58868"/>
            </a:srgbClr>
          </a:solidFill>
          <a:ln>
            <a:solidFill>
              <a:schemeClr val="bg1"/>
            </a:solidFill>
          </a:ln>
        </p:spPr>
        <p:txBody>
          <a:bodyPr anchor="ctr" anchorCtr="1">
            <a:normAutofit/>
          </a:bodyPr>
          <a:lstStyle/>
          <a:p>
            <a:pPr marL="0" indent="0" algn="just">
              <a:buNone/>
            </a:pPr>
            <a:r>
              <a:rPr lang="en-GB" sz="4000" dirty="0"/>
              <a:t>Attendance</a:t>
            </a:r>
            <a:r>
              <a:rPr lang="de-AT" sz="4000" dirty="0"/>
              <a:t> Rate</a:t>
            </a:r>
            <a:endParaRPr lang="de-AT" sz="4000" u="none" strike="noStrike" dirty="0">
              <a:solidFill>
                <a:schemeClr val="bg1"/>
              </a:solidFill>
              <a:effectLst/>
            </a:endParaRP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929" y="208998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925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4000" dirty="0"/>
              <a:t>Learning success</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6096000" y="3500025"/>
            <a:ext cx="4757898"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AU" sz="4000" dirty="0"/>
              <a:t>Social participation</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1717673" y="352892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de-AT" sz="4000" dirty="0"/>
              <a:t>Health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4338083" y="551051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4000" dirty="0" err="1"/>
              <a:t>What</a:t>
            </a:r>
            <a:r>
              <a:rPr lang="de-AT" sz="4000" dirty="0"/>
              <a:t> </a:t>
            </a:r>
            <a:r>
              <a:rPr lang="de-AT" sz="4000" dirty="0" err="1"/>
              <a:t>else</a:t>
            </a:r>
            <a:r>
              <a:rPr lang="de-AT" sz="4000" dirty="0"/>
              <a:t>?</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8277559" y="4987410"/>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de-AT" sz="4000" dirty="0"/>
              <a:t>Performance </a:t>
            </a:r>
          </a:p>
        </p:txBody>
      </p:sp>
      <p:sp>
        <p:nvSpPr>
          <p:cNvPr id="11" name="Inhaltsplatzhalter 2">
            <a:extLst>
              <a:ext uri="{FF2B5EF4-FFF2-40B4-BE49-F238E27FC236}">
                <a16:creationId xmlns:a16="http://schemas.microsoft.com/office/drawing/2014/main" id="{D3320DE8-A373-CC19-E5AE-D84862C145E5}"/>
              </a:ext>
            </a:extLst>
          </p:cNvPr>
          <p:cNvSpPr txBox="1">
            <a:spLocks/>
          </p:cNvSpPr>
          <p:nvPr/>
        </p:nvSpPr>
        <p:spPr>
          <a:xfrm>
            <a:off x="225288" y="4967869"/>
            <a:ext cx="3689154" cy="114310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4000" dirty="0"/>
              <a:t>Equity</a:t>
            </a:r>
          </a:p>
        </p:txBody>
      </p:sp>
    </p:spTree>
    <p:extLst>
      <p:ext uri="{BB962C8B-B14F-4D97-AF65-F5344CB8AC3E}">
        <p14:creationId xmlns:p14="http://schemas.microsoft.com/office/powerpoint/2010/main" val="13480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6"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3D-D790-8E33-864C-D11A80E2D289}"/>
              </a:ext>
            </a:extLst>
          </p:cNvPr>
          <p:cNvSpPr>
            <a:spLocks noGrp="1"/>
          </p:cNvSpPr>
          <p:nvPr>
            <p:ph type="title"/>
          </p:nvPr>
        </p:nvSpPr>
        <p:spPr>
          <a:xfrm>
            <a:off x="648929" y="467668"/>
            <a:ext cx="10894142" cy="1622321"/>
          </a:xfrm>
        </p:spPr>
        <p:txBody>
          <a:bodyPr>
            <a:normAutofit/>
          </a:bodyPr>
          <a:lstStyle/>
          <a:p>
            <a:r>
              <a:rPr lang="en-GB" dirty="0"/>
              <a:t>Healthy indoor air safeguards our values!</a:t>
            </a:r>
          </a:p>
        </p:txBody>
      </p:sp>
      <p:sp>
        <p:nvSpPr>
          <p:cNvPr id="3" name="Inhaltsplatzhalter 2">
            <a:extLst>
              <a:ext uri="{FF2B5EF4-FFF2-40B4-BE49-F238E27FC236}">
                <a16:creationId xmlns:a16="http://schemas.microsoft.com/office/drawing/2014/main" id="{B646FF5A-1091-3CF6-0718-153E792FC22D}"/>
              </a:ext>
            </a:extLst>
          </p:cNvPr>
          <p:cNvSpPr>
            <a:spLocks noGrp="1"/>
          </p:cNvSpPr>
          <p:nvPr>
            <p:ph idx="1"/>
          </p:nvPr>
        </p:nvSpPr>
        <p:spPr>
          <a:xfrm>
            <a:off x="4263827" y="1710075"/>
            <a:ext cx="4540953" cy="759828"/>
          </a:xfrm>
          <a:solidFill>
            <a:srgbClr val="5197BE">
              <a:alpha val="58868"/>
            </a:srgbClr>
          </a:solidFill>
          <a:ln>
            <a:solidFill>
              <a:schemeClr val="bg1"/>
            </a:solidFill>
          </a:ln>
        </p:spPr>
        <p:txBody>
          <a:bodyPr anchor="ctr" anchorCtr="1">
            <a:normAutofit/>
          </a:bodyPr>
          <a:lstStyle/>
          <a:p>
            <a:pPr marL="0" indent="0" algn="just">
              <a:buNone/>
            </a:pPr>
            <a:r>
              <a:rPr lang="en-GB" sz="3200" dirty="0"/>
              <a:t>Attendance Rate</a:t>
            </a:r>
          </a:p>
        </p:txBody>
      </p:sp>
      <p:sp>
        <p:nvSpPr>
          <p:cNvPr id="4" name="Inhaltsplatzhalter 2">
            <a:extLst>
              <a:ext uri="{FF2B5EF4-FFF2-40B4-BE49-F238E27FC236}">
                <a16:creationId xmlns:a16="http://schemas.microsoft.com/office/drawing/2014/main" id="{28AB26BB-F0BE-F94A-FFA2-3B9E72686241}"/>
              </a:ext>
            </a:extLst>
          </p:cNvPr>
          <p:cNvSpPr txBox="1">
            <a:spLocks/>
          </p:cNvSpPr>
          <p:nvPr/>
        </p:nvSpPr>
        <p:spPr>
          <a:xfrm>
            <a:off x="648929" y="1739443"/>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200" dirty="0"/>
              <a:t>Learning success</a:t>
            </a:r>
          </a:p>
        </p:txBody>
      </p:sp>
      <p:sp>
        <p:nvSpPr>
          <p:cNvPr id="5" name="Inhaltsplatzhalter 2">
            <a:extLst>
              <a:ext uri="{FF2B5EF4-FFF2-40B4-BE49-F238E27FC236}">
                <a16:creationId xmlns:a16="http://schemas.microsoft.com/office/drawing/2014/main" id="{27FDE33A-97CB-4D94-7917-AFD68CA5D721}"/>
              </a:ext>
            </a:extLst>
          </p:cNvPr>
          <p:cNvSpPr txBox="1">
            <a:spLocks/>
          </p:cNvSpPr>
          <p:nvPr/>
        </p:nvSpPr>
        <p:spPr>
          <a:xfrm>
            <a:off x="489322" y="3011218"/>
            <a:ext cx="4175904"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3200" dirty="0"/>
              <a:t>Performance</a:t>
            </a:r>
          </a:p>
        </p:txBody>
      </p:sp>
      <p:sp>
        <p:nvSpPr>
          <p:cNvPr id="6" name="Inhaltsplatzhalter 2">
            <a:extLst>
              <a:ext uri="{FF2B5EF4-FFF2-40B4-BE49-F238E27FC236}">
                <a16:creationId xmlns:a16="http://schemas.microsoft.com/office/drawing/2014/main" id="{39325B37-F6CC-30FC-5DF3-651CEB956CCA}"/>
              </a:ext>
            </a:extLst>
          </p:cNvPr>
          <p:cNvSpPr txBox="1">
            <a:spLocks/>
          </p:cNvSpPr>
          <p:nvPr/>
        </p:nvSpPr>
        <p:spPr>
          <a:xfrm>
            <a:off x="2142974" y="2357317"/>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3200" dirty="0"/>
              <a:t>Health </a:t>
            </a:r>
          </a:p>
        </p:txBody>
      </p:sp>
      <p:sp>
        <p:nvSpPr>
          <p:cNvPr id="8" name="Inhaltsplatzhalter 2">
            <a:extLst>
              <a:ext uri="{FF2B5EF4-FFF2-40B4-BE49-F238E27FC236}">
                <a16:creationId xmlns:a16="http://schemas.microsoft.com/office/drawing/2014/main" id="{F461E13A-8F3E-3795-E73A-CEA3243642F9}"/>
              </a:ext>
            </a:extLst>
          </p:cNvPr>
          <p:cNvSpPr txBox="1">
            <a:spLocks/>
          </p:cNvSpPr>
          <p:nvPr/>
        </p:nvSpPr>
        <p:spPr>
          <a:xfrm>
            <a:off x="8554980" y="2205879"/>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fontScale="85000" lnSpcReduction="100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3200" dirty="0"/>
              <a:t>Social participation</a:t>
            </a:r>
          </a:p>
        </p:txBody>
      </p:sp>
      <p:sp>
        <p:nvSpPr>
          <p:cNvPr id="9" name="Inhaltsplatzhalter 2">
            <a:extLst>
              <a:ext uri="{FF2B5EF4-FFF2-40B4-BE49-F238E27FC236}">
                <a16:creationId xmlns:a16="http://schemas.microsoft.com/office/drawing/2014/main" id="{D540A02C-6722-3C9F-B75F-BAF6FD68B33B}"/>
              </a:ext>
            </a:extLst>
          </p:cNvPr>
          <p:cNvSpPr txBox="1">
            <a:spLocks/>
          </p:cNvSpPr>
          <p:nvPr/>
        </p:nvSpPr>
        <p:spPr>
          <a:xfrm>
            <a:off x="5287830" y="2669172"/>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3200" dirty="0"/>
              <a:t>Equity </a:t>
            </a:r>
          </a:p>
        </p:txBody>
      </p:sp>
      <p:pic>
        <p:nvPicPr>
          <p:cNvPr id="7" name="Grafik 6">
            <a:extLst>
              <a:ext uri="{FF2B5EF4-FFF2-40B4-BE49-F238E27FC236}">
                <a16:creationId xmlns:a16="http://schemas.microsoft.com/office/drawing/2014/main" id="{FF2E1F50-DE91-F0E1-2D20-4B9B5D3262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256205" y="5503673"/>
            <a:ext cx="7679590" cy="988259"/>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Preview of your QR Code">
            <a:hlinkClick r:id="rId4"/>
            <a:extLst>
              <a:ext uri="{FF2B5EF4-FFF2-40B4-BE49-F238E27FC236}">
                <a16:creationId xmlns:a16="http://schemas.microsoft.com/office/drawing/2014/main" id="{26588675-AE6F-E6DF-E326-22EAFAB16E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87830" y="3778268"/>
            <a:ext cx="1571026" cy="1571026"/>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2">
            <a:extLst>
              <a:ext uri="{FF2B5EF4-FFF2-40B4-BE49-F238E27FC236}">
                <a16:creationId xmlns:a16="http://schemas.microsoft.com/office/drawing/2014/main" id="{B0355AC5-11CD-2318-6AE0-0EEB17E4A533}"/>
              </a:ext>
            </a:extLst>
          </p:cNvPr>
          <p:cNvSpPr txBox="1">
            <a:spLocks/>
          </p:cNvSpPr>
          <p:nvPr/>
        </p:nvSpPr>
        <p:spPr>
          <a:xfrm>
            <a:off x="8554980" y="3118393"/>
            <a:ext cx="3237891" cy="759828"/>
          </a:xfrm>
          <a:prstGeom prst="rect">
            <a:avLst/>
          </a:prstGeom>
          <a:solidFill>
            <a:srgbClr val="5197BE">
              <a:alpha val="58868"/>
            </a:srgbClr>
          </a:solidFill>
          <a:ln>
            <a:solidFill>
              <a:schemeClr val="bg1"/>
            </a:solidFill>
          </a:ln>
        </p:spPr>
        <p:txBody>
          <a:bodyPr vert="horz" lIns="91440" tIns="45720" rIns="91440" bIns="45720" rtlCol="0" anchor="ctr" anchorCtr="1">
            <a:normAutofit/>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3200" dirty="0"/>
              <a:t>… and more</a:t>
            </a:r>
          </a:p>
        </p:txBody>
      </p:sp>
      <p:sp>
        <p:nvSpPr>
          <p:cNvPr id="39" name="Textfeld 38">
            <a:extLst>
              <a:ext uri="{FF2B5EF4-FFF2-40B4-BE49-F238E27FC236}">
                <a16:creationId xmlns:a16="http://schemas.microsoft.com/office/drawing/2014/main" id="{3C2BB4F8-C255-6506-B3C0-9641D7599A3D}"/>
              </a:ext>
            </a:extLst>
          </p:cNvPr>
          <p:cNvSpPr txBox="1"/>
          <p:nvPr/>
        </p:nvSpPr>
        <p:spPr>
          <a:xfrm>
            <a:off x="3045995" y="6518740"/>
            <a:ext cx="6100010" cy="369332"/>
          </a:xfrm>
          <a:prstGeom prst="rect">
            <a:avLst/>
          </a:prstGeom>
          <a:noFill/>
        </p:spPr>
        <p:txBody>
          <a:bodyPr wrap="square">
            <a:spAutoFit/>
          </a:bodyPr>
          <a:lstStyle/>
          <a:p>
            <a:r>
              <a:rPr lang="en-GB" dirty="0">
                <a:solidFill>
                  <a:schemeClr val="bg1"/>
                </a:solidFill>
                <a:latin typeface="Lato" panose="020F0502020204030203" pitchFamily="34" charset="0"/>
                <a:ea typeface="Lato" panose="020F0502020204030203" pitchFamily="34" charset="0"/>
                <a:cs typeface="Lato" panose="020F0502020204030203" pitchFamily="34" charset="0"/>
              </a:rPr>
              <a:t>https://</a:t>
            </a:r>
            <a:r>
              <a:rPr lang="en-GB" dirty="0" err="1">
                <a:solidFill>
                  <a:schemeClr val="bg1"/>
                </a:solidFill>
                <a:latin typeface="Lato" panose="020F0502020204030203" pitchFamily="34" charset="0"/>
                <a:ea typeface="Lato" panose="020F0502020204030203" pitchFamily="34" charset="0"/>
                <a:cs typeface="Lato" panose="020F0502020204030203" pitchFamily="34" charset="0"/>
              </a:rPr>
              <a:t>www.igoe.at</a:t>
            </a:r>
            <a:r>
              <a:rPr lang="en-GB" dirty="0">
                <a:solidFill>
                  <a:schemeClr val="bg1"/>
                </a:solidFill>
                <a:latin typeface="Lato" panose="020F0502020204030203" pitchFamily="34" charset="0"/>
                <a:ea typeface="Lato" panose="020F0502020204030203" pitchFamily="34" charset="0"/>
                <a:cs typeface="Lato" panose="020F0502020204030203" pitchFamily="34" charset="0"/>
              </a:rPr>
              <a:t>/</a:t>
            </a:r>
            <a:r>
              <a:rPr lang="en-GB" dirty="0" err="1">
                <a:solidFill>
                  <a:schemeClr val="bg1"/>
                </a:solidFill>
                <a:latin typeface="Lato" panose="020F0502020204030203" pitchFamily="34" charset="0"/>
                <a:ea typeface="Lato" panose="020F0502020204030203" pitchFamily="34" charset="0"/>
                <a:cs typeface="Lato" panose="020F0502020204030203" pitchFamily="34" charset="0"/>
              </a:rPr>
              <a:t>saubere</a:t>
            </a:r>
            <a:r>
              <a:rPr lang="en-GB" dirty="0">
                <a:solidFill>
                  <a:schemeClr val="bg1"/>
                </a:solidFill>
                <a:latin typeface="Lato" panose="020F0502020204030203" pitchFamily="34" charset="0"/>
                <a:ea typeface="Lato" panose="020F0502020204030203" pitchFamily="34" charset="0"/>
                <a:cs typeface="Lato" panose="020F0502020204030203" pitchFamily="34" charset="0"/>
              </a:rPr>
              <a:t>-</a:t>
            </a:r>
            <a:r>
              <a:rPr lang="en-GB" dirty="0" err="1">
                <a:solidFill>
                  <a:schemeClr val="bg1"/>
                </a:solidFill>
                <a:latin typeface="Lato" panose="020F0502020204030203" pitchFamily="34" charset="0"/>
                <a:ea typeface="Lato" panose="020F0502020204030203" pitchFamily="34" charset="0"/>
                <a:cs typeface="Lato" panose="020F0502020204030203" pitchFamily="34" charset="0"/>
              </a:rPr>
              <a:t>luft</a:t>
            </a:r>
            <a:r>
              <a:rPr lang="en-GB" dirty="0">
                <a:solidFill>
                  <a:schemeClr val="bg1"/>
                </a:solidFill>
                <a:latin typeface="Lato" panose="020F0502020204030203" pitchFamily="34" charset="0"/>
                <a:ea typeface="Lato" panose="020F0502020204030203" pitchFamily="34" charset="0"/>
                <a:cs typeface="Lato" panose="020F0502020204030203" pitchFamily="34" charset="0"/>
              </a:rPr>
              <a:t>-und-</a:t>
            </a:r>
            <a:r>
              <a:rPr lang="en-GB" dirty="0" err="1">
                <a:solidFill>
                  <a:schemeClr val="bg1"/>
                </a:solidFill>
                <a:latin typeface="Lato" panose="020F0502020204030203" pitchFamily="34" charset="0"/>
                <a:ea typeface="Lato" panose="020F0502020204030203" pitchFamily="34" charset="0"/>
                <a:cs typeface="Lato" panose="020F0502020204030203" pitchFamily="34" charset="0"/>
              </a:rPr>
              <a:t>wissenschaft</a:t>
            </a:r>
            <a:r>
              <a:rPr lang="en-GB" dirty="0">
                <a:solidFill>
                  <a:schemeClr val="bg1"/>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12353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80C76-9A36-42E3-358B-9B4B082BAC8C}"/>
              </a:ext>
            </a:extLst>
          </p:cNvPr>
          <p:cNvSpPr>
            <a:spLocks noGrp="1"/>
          </p:cNvSpPr>
          <p:nvPr>
            <p:ph type="title"/>
          </p:nvPr>
        </p:nvSpPr>
        <p:spPr/>
        <p:txBody>
          <a:bodyPr>
            <a:normAutofit/>
          </a:bodyPr>
          <a:lstStyle/>
          <a:p>
            <a:r>
              <a:rPr lang="en-GB"/>
              <a:t>Ways to improve indoor air quality:</a:t>
            </a:r>
          </a:p>
        </p:txBody>
      </p:sp>
      <p:pic>
        <p:nvPicPr>
          <p:cNvPr id="4" name="Grafik 3">
            <a:extLst>
              <a:ext uri="{FF2B5EF4-FFF2-40B4-BE49-F238E27FC236}">
                <a16:creationId xmlns:a16="http://schemas.microsoft.com/office/drawing/2014/main" id="{5960E3CF-5EA8-7B61-627F-973C7D4F50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10493" y="1525012"/>
            <a:ext cx="7363623" cy="4574506"/>
          </a:xfrm>
          <a:prstGeom prst="rect">
            <a:avLst/>
          </a:prstGeom>
        </p:spPr>
      </p:pic>
      <p:sp>
        <p:nvSpPr>
          <p:cNvPr id="6" name="Textfeld 5">
            <a:extLst>
              <a:ext uri="{FF2B5EF4-FFF2-40B4-BE49-F238E27FC236}">
                <a16:creationId xmlns:a16="http://schemas.microsoft.com/office/drawing/2014/main" id="{40B4A684-BE5E-951B-123B-D05554830F17}"/>
              </a:ext>
            </a:extLst>
          </p:cNvPr>
          <p:cNvSpPr txBox="1"/>
          <p:nvPr/>
        </p:nvSpPr>
        <p:spPr>
          <a:xfrm>
            <a:off x="0" y="6138932"/>
            <a:ext cx="12192000" cy="677108"/>
          </a:xfrm>
          <a:prstGeom prst="rect">
            <a:avLst/>
          </a:prstGeom>
          <a:noFill/>
          <a:ln w="15875">
            <a:solidFill>
              <a:srgbClr val="A7C7D8"/>
            </a:solidFill>
          </a:ln>
        </p:spPr>
        <p:txBody>
          <a:bodyPr wrap="square" lIns="36000" rIns="36000">
            <a:spAutoFit/>
          </a:bodyPr>
          <a:lstStyle/>
          <a:p>
            <a:pPr algn="ctr"/>
            <a:r>
              <a:rPr lang="en-GB" sz="3800">
                <a:solidFill>
                  <a:schemeClr val="bg1"/>
                </a:solidFill>
                <a:latin typeface="Lato" panose="020F0502020204030203" pitchFamily="34" charset="0"/>
              </a:rPr>
              <a:t>Air treatment and exchange depending on conditions</a:t>
            </a:r>
          </a:p>
        </p:txBody>
      </p:sp>
      <p:sp>
        <p:nvSpPr>
          <p:cNvPr id="5" name="Abgerundetes Rechteck 4">
            <a:extLst>
              <a:ext uri="{FF2B5EF4-FFF2-40B4-BE49-F238E27FC236}">
                <a16:creationId xmlns:a16="http://schemas.microsoft.com/office/drawing/2014/main" id="{1A2B121F-5D0F-9B7D-3443-E3FD8F7A31B0}"/>
              </a:ext>
            </a:extLst>
          </p:cNvPr>
          <p:cNvSpPr/>
          <p:nvPr/>
        </p:nvSpPr>
        <p:spPr>
          <a:xfrm>
            <a:off x="8546409" y="1463227"/>
            <a:ext cx="3514212" cy="4675705"/>
          </a:xfrm>
          <a:prstGeom prst="roundRect">
            <a:avLst/>
          </a:prstGeom>
          <a:solidFill>
            <a:srgbClr val="5197BE"/>
          </a:solidFill>
          <a:ln w="44450">
            <a:solidFill>
              <a:schemeClr val="bg1"/>
            </a:solidFill>
          </a:ln>
        </p:spPr>
        <p:txBody>
          <a:bodyPr wrap="none" lIns="36000" tIns="45720" rIns="36000" bIns="45720">
            <a:noAutofit/>
          </a:bodyPr>
          <a:lstStyle/>
          <a:p>
            <a:r>
              <a:rPr lang="en-GB" sz="3200" u="sng" spc="50" dirty="0">
                <a:ln w="9525" cmpd="sng">
                  <a:noFill/>
                  <a:prstDash val="solid"/>
                </a:ln>
                <a:solidFill>
                  <a:srgbClr val="70AD47">
                    <a:tint val="1000"/>
                  </a:srgbClr>
                </a:solidFill>
                <a:latin typeface="Lato" panose="020F0502020204030203" pitchFamily="34" charset="0"/>
              </a:rPr>
              <a:t>Recommendation:</a:t>
            </a:r>
            <a:br>
              <a:rPr lang="en-GB" sz="3200" u="sng" spc="50" dirty="0">
                <a:ln w="9525" cmpd="sng">
                  <a:noFill/>
                  <a:prstDash val="solid"/>
                </a:ln>
                <a:solidFill>
                  <a:srgbClr val="70AD47">
                    <a:tint val="1000"/>
                  </a:srgbClr>
                </a:solidFill>
                <a:latin typeface="Lato" panose="020F0502020204030203" pitchFamily="34" charset="0"/>
              </a:rPr>
            </a:br>
            <a:r>
              <a:rPr lang="en-GB" sz="3200" u="sng" spc="50" dirty="0">
                <a:ln w="9525" cmpd="sng">
                  <a:noFill/>
                  <a:prstDash val="solid"/>
                </a:ln>
                <a:solidFill>
                  <a:srgbClr val="70AD47">
                    <a:tint val="1000"/>
                  </a:srgbClr>
                </a:solidFill>
                <a:latin typeface="Lato" panose="020F0502020204030203" pitchFamily="34" charset="0"/>
              </a:rPr>
              <a:t>
</a:t>
            </a:r>
            <a:r>
              <a:rPr lang="en-GB" sz="3200" spc="50" dirty="0">
                <a:ln w="9525" cmpd="sng">
                  <a:noFill/>
                  <a:prstDash val="solid"/>
                </a:ln>
                <a:solidFill>
                  <a:srgbClr val="70AD47">
                    <a:tint val="1000"/>
                  </a:srgbClr>
                </a:solidFill>
                <a:latin typeface="Lato" panose="020F0502020204030203" pitchFamily="34" charset="0"/>
              </a:rPr>
              <a:t>6 air changes</a:t>
            </a:r>
            <a:br>
              <a:rPr lang="en-GB" sz="3200" spc="50" dirty="0">
                <a:ln w="9525" cmpd="sng">
                  <a:noFill/>
                  <a:prstDash val="solid"/>
                </a:ln>
                <a:solidFill>
                  <a:srgbClr val="70AD47">
                    <a:tint val="1000"/>
                  </a:srgbClr>
                </a:solidFill>
                <a:latin typeface="Lato" panose="020F0502020204030203" pitchFamily="34" charset="0"/>
              </a:rPr>
            </a:br>
            <a:r>
              <a:rPr lang="en-GB" sz="3200" spc="50" dirty="0">
                <a:ln w="9525" cmpd="sng">
                  <a:noFill/>
                  <a:prstDash val="solid"/>
                </a:ln>
                <a:solidFill>
                  <a:srgbClr val="70AD47">
                    <a:tint val="1000"/>
                  </a:srgbClr>
                </a:solidFill>
                <a:latin typeface="Lato" panose="020F0502020204030203" pitchFamily="34" charset="0"/>
              </a:rPr>
              <a:t>per hour or </a:t>
            </a:r>
            <a:br>
              <a:rPr lang="en-GB" sz="3200" spc="50" dirty="0">
                <a:ln w="9525" cmpd="sng">
                  <a:noFill/>
                  <a:prstDash val="solid"/>
                </a:ln>
                <a:solidFill>
                  <a:srgbClr val="70AD47">
                    <a:tint val="1000"/>
                  </a:srgbClr>
                </a:solidFill>
                <a:latin typeface="Lato" panose="020F0502020204030203" pitchFamily="34" charset="0"/>
              </a:rPr>
            </a:br>
            <a:r>
              <a:rPr lang="en-GB" sz="3200" spc="50" dirty="0">
                <a:ln w="9525" cmpd="sng">
                  <a:noFill/>
                  <a:prstDash val="solid"/>
                </a:ln>
                <a:solidFill>
                  <a:srgbClr val="70AD47">
                    <a:tint val="1000"/>
                  </a:srgbClr>
                </a:solidFill>
                <a:latin typeface="Lato" panose="020F0502020204030203" pitchFamily="34" charset="0"/>
              </a:rPr>
              <a:t>
Per person</a:t>
            </a:r>
            <a:br>
              <a:rPr lang="en-GB" sz="3200" spc="50" dirty="0">
                <a:ln w="9525" cmpd="sng">
                  <a:noFill/>
                  <a:prstDash val="solid"/>
                </a:ln>
                <a:solidFill>
                  <a:srgbClr val="70AD47">
                    <a:tint val="1000"/>
                  </a:srgbClr>
                </a:solidFill>
                <a:latin typeface="Lato" panose="020F0502020204030203" pitchFamily="34" charset="0"/>
              </a:rPr>
            </a:br>
            <a:r>
              <a:rPr lang="en-GB" sz="3200" spc="50" dirty="0">
                <a:ln w="9525" cmpd="sng">
                  <a:noFill/>
                  <a:prstDash val="solid"/>
                </a:ln>
                <a:solidFill>
                  <a:srgbClr val="70AD47">
                    <a:tint val="1000"/>
                  </a:srgbClr>
                </a:solidFill>
                <a:latin typeface="Lato" panose="020F0502020204030203" pitchFamily="34" charset="0"/>
              </a:rPr>
              <a:t>35m</a:t>
            </a:r>
            <a:r>
              <a:rPr lang="en-GB" sz="3200" spc="50" baseline="30000" dirty="0">
                <a:ln w="9525" cmpd="sng">
                  <a:noFill/>
                  <a:prstDash val="solid"/>
                </a:ln>
                <a:solidFill>
                  <a:srgbClr val="70AD47">
                    <a:tint val="1000"/>
                  </a:srgbClr>
                </a:solidFill>
                <a:latin typeface="Lato" panose="020F0502020204030203" pitchFamily="34" charset="0"/>
              </a:rPr>
              <a:t>3</a:t>
            </a:r>
            <a:r>
              <a:rPr lang="en-GB" sz="3200" spc="50" dirty="0">
                <a:ln w="9525" cmpd="sng">
                  <a:noFill/>
                  <a:prstDash val="solid"/>
                </a:ln>
                <a:solidFill>
                  <a:srgbClr val="70AD47">
                    <a:tint val="1000"/>
                  </a:srgbClr>
                </a:solidFill>
                <a:latin typeface="Lato" panose="020F0502020204030203" pitchFamily="34" charset="0"/>
              </a:rPr>
              <a:t>/hour</a:t>
            </a:r>
            <a:endParaRPr lang="en-GB" sz="3200" cap="none" spc="50" dirty="0">
              <a:ln w="9525" cmpd="sng">
                <a:noFill/>
                <a:prstDash val="solid"/>
              </a:ln>
              <a:solidFill>
                <a:srgbClr val="70AD47">
                  <a:tint val="1000"/>
                </a:srgbClr>
              </a:solidFill>
              <a:effectLst/>
              <a:latin typeface="Lato" panose="020F0502020204030203" pitchFamily="34" charset="0"/>
            </a:endParaRPr>
          </a:p>
        </p:txBody>
      </p:sp>
      <p:sp>
        <p:nvSpPr>
          <p:cNvPr id="3" name="Textfeld 2">
            <a:extLst>
              <a:ext uri="{FF2B5EF4-FFF2-40B4-BE49-F238E27FC236}">
                <a16:creationId xmlns:a16="http://schemas.microsoft.com/office/drawing/2014/main" id="{CB210735-6B1D-5F5E-F03E-563F823B8321}"/>
              </a:ext>
            </a:extLst>
          </p:cNvPr>
          <p:cNvSpPr txBox="1"/>
          <p:nvPr/>
        </p:nvSpPr>
        <p:spPr>
          <a:xfrm>
            <a:off x="2516583" y="1690688"/>
            <a:ext cx="5857533" cy="1127360"/>
          </a:xfrm>
          <a:prstGeom prst="rect">
            <a:avLst/>
          </a:prstGeom>
          <a:solidFill>
            <a:schemeClr val="bg1"/>
          </a:solidFill>
        </p:spPr>
        <p:txBody>
          <a:bodyPr wrap="square" rtlCol="0">
            <a:spAutoFit/>
          </a:bodyPr>
          <a:lstStyle/>
          <a:p>
            <a:pPr>
              <a:lnSpc>
                <a:spcPct val="150000"/>
              </a:lnSpc>
            </a:pPr>
            <a:r>
              <a:rPr lang="en-GB" sz="2400" b="1" dirty="0">
                <a:latin typeface="Lato" panose="020F0502020204030203" pitchFamily="34" charset="0"/>
                <a:ea typeface="Lato" panose="020F0502020204030203" pitchFamily="34" charset="0"/>
                <a:cs typeface="Lato" panose="020F0502020204030203" pitchFamily="34" charset="0"/>
              </a:rPr>
              <a:t>CO</a:t>
            </a:r>
            <a:r>
              <a:rPr lang="en-GB" sz="2400" b="1" baseline="-25000" dirty="0">
                <a:latin typeface="Lato" panose="020F0502020204030203" pitchFamily="34" charset="0"/>
                <a:ea typeface="Lato" panose="020F0502020204030203" pitchFamily="34" charset="0"/>
                <a:cs typeface="Lato" panose="020F0502020204030203" pitchFamily="34" charset="0"/>
              </a:rPr>
              <a:t>2 </a:t>
            </a:r>
            <a:r>
              <a:rPr lang="en-GB" sz="2400" b="1" dirty="0">
                <a:latin typeface="Lato" panose="020F0502020204030203" pitchFamily="34" charset="0"/>
                <a:ea typeface="Lato" panose="020F0502020204030203" pitchFamily="34" charset="0"/>
                <a:cs typeface="Lato" panose="020F0502020204030203" pitchFamily="34" charset="0"/>
              </a:rPr>
              <a:t>MEASUREMENT controls air quality &amp; enables timely ventilation.</a:t>
            </a:r>
          </a:p>
        </p:txBody>
      </p:sp>
      <p:sp>
        <p:nvSpPr>
          <p:cNvPr id="7" name="Textfeld 6">
            <a:extLst>
              <a:ext uri="{FF2B5EF4-FFF2-40B4-BE49-F238E27FC236}">
                <a16:creationId xmlns:a16="http://schemas.microsoft.com/office/drawing/2014/main" id="{804E33B0-7CE3-4A16-5A91-1F5586BC9ECE}"/>
              </a:ext>
            </a:extLst>
          </p:cNvPr>
          <p:cNvSpPr txBox="1"/>
          <p:nvPr/>
        </p:nvSpPr>
        <p:spPr>
          <a:xfrm>
            <a:off x="2516582" y="3237399"/>
            <a:ext cx="5857533" cy="1127360"/>
          </a:xfrm>
          <a:prstGeom prst="rect">
            <a:avLst/>
          </a:prstGeom>
          <a:solidFill>
            <a:schemeClr val="bg1"/>
          </a:solidFill>
        </p:spPr>
        <p:txBody>
          <a:bodyPr wrap="square" rtlCol="0">
            <a:spAutoFit/>
          </a:bodyPr>
          <a:lstStyle/>
          <a:p>
            <a:pPr>
              <a:lnSpc>
                <a:spcPct val="150000"/>
              </a:lnSpc>
            </a:pPr>
            <a:r>
              <a:rPr lang="en-GB" sz="2400" b="1" dirty="0">
                <a:latin typeface="Lato" panose="020F0502020204030203" pitchFamily="34" charset="0"/>
                <a:ea typeface="Lato" panose="020F0502020204030203" pitchFamily="34" charset="0"/>
                <a:cs typeface="Lato" panose="020F0502020204030203" pitchFamily="34" charset="0"/>
              </a:rPr>
              <a:t>Constant air exchange using HVAC or</a:t>
            </a:r>
          </a:p>
          <a:p>
            <a:pPr>
              <a:lnSpc>
                <a:spcPct val="150000"/>
              </a:lnSpc>
            </a:pPr>
            <a:r>
              <a:rPr lang="en-GB" sz="2400" b="1" dirty="0">
                <a:latin typeface="Lato" panose="020F0502020204030203" pitchFamily="34" charset="0"/>
                <a:ea typeface="Lato" panose="020F0502020204030203" pitchFamily="34" charset="0"/>
                <a:cs typeface="Lato" panose="020F0502020204030203" pitchFamily="34" charset="0"/>
              </a:rPr>
              <a:t>EXHAUST FANS ensures clear minds.</a:t>
            </a:r>
          </a:p>
        </p:txBody>
      </p:sp>
      <p:sp>
        <p:nvSpPr>
          <p:cNvPr id="8" name="Textfeld 7">
            <a:extLst>
              <a:ext uri="{FF2B5EF4-FFF2-40B4-BE49-F238E27FC236}">
                <a16:creationId xmlns:a16="http://schemas.microsoft.com/office/drawing/2014/main" id="{767DEBF4-A1FD-D7CC-FA9C-0D587574856F}"/>
              </a:ext>
            </a:extLst>
          </p:cNvPr>
          <p:cNvSpPr txBox="1"/>
          <p:nvPr/>
        </p:nvSpPr>
        <p:spPr>
          <a:xfrm>
            <a:off x="2516581" y="4784110"/>
            <a:ext cx="5857533" cy="1127360"/>
          </a:xfrm>
          <a:prstGeom prst="rect">
            <a:avLst/>
          </a:prstGeom>
          <a:solidFill>
            <a:schemeClr val="bg1"/>
          </a:solidFill>
        </p:spPr>
        <p:txBody>
          <a:bodyPr wrap="square" rtlCol="0">
            <a:spAutoFit/>
          </a:bodyPr>
          <a:lstStyle/>
          <a:p>
            <a:pPr>
              <a:lnSpc>
                <a:spcPct val="150000"/>
              </a:lnSpc>
            </a:pPr>
            <a:r>
              <a:rPr lang="en-GB" sz="2400" b="1" dirty="0">
                <a:latin typeface="Lato" panose="020F0502020204030203" pitchFamily="34" charset="0"/>
                <a:ea typeface="Lato" panose="020F0502020204030203" pitchFamily="34" charset="0"/>
                <a:cs typeface="Lato" panose="020F0502020204030203" pitchFamily="34" charset="0"/>
              </a:rPr>
              <a:t>AIR FILTERS reduce virus, pollen &amp; fungal particles as well as fine dust pollution.</a:t>
            </a:r>
          </a:p>
        </p:txBody>
      </p:sp>
    </p:spTree>
    <p:extLst>
      <p:ext uri="{BB962C8B-B14F-4D97-AF65-F5344CB8AC3E}">
        <p14:creationId xmlns:p14="http://schemas.microsoft.com/office/powerpoint/2010/main" val="40157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F6AA2-A971-200F-33F8-A73F3828C94D}"/>
              </a:ext>
            </a:extLst>
          </p:cNvPr>
          <p:cNvSpPr>
            <a:spLocks noGrp="1"/>
          </p:cNvSpPr>
          <p:nvPr>
            <p:ph type="title"/>
          </p:nvPr>
        </p:nvSpPr>
        <p:spPr/>
        <p:txBody>
          <a:bodyPr/>
          <a:lstStyle/>
          <a:p>
            <a:endParaRPr lang="en-GB"/>
          </a:p>
        </p:txBody>
      </p:sp>
      <p:pic>
        <p:nvPicPr>
          <p:cNvPr id="4" name="coche-desktop-1">
            <a:hlinkClick r:id="" action="ppaction://media"/>
            <a:extLst>
              <a:ext uri="{FF2B5EF4-FFF2-40B4-BE49-F238E27FC236}">
                <a16:creationId xmlns:a16="http://schemas.microsoft.com/office/drawing/2014/main" id="{FB32EB93-8542-D2BE-E17C-D855B2EDC763}"/>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b="13228"/>
          <a:stretch/>
        </p:blipFill>
        <p:spPr>
          <a:xfrm>
            <a:off x="0" y="-350714"/>
            <a:ext cx="12192000" cy="7559428"/>
          </a:xfrm>
        </p:spPr>
      </p:pic>
      <p:sp>
        <p:nvSpPr>
          <p:cNvPr id="6" name="Titel 1">
            <a:extLst>
              <a:ext uri="{FF2B5EF4-FFF2-40B4-BE49-F238E27FC236}">
                <a16:creationId xmlns:a16="http://schemas.microsoft.com/office/drawing/2014/main" id="{10986672-42C6-B54A-D94E-DE25AF227A28}"/>
              </a:ext>
            </a:extLst>
          </p:cNvPr>
          <p:cNvSpPr txBox="1">
            <a:spLocks/>
          </p:cNvSpPr>
          <p:nvPr/>
        </p:nvSpPr>
        <p:spPr>
          <a:xfrm>
            <a:off x="4244742" y="106946"/>
            <a:ext cx="79472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1" i="0" kern="1200" baseline="0">
                <a:ln>
                  <a:solidFill>
                    <a:srgbClr val="5197BE"/>
                  </a:solidFill>
                </a:ln>
                <a:solidFill>
                  <a:schemeClr val="bg1"/>
                </a:solidFill>
                <a:effectLst/>
                <a:latin typeface="Lato" panose="020F0502020204030203" pitchFamily="34" charset="0"/>
                <a:ea typeface="+mj-ea"/>
                <a:cs typeface="+mj-cs"/>
              </a:defRPr>
            </a:lvl1pPr>
          </a:lstStyle>
          <a:p>
            <a:r>
              <a:rPr lang="en-GB" sz="4400"/>
              <a:t>As Indoor Air Quality Indicator</a:t>
            </a:r>
          </a:p>
        </p:txBody>
      </p:sp>
      <p:sp>
        <p:nvSpPr>
          <p:cNvPr id="8" name="Textfeld 7">
            <a:extLst>
              <a:ext uri="{FF2B5EF4-FFF2-40B4-BE49-F238E27FC236}">
                <a16:creationId xmlns:a16="http://schemas.microsoft.com/office/drawing/2014/main" id="{C914E5AA-6C22-82BB-E4DB-864452851300}"/>
              </a:ext>
            </a:extLst>
          </p:cNvPr>
          <p:cNvSpPr txBox="1"/>
          <p:nvPr/>
        </p:nvSpPr>
        <p:spPr>
          <a:xfrm>
            <a:off x="2026625" y="4284004"/>
            <a:ext cx="9782197" cy="2269339"/>
          </a:xfrm>
          <a:prstGeom prst="rect">
            <a:avLst/>
          </a:prstGeom>
          <a:noFill/>
        </p:spPr>
        <p:txBody>
          <a:bodyPr wrap="square">
            <a:spAutoFit/>
          </a:bodyPr>
          <a:lstStyle/>
          <a:p>
            <a:pPr marL="673100" indent="-673100">
              <a:lnSpc>
                <a:spcPct val="130000"/>
              </a:lnSpc>
              <a:buFont typeface=".Apple Color Emoji UI"/>
              <a:buChar char="☁️"/>
            </a:pPr>
            <a:r>
              <a:rPr lang="en-GB" sz="2800" dirty="0">
                <a:solidFill>
                  <a:schemeClr val="bg1"/>
                </a:solidFill>
                <a:latin typeface="Lato" panose="020F0502020204030203" pitchFamily="34" charset="0"/>
                <a:ea typeface="Lato" panose="020F0502020204030203" pitchFamily="34" charset="0"/>
                <a:cs typeface="Lato" panose="020F0502020204030203" pitchFamily="34" charset="0"/>
              </a:rPr>
              <a:t>Air - Outdoor: 0.042% CO2 (=420ppm)
Exhaled air contains 3-4% CO2 (=30.0000-40,000 ppm)
CO</a:t>
            </a:r>
            <a:r>
              <a:rPr lang="en-GB" sz="2800" baseline="-25000" dirty="0">
                <a:solidFill>
                  <a:schemeClr val="bg1"/>
                </a:solidFill>
                <a:latin typeface="Lato" panose="020F0502020204030203" pitchFamily="34" charset="0"/>
                <a:ea typeface="Lato" panose="020F0502020204030203" pitchFamily="34" charset="0"/>
                <a:cs typeface="Lato" panose="020F0502020204030203" pitchFamily="34" charset="0"/>
              </a:rPr>
              <a:t>2</a:t>
            </a:r>
            <a:r>
              <a:rPr lang="en-GB" sz="2800" dirty="0">
                <a:solidFill>
                  <a:schemeClr val="bg1"/>
                </a:solidFill>
                <a:latin typeface="Lato" panose="020F0502020204030203" pitchFamily="34" charset="0"/>
                <a:ea typeface="Lato" panose="020F0502020204030203" pitchFamily="34" charset="0"/>
                <a:cs typeface="Lato" panose="020F0502020204030203" pitchFamily="34" charset="0"/>
              </a:rPr>
              <a:t> values serve as an indicator of breathed air AND indoor air quality</a:t>
            </a:r>
            <a:endParaRPr lang="en-GB"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feld 11">
            <a:extLst>
              <a:ext uri="{FF2B5EF4-FFF2-40B4-BE49-F238E27FC236}">
                <a16:creationId xmlns:a16="http://schemas.microsoft.com/office/drawing/2014/main" id="{607DB233-34A8-C9CC-0D18-FB6365C7A3FB}"/>
              </a:ext>
            </a:extLst>
          </p:cNvPr>
          <p:cNvSpPr txBox="1"/>
          <p:nvPr/>
        </p:nvSpPr>
        <p:spPr>
          <a:xfrm>
            <a:off x="2483826" y="6599986"/>
            <a:ext cx="8576896" cy="261610"/>
          </a:xfrm>
          <a:prstGeom prst="rect">
            <a:avLst/>
          </a:prstGeom>
          <a:noFill/>
        </p:spPr>
        <p:txBody>
          <a:bodyPr wrap="square">
            <a:spAutoFit/>
          </a:bodyPr>
          <a:lstStyle/>
          <a:p>
            <a:r>
              <a:rPr lang="en-GB" sz="1100">
                <a:solidFill>
                  <a:schemeClr val="bg1"/>
                </a:solidFill>
                <a:latin typeface="Lato" panose="020F0502020204030203" pitchFamily="34" charset="0"/>
              </a:rPr>
              <a:t>Quelle: https://elpais.com/especiales/coronavirus-covid-19/how-to-avoid-the-infection-in-indoor-spaces/</a:t>
            </a:r>
          </a:p>
        </p:txBody>
      </p:sp>
      <p:pic>
        <p:nvPicPr>
          <p:cNvPr id="14" name="Grafik 13">
            <a:extLst>
              <a:ext uri="{FF2B5EF4-FFF2-40B4-BE49-F238E27FC236}">
                <a16:creationId xmlns:a16="http://schemas.microsoft.com/office/drawing/2014/main" id="{4DCEBA56-3347-2BB6-3BA7-D0F7C811886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960176" y="86703"/>
            <a:ext cx="1255363" cy="1080416"/>
          </a:xfrm>
          <a:prstGeom prst="rect">
            <a:avLst/>
          </a:prstGeom>
        </p:spPr>
      </p:pic>
    </p:spTree>
    <p:extLst>
      <p:ext uri="{BB962C8B-B14F-4D97-AF65-F5344CB8AC3E}">
        <p14:creationId xmlns:p14="http://schemas.microsoft.com/office/powerpoint/2010/main" val="395985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5"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46"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47"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48"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1026" name="Picture 2">
            <a:extLst>
              <a:ext uri="{FF2B5EF4-FFF2-40B4-BE49-F238E27FC236}">
                <a16:creationId xmlns:a16="http://schemas.microsoft.com/office/drawing/2014/main" id="{86E89DAD-3901-D856-05B0-8280A160DA39}"/>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490"/>
          <a:stretch/>
        </p:blipFill>
        <p:spPr bwMode="auto">
          <a:xfrm>
            <a:off x="13454" y="24014"/>
            <a:ext cx="12194312" cy="6441709"/>
          </a:xfrm>
          <a:prstGeom prst="rect">
            <a:avLst/>
          </a:prstGeom>
          <a:solidFill>
            <a:schemeClr val="bg2"/>
          </a:solidFill>
          <a:ln>
            <a:solidFill>
              <a:srgbClr val="5197BE"/>
            </a:solidFill>
          </a:ln>
        </p:spPr>
      </p:pic>
      <p:sp>
        <p:nvSpPr>
          <p:cNvPr id="7" name="Textfeld 6">
            <a:extLst>
              <a:ext uri="{FF2B5EF4-FFF2-40B4-BE49-F238E27FC236}">
                <a16:creationId xmlns:a16="http://schemas.microsoft.com/office/drawing/2014/main" id="{1FB3175B-1ABB-B235-409D-D5327018A049}"/>
              </a:ext>
            </a:extLst>
          </p:cNvPr>
          <p:cNvSpPr txBox="1"/>
          <p:nvPr/>
        </p:nvSpPr>
        <p:spPr>
          <a:xfrm>
            <a:off x="3335295" y="505332"/>
            <a:ext cx="6101254" cy="646331"/>
          </a:xfrm>
          <a:prstGeom prst="rect">
            <a:avLst/>
          </a:prstGeom>
          <a:solidFill>
            <a:schemeClr val="bg2"/>
          </a:solidFill>
          <a:ln>
            <a:solidFill>
              <a:srgbClr val="5197BE"/>
            </a:solidFill>
          </a:ln>
        </p:spPr>
        <p:txBody>
          <a:bodyPr wrap="square">
            <a:spAutoFit/>
          </a:bodyPr>
          <a:lstStyle/>
          <a:p>
            <a:r>
              <a:rPr lang="en-AU" sz="3600" dirty="0">
                <a:latin typeface="Lato" panose="020F0502020204030203" pitchFamily="34" charset="0"/>
              </a:rPr>
              <a:t>Healthy outdoor air</a:t>
            </a:r>
          </a:p>
        </p:txBody>
      </p:sp>
      <p:sp>
        <p:nvSpPr>
          <p:cNvPr id="9" name="Textfeld 8">
            <a:extLst>
              <a:ext uri="{FF2B5EF4-FFF2-40B4-BE49-F238E27FC236}">
                <a16:creationId xmlns:a16="http://schemas.microsoft.com/office/drawing/2014/main" id="{74164AB3-5311-6280-A458-55B8893258BC}"/>
              </a:ext>
            </a:extLst>
          </p:cNvPr>
          <p:cNvSpPr txBox="1"/>
          <p:nvPr/>
        </p:nvSpPr>
        <p:spPr>
          <a:xfrm>
            <a:off x="3335295" y="1459421"/>
            <a:ext cx="6101254" cy="646331"/>
          </a:xfrm>
          <a:prstGeom prst="rect">
            <a:avLst/>
          </a:prstGeom>
          <a:solidFill>
            <a:schemeClr val="bg2"/>
          </a:solidFill>
          <a:ln>
            <a:solidFill>
              <a:srgbClr val="5197BE"/>
            </a:solidFill>
          </a:ln>
        </p:spPr>
        <p:txBody>
          <a:bodyPr wrap="square">
            <a:spAutoFit/>
          </a:bodyPr>
          <a:lstStyle/>
          <a:p>
            <a:r>
              <a:rPr lang="en-AU" sz="3600" dirty="0">
                <a:latin typeface="Lato" panose="020F0502020204030203" pitchFamily="34" charset="0"/>
              </a:rPr>
              <a:t>Healthy indoor climate</a:t>
            </a:r>
          </a:p>
        </p:txBody>
      </p:sp>
      <p:sp>
        <p:nvSpPr>
          <p:cNvPr id="11" name="Textfeld 10">
            <a:extLst>
              <a:ext uri="{FF2B5EF4-FFF2-40B4-BE49-F238E27FC236}">
                <a16:creationId xmlns:a16="http://schemas.microsoft.com/office/drawing/2014/main" id="{A4520143-B85A-2C2D-EF9C-A684BC70AAA2}"/>
              </a:ext>
            </a:extLst>
          </p:cNvPr>
          <p:cNvSpPr txBox="1"/>
          <p:nvPr/>
        </p:nvSpPr>
        <p:spPr>
          <a:xfrm>
            <a:off x="4037286" y="2443936"/>
            <a:ext cx="5492968" cy="646331"/>
          </a:xfrm>
          <a:prstGeom prst="rect">
            <a:avLst/>
          </a:prstGeom>
          <a:solidFill>
            <a:schemeClr val="bg2"/>
          </a:solidFill>
          <a:ln>
            <a:solidFill>
              <a:srgbClr val="5197BE"/>
            </a:solidFill>
          </a:ln>
        </p:spPr>
        <p:txBody>
          <a:bodyPr wrap="square">
            <a:spAutoFit/>
          </a:bodyPr>
          <a:lstStyle/>
          <a:p>
            <a:r>
              <a:rPr lang="en-AU" sz="3600" dirty="0">
                <a:latin typeface="Lato" panose="020F0502020204030203" pitchFamily="34" charset="0"/>
              </a:rPr>
              <a:t>Fresh air is necessary</a:t>
            </a:r>
          </a:p>
        </p:txBody>
      </p:sp>
      <p:sp>
        <p:nvSpPr>
          <p:cNvPr id="13" name="Textfeld 12">
            <a:extLst>
              <a:ext uri="{FF2B5EF4-FFF2-40B4-BE49-F238E27FC236}">
                <a16:creationId xmlns:a16="http://schemas.microsoft.com/office/drawing/2014/main" id="{55E124DD-7459-1E33-7DD2-A6BBC5020210}"/>
              </a:ext>
            </a:extLst>
          </p:cNvPr>
          <p:cNvSpPr txBox="1"/>
          <p:nvPr/>
        </p:nvSpPr>
        <p:spPr>
          <a:xfrm>
            <a:off x="3335294" y="3401854"/>
            <a:ext cx="6608805" cy="646331"/>
          </a:xfrm>
          <a:prstGeom prst="rect">
            <a:avLst/>
          </a:prstGeom>
          <a:solidFill>
            <a:schemeClr val="bg2"/>
          </a:solidFill>
          <a:ln>
            <a:solidFill>
              <a:srgbClr val="5197BE"/>
            </a:solidFill>
          </a:ln>
        </p:spPr>
        <p:txBody>
          <a:bodyPr wrap="square">
            <a:spAutoFit/>
          </a:bodyPr>
          <a:lstStyle/>
          <a:p>
            <a:r>
              <a:rPr lang="en-AU" sz="3600" dirty="0">
                <a:latin typeface="Lato" panose="020F0502020204030203" pitchFamily="34" charset="0"/>
              </a:rPr>
              <a:t>Performance drops by 15%</a:t>
            </a:r>
          </a:p>
        </p:txBody>
      </p:sp>
      <p:sp>
        <p:nvSpPr>
          <p:cNvPr id="15" name="Textfeld 14">
            <a:extLst>
              <a:ext uri="{FF2B5EF4-FFF2-40B4-BE49-F238E27FC236}">
                <a16:creationId xmlns:a16="http://schemas.microsoft.com/office/drawing/2014/main" id="{9EB165C8-4D0F-F80D-F790-56F42C5B32D0}"/>
              </a:ext>
            </a:extLst>
          </p:cNvPr>
          <p:cNvSpPr txBox="1"/>
          <p:nvPr/>
        </p:nvSpPr>
        <p:spPr>
          <a:xfrm>
            <a:off x="3375486" y="4386288"/>
            <a:ext cx="6101254" cy="646331"/>
          </a:xfrm>
          <a:prstGeom prst="rect">
            <a:avLst/>
          </a:prstGeom>
          <a:solidFill>
            <a:schemeClr val="bg2"/>
          </a:solidFill>
          <a:ln>
            <a:solidFill>
              <a:srgbClr val="5197BE"/>
            </a:solidFill>
          </a:ln>
        </p:spPr>
        <p:txBody>
          <a:bodyPr wrap="square">
            <a:spAutoFit/>
          </a:bodyPr>
          <a:lstStyle/>
          <a:p>
            <a:r>
              <a:rPr lang="en-AU" sz="3600" dirty="0">
                <a:latin typeface="Lato" panose="020F0502020204030203" pitchFamily="34" charset="0"/>
              </a:rPr>
              <a:t>Performance drops by 50%</a:t>
            </a:r>
          </a:p>
        </p:txBody>
      </p:sp>
      <p:sp>
        <p:nvSpPr>
          <p:cNvPr id="18" name="Wolke 17">
            <a:extLst>
              <a:ext uri="{FF2B5EF4-FFF2-40B4-BE49-F238E27FC236}">
                <a16:creationId xmlns:a16="http://schemas.microsoft.com/office/drawing/2014/main" id="{EC97B1C7-D41E-FCD7-6AC5-508AAF943B16}"/>
              </a:ext>
            </a:extLst>
          </p:cNvPr>
          <p:cNvSpPr/>
          <p:nvPr/>
        </p:nvSpPr>
        <p:spPr>
          <a:xfrm rot="408215">
            <a:off x="6820797" y="248458"/>
            <a:ext cx="5853016" cy="1775790"/>
          </a:xfrm>
          <a:custGeom>
            <a:avLst/>
            <a:gdLst>
              <a:gd name="connsiteX0" fmla="*/ 528397 w 5853016"/>
              <a:gd name="connsiteY0" fmla="*/ 590696 h 1775790"/>
              <a:gd name="connsiteX1" fmla="*/ 761840 w 5853016"/>
              <a:gd name="connsiteY1" fmla="*/ 283920 h 1775790"/>
              <a:gd name="connsiteX2" fmla="*/ 1897488 w 5853016"/>
              <a:gd name="connsiteY2" fmla="*/ 213834 h 1775790"/>
              <a:gd name="connsiteX3" fmla="*/ 3042484 w 5853016"/>
              <a:gd name="connsiteY3" fmla="*/ 141076 h 1775790"/>
              <a:gd name="connsiteX4" fmla="*/ 3488641 w 5853016"/>
              <a:gd name="connsiteY4" fmla="*/ 8221 h 1775790"/>
              <a:gd name="connsiteX5" fmla="*/ 4041968 w 5853016"/>
              <a:gd name="connsiteY5" fmla="*/ 101984 h 1775790"/>
              <a:gd name="connsiteX6" fmla="*/ 4804757 w 5853016"/>
              <a:gd name="connsiteY6" fmla="*/ 28363 h 1775790"/>
              <a:gd name="connsiteX7" fmla="*/ 5191570 w 5853016"/>
              <a:gd name="connsiteY7" fmla="*/ 229208 h 1775790"/>
              <a:gd name="connsiteX8" fmla="*/ 5687993 w 5853016"/>
              <a:gd name="connsiteY8" fmla="*/ 424134 h 1775790"/>
              <a:gd name="connsiteX9" fmla="*/ 5665773 w 5853016"/>
              <a:gd name="connsiteY9" fmla="*/ 635502 h 1775790"/>
              <a:gd name="connsiteX10" fmla="*/ 5828086 w 5853016"/>
              <a:gd name="connsiteY10" fmla="*/ 958679 h 1775790"/>
              <a:gd name="connsiteX11" fmla="*/ 5067736 w 5853016"/>
              <a:gd name="connsiteY11" fmla="*/ 1241573 h 1775790"/>
              <a:gd name="connsiteX12" fmla="*/ 4795544 w 5853016"/>
              <a:gd name="connsiteY12" fmla="*/ 1483976 h 1775790"/>
              <a:gd name="connsiteX13" fmla="*/ 3868816 w 5853016"/>
              <a:gd name="connsiteY13" fmla="*/ 1513326 h 1775790"/>
              <a:gd name="connsiteX14" fmla="*/ 3206558 w 5853016"/>
              <a:gd name="connsiteY14" fmla="*/ 1771926 h 1775790"/>
              <a:gd name="connsiteX15" fmla="*/ 2232817 w 5853016"/>
              <a:gd name="connsiteY15" fmla="*/ 1614078 h 1775790"/>
              <a:gd name="connsiteX16" fmla="*/ 786363 w 5853016"/>
              <a:gd name="connsiteY16" fmla="*/ 1458120 h 1775790"/>
              <a:gd name="connsiteX17" fmla="*/ 150389 w 5853016"/>
              <a:gd name="connsiteY17" fmla="*/ 1284570 h 1775790"/>
              <a:gd name="connsiteX18" fmla="*/ 286282 w 5853016"/>
              <a:gd name="connsiteY18" fmla="*/ 1050305 h 1775790"/>
              <a:gd name="connsiteX19" fmla="*/ -678 w 5853016"/>
              <a:gd name="connsiteY19" fmla="*/ 809957 h 1775790"/>
              <a:gd name="connsiteX20" fmla="*/ 523384 w 5853016"/>
              <a:gd name="connsiteY20" fmla="*/ 596328 h 1775790"/>
              <a:gd name="connsiteX21" fmla="*/ 528397 w 5853016"/>
              <a:gd name="connsiteY21" fmla="*/ 590696 h 1775790"/>
              <a:gd name="connsiteX0" fmla="*/ 635838 w 5853016"/>
              <a:gd name="connsiteY0" fmla="*/ 1076038 h 1775790"/>
              <a:gd name="connsiteX1" fmla="*/ 292650 w 5853016"/>
              <a:gd name="connsiteY1" fmla="*/ 1043276 h 1775790"/>
              <a:gd name="connsiteX2" fmla="*/ 938650 w 5853016"/>
              <a:gd name="connsiteY2" fmla="*/ 1434567 h 1775790"/>
              <a:gd name="connsiteX3" fmla="*/ 788531 w 5853016"/>
              <a:gd name="connsiteY3" fmla="*/ 1450228 h 1775790"/>
              <a:gd name="connsiteX4" fmla="*/ 2232546 w 5853016"/>
              <a:gd name="connsiteY4" fmla="*/ 1606843 h 1775790"/>
              <a:gd name="connsiteX5" fmla="*/ 2142041 w 5853016"/>
              <a:gd name="connsiteY5" fmla="*/ 1535318 h 1775790"/>
              <a:gd name="connsiteX6" fmla="*/ 3905668 w 5853016"/>
              <a:gd name="connsiteY6" fmla="*/ 1428483 h 1775790"/>
              <a:gd name="connsiteX7" fmla="*/ 3869493 w 5853016"/>
              <a:gd name="connsiteY7" fmla="*/ 1506955 h 1775790"/>
              <a:gd name="connsiteX8" fmla="*/ 4624018 w 5853016"/>
              <a:gd name="connsiteY8" fmla="*/ 943552 h 1775790"/>
              <a:gd name="connsiteX9" fmla="*/ 5064484 w 5853016"/>
              <a:gd name="connsiteY9" fmla="*/ 1236887 h 1775790"/>
              <a:gd name="connsiteX10" fmla="*/ 5663063 w 5853016"/>
              <a:gd name="connsiteY10" fmla="*/ 631145 h 1775790"/>
              <a:gd name="connsiteX11" fmla="*/ 5466879 w 5853016"/>
              <a:gd name="connsiteY11" fmla="*/ 741145 h 1775790"/>
              <a:gd name="connsiteX12" fmla="*/ 5192383 w 5853016"/>
              <a:gd name="connsiteY12" fmla="*/ 223042 h 1775790"/>
              <a:gd name="connsiteX13" fmla="*/ 5202680 w 5853016"/>
              <a:gd name="connsiteY13" fmla="*/ 275000 h 1775790"/>
              <a:gd name="connsiteX14" fmla="*/ 3939675 w 5853016"/>
              <a:gd name="connsiteY14" fmla="*/ 162451 h 1775790"/>
              <a:gd name="connsiteX15" fmla="*/ 4040206 w 5853016"/>
              <a:gd name="connsiteY15" fmla="*/ 96188 h 1775790"/>
              <a:gd name="connsiteX16" fmla="*/ 2999806 w 5853016"/>
              <a:gd name="connsiteY16" fmla="*/ 194021 h 1775790"/>
              <a:gd name="connsiteX17" fmla="*/ 3048445 w 5853016"/>
              <a:gd name="connsiteY17" fmla="*/ 136883 h 1775790"/>
              <a:gd name="connsiteX18" fmla="*/ 1896810 w 5853016"/>
              <a:gd name="connsiteY18" fmla="*/ 213423 h 1775790"/>
              <a:gd name="connsiteX19" fmla="*/ 2072943 w 5853016"/>
              <a:gd name="connsiteY19" fmla="*/ 268834 h 1775790"/>
              <a:gd name="connsiteX20" fmla="*/ 559152 w 5853016"/>
              <a:gd name="connsiteY20" fmla="*/ 649026 h 1775790"/>
              <a:gd name="connsiteX21" fmla="*/ 528397 w 5853016"/>
              <a:gd name="connsiteY21" fmla="*/ 590696 h 177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53016" h="1775790" fill="none" extrusionOk="0">
                <a:moveTo>
                  <a:pt x="528397" y="590696"/>
                </a:moveTo>
                <a:cubicBezTo>
                  <a:pt x="481357" y="499898"/>
                  <a:pt x="568210" y="354638"/>
                  <a:pt x="761840" y="283920"/>
                </a:cubicBezTo>
                <a:cubicBezTo>
                  <a:pt x="1118327" y="173502"/>
                  <a:pt x="1521620" y="30660"/>
                  <a:pt x="1897488" y="213834"/>
                </a:cubicBezTo>
                <a:cubicBezTo>
                  <a:pt x="2135997" y="44824"/>
                  <a:pt x="2626384" y="16636"/>
                  <a:pt x="3042484" y="141076"/>
                </a:cubicBezTo>
                <a:cubicBezTo>
                  <a:pt x="3121348" y="94070"/>
                  <a:pt x="3289284" y="-2027"/>
                  <a:pt x="3488641" y="8221"/>
                </a:cubicBezTo>
                <a:cubicBezTo>
                  <a:pt x="3707683" y="-9557"/>
                  <a:pt x="3925143" y="9131"/>
                  <a:pt x="4041968" y="101984"/>
                </a:cubicBezTo>
                <a:cubicBezTo>
                  <a:pt x="4217009" y="6298"/>
                  <a:pt x="4583086" y="-62327"/>
                  <a:pt x="4804757" y="28363"/>
                </a:cubicBezTo>
                <a:cubicBezTo>
                  <a:pt x="4987748" y="75341"/>
                  <a:pt x="5156121" y="149438"/>
                  <a:pt x="5191570" y="229208"/>
                </a:cubicBezTo>
                <a:cubicBezTo>
                  <a:pt x="5439218" y="252914"/>
                  <a:pt x="5606126" y="351202"/>
                  <a:pt x="5687993" y="424134"/>
                </a:cubicBezTo>
                <a:cubicBezTo>
                  <a:pt x="5745394" y="494005"/>
                  <a:pt x="5734152" y="564868"/>
                  <a:pt x="5665773" y="635502"/>
                </a:cubicBezTo>
                <a:cubicBezTo>
                  <a:pt x="5845656" y="727620"/>
                  <a:pt x="5915408" y="866103"/>
                  <a:pt x="5828086" y="958679"/>
                </a:cubicBezTo>
                <a:cubicBezTo>
                  <a:pt x="5754137" y="1124090"/>
                  <a:pt x="5464077" y="1286455"/>
                  <a:pt x="5067736" y="1241573"/>
                </a:cubicBezTo>
                <a:cubicBezTo>
                  <a:pt x="5081262" y="1349884"/>
                  <a:pt x="4948642" y="1399040"/>
                  <a:pt x="4795544" y="1483976"/>
                </a:cubicBezTo>
                <a:cubicBezTo>
                  <a:pt x="4484339" y="1627256"/>
                  <a:pt x="4166781" y="1589831"/>
                  <a:pt x="3868816" y="1513326"/>
                </a:cubicBezTo>
                <a:cubicBezTo>
                  <a:pt x="3792082" y="1623499"/>
                  <a:pt x="3513978" y="1725316"/>
                  <a:pt x="3206558" y="1771926"/>
                </a:cubicBezTo>
                <a:cubicBezTo>
                  <a:pt x="2790648" y="1829140"/>
                  <a:pt x="2446596" y="1759857"/>
                  <a:pt x="2232817" y="1614078"/>
                </a:cubicBezTo>
                <a:cubicBezTo>
                  <a:pt x="1710829" y="1716775"/>
                  <a:pt x="1137114" y="1604834"/>
                  <a:pt x="786363" y="1458120"/>
                </a:cubicBezTo>
                <a:cubicBezTo>
                  <a:pt x="515294" y="1490844"/>
                  <a:pt x="250469" y="1401936"/>
                  <a:pt x="150389" y="1284570"/>
                </a:cubicBezTo>
                <a:cubicBezTo>
                  <a:pt x="87035" y="1203885"/>
                  <a:pt x="143010" y="1092232"/>
                  <a:pt x="286282" y="1050305"/>
                </a:cubicBezTo>
                <a:cubicBezTo>
                  <a:pt x="85771" y="981841"/>
                  <a:pt x="-26645" y="900134"/>
                  <a:pt x="-678" y="809957"/>
                </a:cubicBezTo>
                <a:cubicBezTo>
                  <a:pt x="-18182" y="700657"/>
                  <a:pt x="259162" y="593695"/>
                  <a:pt x="523384" y="596328"/>
                </a:cubicBezTo>
                <a:cubicBezTo>
                  <a:pt x="525069" y="594391"/>
                  <a:pt x="527293" y="592546"/>
                  <a:pt x="528397" y="590696"/>
                </a:cubicBezTo>
                <a:close/>
              </a:path>
              <a:path w="5853016" h="1775790" fill="none" extrusionOk="0">
                <a:moveTo>
                  <a:pt x="635838" y="1076038"/>
                </a:moveTo>
                <a:cubicBezTo>
                  <a:pt x="523637" y="1065411"/>
                  <a:pt x="407222" y="1057111"/>
                  <a:pt x="292650" y="1043276"/>
                </a:cubicBezTo>
                <a:moveTo>
                  <a:pt x="938650" y="1434567"/>
                </a:moveTo>
                <a:cubicBezTo>
                  <a:pt x="891575" y="1441795"/>
                  <a:pt x="841369" y="1446617"/>
                  <a:pt x="788531" y="1450228"/>
                </a:cubicBezTo>
                <a:moveTo>
                  <a:pt x="2232546" y="1606843"/>
                </a:moveTo>
                <a:cubicBezTo>
                  <a:pt x="2197632" y="1591518"/>
                  <a:pt x="2169360" y="1557309"/>
                  <a:pt x="2142041" y="1535318"/>
                </a:cubicBezTo>
                <a:moveTo>
                  <a:pt x="3905668" y="1428483"/>
                </a:moveTo>
                <a:cubicBezTo>
                  <a:pt x="3906446" y="1455452"/>
                  <a:pt x="3887708" y="1475406"/>
                  <a:pt x="3869493" y="1506955"/>
                </a:cubicBezTo>
                <a:moveTo>
                  <a:pt x="4624018" y="943552"/>
                </a:moveTo>
                <a:cubicBezTo>
                  <a:pt x="4888748" y="998886"/>
                  <a:pt x="5073229" y="1119938"/>
                  <a:pt x="5064484" y="1236887"/>
                </a:cubicBezTo>
                <a:moveTo>
                  <a:pt x="5663063" y="631145"/>
                </a:moveTo>
                <a:cubicBezTo>
                  <a:pt x="5612854" y="688615"/>
                  <a:pt x="5564868" y="706688"/>
                  <a:pt x="5466879" y="741145"/>
                </a:cubicBezTo>
                <a:moveTo>
                  <a:pt x="5192383" y="223042"/>
                </a:moveTo>
                <a:cubicBezTo>
                  <a:pt x="5200623" y="238292"/>
                  <a:pt x="5207347" y="259332"/>
                  <a:pt x="5202680" y="275000"/>
                </a:cubicBezTo>
                <a:moveTo>
                  <a:pt x="3939675" y="162451"/>
                </a:moveTo>
                <a:cubicBezTo>
                  <a:pt x="3966839" y="136042"/>
                  <a:pt x="4004695" y="114273"/>
                  <a:pt x="4040206" y="96188"/>
                </a:cubicBezTo>
                <a:moveTo>
                  <a:pt x="2999806" y="194021"/>
                </a:moveTo>
                <a:cubicBezTo>
                  <a:pt x="3013300" y="174756"/>
                  <a:pt x="3026749" y="156501"/>
                  <a:pt x="3048445" y="136883"/>
                </a:cubicBezTo>
                <a:moveTo>
                  <a:pt x="1896810" y="213423"/>
                </a:moveTo>
                <a:cubicBezTo>
                  <a:pt x="1953000" y="225964"/>
                  <a:pt x="2024989" y="247160"/>
                  <a:pt x="2072943" y="268834"/>
                </a:cubicBezTo>
                <a:moveTo>
                  <a:pt x="559152" y="649026"/>
                </a:moveTo>
                <a:cubicBezTo>
                  <a:pt x="545087" y="625243"/>
                  <a:pt x="537749" y="608401"/>
                  <a:pt x="528397" y="590696"/>
                </a:cubicBezTo>
              </a:path>
              <a:path w="5853016" h="1775790" stroke="0" extrusionOk="0">
                <a:moveTo>
                  <a:pt x="528397" y="590696"/>
                </a:moveTo>
                <a:cubicBezTo>
                  <a:pt x="483716" y="474263"/>
                  <a:pt x="561901" y="372490"/>
                  <a:pt x="761840" y="283920"/>
                </a:cubicBezTo>
                <a:cubicBezTo>
                  <a:pt x="1130431" y="169376"/>
                  <a:pt x="1513441" y="124420"/>
                  <a:pt x="1897488" y="213834"/>
                </a:cubicBezTo>
                <a:cubicBezTo>
                  <a:pt x="2058925" y="101068"/>
                  <a:pt x="2692833" y="29888"/>
                  <a:pt x="3042484" y="141076"/>
                </a:cubicBezTo>
                <a:cubicBezTo>
                  <a:pt x="3121661" y="64984"/>
                  <a:pt x="3308807" y="25548"/>
                  <a:pt x="3488641" y="8221"/>
                </a:cubicBezTo>
                <a:cubicBezTo>
                  <a:pt x="3712459" y="-2779"/>
                  <a:pt x="3925724" y="3761"/>
                  <a:pt x="4041968" y="101984"/>
                </a:cubicBezTo>
                <a:cubicBezTo>
                  <a:pt x="4222774" y="9989"/>
                  <a:pt x="4512751" y="5740"/>
                  <a:pt x="4804757" y="28363"/>
                </a:cubicBezTo>
                <a:cubicBezTo>
                  <a:pt x="5005569" y="47780"/>
                  <a:pt x="5141896" y="154568"/>
                  <a:pt x="5191570" y="229208"/>
                </a:cubicBezTo>
                <a:cubicBezTo>
                  <a:pt x="5435814" y="261265"/>
                  <a:pt x="5618602" y="330325"/>
                  <a:pt x="5687993" y="424134"/>
                </a:cubicBezTo>
                <a:cubicBezTo>
                  <a:pt x="5735766" y="492165"/>
                  <a:pt x="5739157" y="571712"/>
                  <a:pt x="5665773" y="635502"/>
                </a:cubicBezTo>
                <a:cubicBezTo>
                  <a:pt x="5846560" y="742127"/>
                  <a:pt x="5898356" y="866933"/>
                  <a:pt x="5828086" y="958679"/>
                </a:cubicBezTo>
                <a:cubicBezTo>
                  <a:pt x="5755163" y="1135477"/>
                  <a:pt x="5480712" y="1273574"/>
                  <a:pt x="5067736" y="1241573"/>
                </a:cubicBezTo>
                <a:cubicBezTo>
                  <a:pt x="5083537" y="1319385"/>
                  <a:pt x="4969438" y="1410084"/>
                  <a:pt x="4795544" y="1483976"/>
                </a:cubicBezTo>
                <a:cubicBezTo>
                  <a:pt x="4476082" y="1586189"/>
                  <a:pt x="4137387" y="1572718"/>
                  <a:pt x="3868816" y="1513326"/>
                </a:cubicBezTo>
                <a:cubicBezTo>
                  <a:pt x="3743702" y="1639915"/>
                  <a:pt x="3499763" y="1694186"/>
                  <a:pt x="3206558" y="1771926"/>
                </a:cubicBezTo>
                <a:cubicBezTo>
                  <a:pt x="2834755" y="1801929"/>
                  <a:pt x="2405615" y="1769291"/>
                  <a:pt x="2232817" y="1614078"/>
                </a:cubicBezTo>
                <a:cubicBezTo>
                  <a:pt x="1687863" y="1815321"/>
                  <a:pt x="1095299" y="1681779"/>
                  <a:pt x="786363" y="1458120"/>
                </a:cubicBezTo>
                <a:cubicBezTo>
                  <a:pt x="499716" y="1477418"/>
                  <a:pt x="236094" y="1395580"/>
                  <a:pt x="150389" y="1284570"/>
                </a:cubicBezTo>
                <a:cubicBezTo>
                  <a:pt x="89975" y="1205277"/>
                  <a:pt x="139362" y="1113260"/>
                  <a:pt x="286282" y="1050305"/>
                </a:cubicBezTo>
                <a:cubicBezTo>
                  <a:pt x="93150" y="1019483"/>
                  <a:pt x="-44705" y="915036"/>
                  <a:pt x="-678" y="809957"/>
                </a:cubicBezTo>
                <a:cubicBezTo>
                  <a:pt x="39705" y="654826"/>
                  <a:pt x="236491" y="607239"/>
                  <a:pt x="523384" y="596328"/>
                </a:cubicBezTo>
                <a:cubicBezTo>
                  <a:pt x="525448" y="594814"/>
                  <a:pt x="526721" y="592738"/>
                  <a:pt x="528397" y="590696"/>
                </a:cubicBezTo>
                <a:close/>
              </a:path>
              <a:path w="5853016" h="1775790" fill="none" stroke="0" extrusionOk="0">
                <a:moveTo>
                  <a:pt x="635838" y="1076038"/>
                </a:moveTo>
                <a:cubicBezTo>
                  <a:pt x="517947" y="1072628"/>
                  <a:pt x="397817" y="1062766"/>
                  <a:pt x="292650" y="1043276"/>
                </a:cubicBezTo>
                <a:moveTo>
                  <a:pt x="938650" y="1434567"/>
                </a:moveTo>
                <a:cubicBezTo>
                  <a:pt x="888411" y="1453134"/>
                  <a:pt x="837243" y="1444790"/>
                  <a:pt x="788531" y="1450228"/>
                </a:cubicBezTo>
                <a:moveTo>
                  <a:pt x="2232546" y="1606843"/>
                </a:moveTo>
                <a:cubicBezTo>
                  <a:pt x="2202068" y="1588986"/>
                  <a:pt x="2161983" y="1561563"/>
                  <a:pt x="2142041" y="1535318"/>
                </a:cubicBezTo>
                <a:moveTo>
                  <a:pt x="3905668" y="1428483"/>
                </a:moveTo>
                <a:cubicBezTo>
                  <a:pt x="3896948" y="1456284"/>
                  <a:pt x="3888143" y="1479015"/>
                  <a:pt x="3869493" y="1506955"/>
                </a:cubicBezTo>
                <a:moveTo>
                  <a:pt x="4624018" y="943552"/>
                </a:moveTo>
                <a:cubicBezTo>
                  <a:pt x="4868323" y="1008235"/>
                  <a:pt x="5066640" y="1116540"/>
                  <a:pt x="5064484" y="1236887"/>
                </a:cubicBezTo>
                <a:moveTo>
                  <a:pt x="5663063" y="631145"/>
                </a:moveTo>
                <a:cubicBezTo>
                  <a:pt x="5617046" y="671828"/>
                  <a:pt x="5555613" y="711551"/>
                  <a:pt x="5466879" y="741145"/>
                </a:cubicBezTo>
                <a:moveTo>
                  <a:pt x="5192383" y="223042"/>
                </a:moveTo>
                <a:cubicBezTo>
                  <a:pt x="5198410" y="240047"/>
                  <a:pt x="5202311" y="258029"/>
                  <a:pt x="5202680" y="275000"/>
                </a:cubicBezTo>
                <a:moveTo>
                  <a:pt x="3939675" y="162451"/>
                </a:moveTo>
                <a:cubicBezTo>
                  <a:pt x="3964071" y="137076"/>
                  <a:pt x="3999255" y="113165"/>
                  <a:pt x="4040206" y="96188"/>
                </a:cubicBezTo>
                <a:moveTo>
                  <a:pt x="2999806" y="194021"/>
                </a:moveTo>
                <a:cubicBezTo>
                  <a:pt x="3008391" y="176891"/>
                  <a:pt x="3024761" y="159682"/>
                  <a:pt x="3048445" y="136883"/>
                </a:cubicBezTo>
                <a:moveTo>
                  <a:pt x="1896810" y="213423"/>
                </a:moveTo>
                <a:cubicBezTo>
                  <a:pt x="1952117" y="230956"/>
                  <a:pt x="2021223" y="251315"/>
                  <a:pt x="2072943" y="268834"/>
                </a:cubicBezTo>
                <a:moveTo>
                  <a:pt x="559152" y="649026"/>
                </a:moveTo>
                <a:cubicBezTo>
                  <a:pt x="544696" y="629866"/>
                  <a:pt x="534717" y="605725"/>
                  <a:pt x="528397" y="590696"/>
                </a:cubicBezTo>
              </a:path>
            </a:pathLst>
          </a:custGeom>
          <a:solidFill>
            <a:srgbClr val="5197BE"/>
          </a:solidFill>
          <a:ln w="53975" cap="rnd" cmpd="dbl">
            <a:solidFill>
              <a:srgbClr val="A7C7D8"/>
            </a:solidFill>
            <a:bevel/>
            <a:extLst>
              <a:ext uri="{C807C97D-BFC1-408E-A445-0C87EB9F89A2}">
                <ask:lineSketchStyleProps xmlns:ask="http://schemas.microsoft.com/office/drawing/2018/sketchyshapes" sd="1219033472">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AU" sz="2400" dirty="0">
                <a:latin typeface="Lato" panose="020F0502020204030203" pitchFamily="34" charset="0"/>
              </a:rPr>
              <a:t>What is the indoor air like here?</a:t>
            </a:r>
            <a:br>
              <a:rPr lang="en-AU" sz="2400" dirty="0">
                <a:latin typeface="Lato" panose="020F0502020204030203" pitchFamily="34" charset="0"/>
              </a:rPr>
            </a:br>
            <a:r>
              <a:rPr lang="en-AU" sz="2400" dirty="0">
                <a:latin typeface="Lato" panose="020F0502020204030203" pitchFamily="34" charset="0"/>
              </a:rPr>
              <a:t>How tired are you?
Is to open a window an option?</a:t>
            </a:r>
          </a:p>
        </p:txBody>
      </p:sp>
      <p:sp>
        <p:nvSpPr>
          <p:cNvPr id="2" name="Inhaltsplatzhalter 2">
            <a:extLst>
              <a:ext uri="{FF2B5EF4-FFF2-40B4-BE49-F238E27FC236}">
                <a16:creationId xmlns:a16="http://schemas.microsoft.com/office/drawing/2014/main" id="{1C7EF8FF-77F6-40FB-82BE-46EBA73F7097}"/>
              </a:ext>
            </a:extLst>
          </p:cNvPr>
          <p:cNvSpPr txBox="1">
            <a:spLocks/>
          </p:cNvSpPr>
          <p:nvPr/>
        </p:nvSpPr>
        <p:spPr>
          <a:xfrm rot="861686" flipH="1">
            <a:off x="9124848" y="3501883"/>
            <a:ext cx="2853202" cy="1087009"/>
          </a:xfrm>
          <a:prstGeom prst="homePlate">
            <a:avLst>
              <a:gd name="adj" fmla="val 38199"/>
            </a:avLst>
          </a:prstGeom>
          <a:solidFill>
            <a:srgbClr val="5197BE"/>
          </a:solidFill>
          <a:ln>
            <a:solidFill>
              <a:schemeClr val="bg1"/>
            </a:solidFill>
          </a:ln>
        </p:spPr>
        <p:txBody>
          <a:bodyPr vert="horz" lIns="91440" tIns="45720" rIns="91440" bIns="45720" rtlCol="0" anchor="ctr" anchorCtr="1">
            <a:normAutofit fontScale="32500" lnSpcReduction="20000"/>
          </a:bodyPr>
          <a:lstStyle>
            <a:lvl1pPr marL="228600" indent="-228600" algn="l" defTabSz="914400" rtl="0" eaLnBrk="1" latinLnBrk="0" hangingPunct="1">
              <a:lnSpc>
                <a:spcPct val="120000"/>
              </a:lnSpc>
              <a:spcBef>
                <a:spcPts val="600"/>
              </a:spcBef>
              <a:buFont typeface="Arial" panose="020B0604020202020204" pitchFamily="34" charset="0"/>
              <a:buChar char="•"/>
              <a:defRPr sz="2800" b="0" i="0" kern="1200">
                <a:solidFill>
                  <a:schemeClr val="bg1"/>
                </a:solidFill>
                <a:latin typeface="Lato" panose="020F0502020204030203" pitchFamily="34" charset="0"/>
                <a:ea typeface="+mn-ea"/>
                <a:cs typeface="+mn-cs"/>
              </a:defRPr>
            </a:lvl1pPr>
            <a:lvl2pPr marL="685800" indent="-228600" algn="l" defTabSz="914400" rtl="0" eaLnBrk="1" latinLnBrk="0" hangingPunct="1">
              <a:lnSpc>
                <a:spcPct val="120000"/>
              </a:lnSpc>
              <a:spcBef>
                <a:spcPts val="600"/>
              </a:spcBef>
              <a:buFont typeface="Arial" panose="020B0604020202020204" pitchFamily="34" charset="0"/>
              <a:buChar char="•"/>
              <a:defRPr sz="2400" b="0" i="0" kern="1200">
                <a:solidFill>
                  <a:schemeClr val="bg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600"/>
              </a:spcBef>
              <a:buFont typeface="Arial" panose="020B0604020202020204" pitchFamily="34" charset="0"/>
              <a:buChar char="•"/>
              <a:defRPr sz="2000" b="0" i="0" kern="1200">
                <a:solidFill>
                  <a:schemeClr val="bg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600"/>
              </a:spcBef>
              <a:buFont typeface="Arial" panose="020B0604020202020204" pitchFamily="34" charset="0"/>
              <a:buChar char="•"/>
              <a:defRPr sz="1800" b="0" i="0" kern="1200">
                <a:solidFill>
                  <a:schemeClr val="bg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7400" dirty="0"/>
              <a:t>WHO limit value
for healthy air</a:t>
            </a:r>
            <a:endParaRPr lang="en-AU" sz="4000" dirty="0"/>
          </a:p>
        </p:txBody>
      </p:sp>
      <p:sp>
        <p:nvSpPr>
          <p:cNvPr id="17" name="Textfeld 16">
            <a:extLst>
              <a:ext uri="{FF2B5EF4-FFF2-40B4-BE49-F238E27FC236}">
                <a16:creationId xmlns:a16="http://schemas.microsoft.com/office/drawing/2014/main" id="{4C5D887A-4A93-DBCA-29F3-3746732CCE84}"/>
              </a:ext>
            </a:extLst>
          </p:cNvPr>
          <p:cNvSpPr txBox="1"/>
          <p:nvPr/>
        </p:nvSpPr>
        <p:spPr>
          <a:xfrm>
            <a:off x="3365512" y="5322769"/>
            <a:ext cx="6101254" cy="646331"/>
          </a:xfrm>
          <a:prstGeom prst="rect">
            <a:avLst/>
          </a:prstGeom>
          <a:solidFill>
            <a:schemeClr val="bg2"/>
          </a:solidFill>
          <a:ln>
            <a:solidFill>
              <a:srgbClr val="5197BE"/>
            </a:solidFill>
          </a:ln>
        </p:spPr>
        <p:txBody>
          <a:bodyPr wrap="square">
            <a:spAutoFit/>
          </a:bodyPr>
          <a:lstStyle/>
          <a:p>
            <a:r>
              <a:rPr lang="en-AU" sz="3600" dirty="0">
                <a:latin typeface="Lato" panose="020F0502020204030203" pitchFamily="34" charset="0"/>
              </a:rPr>
              <a:t>Headaches &amp; fatigue</a:t>
            </a:r>
          </a:p>
        </p:txBody>
      </p:sp>
    </p:spTree>
    <p:extLst>
      <p:ext uri="{BB962C8B-B14F-4D97-AF65-F5344CB8AC3E}">
        <p14:creationId xmlns:p14="http://schemas.microsoft.com/office/powerpoint/2010/main" val="22442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8" grpId="0" animBg="1"/>
      <p:bldP spid="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ext, Schrift, Screenshot, Logo enthält.&#10;&#10;Automatisch generierte Beschreibung">
            <a:extLst>
              <a:ext uri="{FF2B5EF4-FFF2-40B4-BE49-F238E27FC236}">
                <a16:creationId xmlns:a16="http://schemas.microsoft.com/office/drawing/2014/main" id="{478C6372-9F23-8C9B-4059-FEDCF54F33FD}"/>
              </a:ext>
            </a:extLst>
          </p:cNvPr>
          <p:cNvPicPr>
            <a:picLocks noChangeAspect="1"/>
          </p:cNvPicPr>
          <p:nvPr/>
        </p:nvPicPr>
        <p:blipFill>
          <a:blip r:embed="rId3"/>
          <a:stretch>
            <a:fillRect/>
          </a:stretch>
        </p:blipFill>
        <p:spPr>
          <a:xfrm>
            <a:off x="28576" y="31219"/>
            <a:ext cx="12192000" cy="6822000"/>
          </a:xfrm>
          <a:prstGeom prst="rect">
            <a:avLst/>
          </a:prstGeom>
        </p:spPr>
      </p:pic>
      <p:sp>
        <p:nvSpPr>
          <p:cNvPr id="6" name="Rechteck 5">
            <a:extLst>
              <a:ext uri="{FF2B5EF4-FFF2-40B4-BE49-F238E27FC236}">
                <a16:creationId xmlns:a16="http://schemas.microsoft.com/office/drawing/2014/main" id="{5D6588FD-4270-2133-C0F5-9D6CF7499842}"/>
              </a:ext>
            </a:extLst>
          </p:cNvPr>
          <p:cNvSpPr/>
          <p:nvPr/>
        </p:nvSpPr>
        <p:spPr>
          <a:xfrm flipV="1">
            <a:off x="10592991" y="-122190"/>
            <a:ext cx="501889" cy="122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Lato" panose="020F0502020204030203" pitchFamily="34" charset="0"/>
            </a:endParaRPr>
          </a:p>
        </p:txBody>
      </p:sp>
      <p:pic>
        <p:nvPicPr>
          <p:cNvPr id="7" name="Grafik 6">
            <a:extLst>
              <a:ext uri="{FF2B5EF4-FFF2-40B4-BE49-F238E27FC236}">
                <a16:creationId xmlns:a16="http://schemas.microsoft.com/office/drawing/2014/main" id="{1114516F-420C-525F-D810-1A6B2225771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004" y="25104"/>
            <a:ext cx="1255363" cy="1080416"/>
          </a:xfrm>
          <a:prstGeom prst="rect">
            <a:avLst/>
          </a:prstGeom>
        </p:spPr>
      </p:pic>
      <p:grpSp>
        <p:nvGrpSpPr>
          <p:cNvPr id="21" name="Gruppieren 20">
            <a:extLst>
              <a:ext uri="{FF2B5EF4-FFF2-40B4-BE49-F238E27FC236}">
                <a16:creationId xmlns:a16="http://schemas.microsoft.com/office/drawing/2014/main" id="{BD27A276-2E4C-E708-D124-13B841B5B50E}"/>
              </a:ext>
            </a:extLst>
          </p:cNvPr>
          <p:cNvGrpSpPr/>
          <p:nvPr/>
        </p:nvGrpSpPr>
        <p:grpSpPr>
          <a:xfrm>
            <a:off x="-32867" y="5496013"/>
            <a:ext cx="12178863" cy="1291941"/>
            <a:chOff x="-32867" y="5496013"/>
            <a:chExt cx="12178863" cy="1291941"/>
          </a:xfrm>
        </p:grpSpPr>
        <p:pic>
          <p:nvPicPr>
            <p:cNvPr id="18" name="Grafik 17" descr="Ein Bild, das Text, Schrift, Screenshot, Logo enthält.&#10;&#10;Automatisch generierte Beschreibung">
              <a:extLst>
                <a:ext uri="{FF2B5EF4-FFF2-40B4-BE49-F238E27FC236}">
                  <a16:creationId xmlns:a16="http://schemas.microsoft.com/office/drawing/2014/main" id="{92BAEA95-7B01-6F13-E35E-B5F540EACEB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004" y="5574096"/>
              <a:ext cx="11927772" cy="1213858"/>
            </a:xfrm>
            <a:prstGeom prst="rect">
              <a:avLst/>
            </a:prstGeom>
          </p:spPr>
        </p:pic>
        <p:sp>
          <p:nvSpPr>
            <p:cNvPr id="8" name="Textfeld 7">
              <a:extLst>
                <a:ext uri="{FF2B5EF4-FFF2-40B4-BE49-F238E27FC236}">
                  <a16:creationId xmlns:a16="http://schemas.microsoft.com/office/drawing/2014/main" id="{1B2740CF-0BD0-20A8-1E09-2E8F9285D26A}"/>
                </a:ext>
              </a:extLst>
            </p:cNvPr>
            <p:cNvSpPr txBox="1"/>
            <p:nvPr/>
          </p:nvSpPr>
          <p:spPr>
            <a:xfrm>
              <a:off x="-32867" y="5496013"/>
              <a:ext cx="12178863" cy="1290803"/>
            </a:xfrm>
            <a:prstGeom prst="rect">
              <a:avLst/>
            </a:prstGeom>
            <a:noFill/>
          </p:spPr>
          <p:txBody>
            <a:bodyPr wrap="square">
              <a:spAutoFit/>
            </a:bodyPr>
            <a:lstStyle/>
            <a:p>
              <a:pPr algn="ctr" defTabSz="914400">
                <a:lnSpc>
                  <a:spcPct val="120000"/>
                </a:lnSpc>
                <a:spcBef>
                  <a:spcPts val="600"/>
                </a:spcBef>
              </a:pPr>
              <a:r>
                <a:rPr lang="en-GB" sz="3200" dirty="0">
                  <a:solidFill>
                    <a:schemeClr val="bg1"/>
                  </a:solidFill>
                  <a:latin typeface="Lato" panose="020F0502020204030203" pitchFamily="34" charset="0"/>
                </a:rPr>
                <a:t>If we don't drink water that others spat out,</a:t>
              </a:r>
            </a:p>
            <a:p>
              <a:pPr algn="ctr" defTabSz="914400">
                <a:lnSpc>
                  <a:spcPct val="120000"/>
                </a:lnSpc>
                <a:spcBef>
                  <a:spcPts val="600"/>
                </a:spcBef>
              </a:pPr>
              <a:r>
                <a:rPr lang="en-GB" sz="3200" dirty="0">
                  <a:solidFill>
                    <a:schemeClr val="bg1"/>
                  </a:solidFill>
                  <a:latin typeface="Lato" panose="020F0502020204030203" pitchFamily="34" charset="0"/>
                </a:rPr>
                <a:t>why do we breathe air that others exhaled?</a:t>
              </a:r>
            </a:p>
          </p:txBody>
        </p:sp>
      </p:grpSp>
      <p:sp>
        <p:nvSpPr>
          <p:cNvPr id="3" name="Textfeld 2">
            <a:extLst>
              <a:ext uri="{FF2B5EF4-FFF2-40B4-BE49-F238E27FC236}">
                <a16:creationId xmlns:a16="http://schemas.microsoft.com/office/drawing/2014/main" id="{C4248F42-9FD3-5DE8-859C-D60D22331626}"/>
              </a:ext>
            </a:extLst>
          </p:cNvPr>
          <p:cNvSpPr txBox="1"/>
          <p:nvPr/>
        </p:nvSpPr>
        <p:spPr>
          <a:xfrm>
            <a:off x="5148152" y="3796951"/>
            <a:ext cx="6266081" cy="811721"/>
          </a:xfrm>
          <a:prstGeom prst="rect">
            <a:avLst/>
          </a:prstGeom>
          <a:solidFill>
            <a:srgbClr val="8F627A"/>
          </a:solidFill>
          <a:ln>
            <a:solidFill>
              <a:schemeClr val="bg1"/>
            </a:solidFill>
          </a:ln>
        </p:spPr>
        <p:txBody>
          <a:bodyPr wrap="square" anchor="ctr" anchorCtr="0">
            <a:noAutofit/>
          </a:bodyPr>
          <a:lstStyle/>
          <a:p>
            <a:r>
              <a:rPr lang="en-GB" sz="2800" dirty="0">
                <a:solidFill>
                  <a:schemeClr val="bg1"/>
                </a:solidFill>
                <a:latin typeface="Lato" panose="020F0502020204030203" pitchFamily="34" charset="0"/>
              </a:rPr>
              <a:t>each 25th breath of rebreathed air</a:t>
            </a:r>
            <a:endParaRPr lang="en-GB" sz="2800" dirty="0"/>
          </a:p>
        </p:txBody>
      </p:sp>
      <p:sp>
        <p:nvSpPr>
          <p:cNvPr id="9" name="Textfeld 8">
            <a:extLst>
              <a:ext uri="{FF2B5EF4-FFF2-40B4-BE49-F238E27FC236}">
                <a16:creationId xmlns:a16="http://schemas.microsoft.com/office/drawing/2014/main" id="{F0680553-B265-19F8-A1B2-210AF50262BE}"/>
              </a:ext>
            </a:extLst>
          </p:cNvPr>
          <p:cNvSpPr txBox="1"/>
          <p:nvPr/>
        </p:nvSpPr>
        <p:spPr>
          <a:xfrm>
            <a:off x="5148151" y="2948541"/>
            <a:ext cx="6266081" cy="811721"/>
          </a:xfrm>
          <a:prstGeom prst="rect">
            <a:avLst/>
          </a:prstGeom>
          <a:solidFill>
            <a:srgbClr val="846B88"/>
          </a:solidFill>
          <a:ln>
            <a:solidFill>
              <a:schemeClr val="bg1"/>
            </a:solidFill>
          </a:ln>
        </p:spPr>
        <p:txBody>
          <a:bodyPr wrap="square" anchor="ctr" anchorCtr="0">
            <a:noAutofit/>
          </a:bodyPr>
          <a:lstStyle/>
          <a:p>
            <a:r>
              <a:rPr lang="en-GB" sz="2800" dirty="0">
                <a:solidFill>
                  <a:schemeClr val="bg1"/>
                </a:solidFill>
                <a:latin typeface="Lato" panose="020F0502020204030203" pitchFamily="34" charset="0"/>
              </a:rPr>
              <a:t>each 65th breath of rebreathed air</a:t>
            </a:r>
            <a:endParaRPr lang="en-GB" sz="2800" dirty="0"/>
          </a:p>
        </p:txBody>
      </p:sp>
      <p:sp>
        <p:nvSpPr>
          <p:cNvPr id="10" name="Textfeld 9">
            <a:extLst>
              <a:ext uri="{FF2B5EF4-FFF2-40B4-BE49-F238E27FC236}">
                <a16:creationId xmlns:a16="http://schemas.microsoft.com/office/drawing/2014/main" id="{7BE55B81-0B3C-37E3-6619-71E08F9EF638}"/>
              </a:ext>
            </a:extLst>
          </p:cNvPr>
          <p:cNvSpPr txBox="1"/>
          <p:nvPr/>
        </p:nvSpPr>
        <p:spPr>
          <a:xfrm>
            <a:off x="5148150" y="4647603"/>
            <a:ext cx="6266081" cy="811721"/>
          </a:xfrm>
          <a:prstGeom prst="rect">
            <a:avLst/>
          </a:prstGeom>
          <a:solidFill>
            <a:srgbClr val="A15369"/>
          </a:solidFill>
          <a:ln>
            <a:solidFill>
              <a:schemeClr val="bg1"/>
            </a:solidFill>
          </a:ln>
        </p:spPr>
        <p:txBody>
          <a:bodyPr wrap="square" anchor="ctr" anchorCtr="0">
            <a:noAutofit/>
          </a:bodyPr>
          <a:lstStyle/>
          <a:p>
            <a:r>
              <a:rPr lang="en-GB" sz="2800" dirty="0">
                <a:solidFill>
                  <a:schemeClr val="bg1"/>
                </a:solidFill>
                <a:latin typeface="Lato" panose="020F0502020204030203" pitchFamily="34" charset="0"/>
              </a:rPr>
              <a:t>each 15th breath of rebreathed air</a:t>
            </a:r>
            <a:endParaRPr lang="en-GB" sz="2800" dirty="0"/>
          </a:p>
        </p:txBody>
      </p:sp>
    </p:spTree>
    <p:extLst>
      <p:ext uri="{BB962C8B-B14F-4D97-AF65-F5344CB8AC3E}">
        <p14:creationId xmlns:p14="http://schemas.microsoft.com/office/powerpoint/2010/main" val="3338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theme/theme1.xml><?xml version="1.0" encoding="utf-8"?>
<a:theme xmlns:a="http://schemas.openxmlformats.org/drawingml/2006/main" name="Benutzerdefiniertes Design">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1364</Words>
  <Application>Microsoft Macintosh PowerPoint</Application>
  <PresentationFormat>Breitbild</PresentationFormat>
  <Paragraphs>138</Paragraphs>
  <Slides>17</Slides>
  <Notes>16</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.Apple Color Emoji UI</vt:lpstr>
      <vt:lpstr>Arial</vt:lpstr>
      <vt:lpstr>FUTURA MEDIUM</vt:lpstr>
      <vt:lpstr>Lato</vt:lpstr>
      <vt:lpstr>Wingdings</vt:lpstr>
      <vt:lpstr>Benutzerdefiniertes Design</vt:lpstr>
      <vt:lpstr>PowerPoint-Präsentation</vt:lpstr>
      <vt:lpstr>Comparison air &amp; water quality</vt:lpstr>
      <vt:lpstr>Daily amount of air &amp; water in litres</vt:lpstr>
      <vt:lpstr>What are our values for school life?</vt:lpstr>
      <vt:lpstr>Healthy indoor air safeguards our values!</vt:lpstr>
      <vt:lpstr>Ways to improve indoor air quality:</vt:lpstr>
      <vt:lpstr>PowerPoint-Präsentation</vt:lpstr>
      <vt:lpstr>PowerPoint-Präsentation</vt:lpstr>
      <vt:lpstr>PowerPoint-Präsentation</vt:lpstr>
      <vt:lpstr>Clever handling of pathogens</vt:lpstr>
      <vt:lpstr>Result sporadic ventilation – not sufficient!</vt:lpstr>
      <vt:lpstr>Constant ventilation: astonishingly sustainable</vt:lpstr>
      <vt:lpstr>More information to sustainable ventilation</vt:lpstr>
      <vt:lpstr>HEPA Purifiers: another "layer of protection"</vt:lpstr>
      <vt:lpstr>Austrian School Reality October &amp; November 2023</vt:lpstr>
      <vt:lpstr>Effects of good and healthy indoor air</vt:lpstr>
      <vt:lpstr>What do we want for our children?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KUNNERT Veronika</dc:creator>
  <cp:keywords/>
  <dc:description/>
  <cp:lastModifiedBy>KUNNERT Veronika</cp:lastModifiedBy>
  <cp:revision>13</cp:revision>
  <cp:lastPrinted>2022-11-03T16:38:54Z</cp:lastPrinted>
  <dcterms:created xsi:type="dcterms:W3CDTF">2022-10-05T18:44:04Z</dcterms:created>
  <dcterms:modified xsi:type="dcterms:W3CDTF">2024-05-06T08:42:36Z</dcterms:modified>
  <cp:category/>
</cp:coreProperties>
</file>