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2"/>
  </p:notesMasterIdLst>
  <p:handoutMasterIdLst>
    <p:handoutMasterId r:id="rId43"/>
  </p:handoutMasterIdLst>
  <p:sldIdLst>
    <p:sldId id="256" r:id="rId2"/>
    <p:sldId id="314" r:id="rId3"/>
    <p:sldId id="315" r:id="rId4"/>
    <p:sldId id="316" r:id="rId5"/>
    <p:sldId id="317" r:id="rId6"/>
    <p:sldId id="318" r:id="rId7"/>
    <p:sldId id="260" r:id="rId8"/>
    <p:sldId id="261" r:id="rId9"/>
    <p:sldId id="320" r:id="rId10"/>
    <p:sldId id="321" r:id="rId11"/>
    <p:sldId id="322" r:id="rId12"/>
    <p:sldId id="323" r:id="rId13"/>
    <p:sldId id="324" r:id="rId14"/>
    <p:sldId id="346" r:id="rId15"/>
    <p:sldId id="325" r:id="rId16"/>
    <p:sldId id="326" r:id="rId17"/>
    <p:sldId id="274" r:id="rId18"/>
    <p:sldId id="336" r:id="rId19"/>
    <p:sldId id="327" r:id="rId20"/>
    <p:sldId id="328" r:id="rId21"/>
    <p:sldId id="275" r:id="rId22"/>
    <p:sldId id="332" r:id="rId23"/>
    <p:sldId id="333" r:id="rId24"/>
    <p:sldId id="319" r:id="rId25"/>
    <p:sldId id="280" r:id="rId26"/>
    <p:sldId id="330" r:id="rId27"/>
    <p:sldId id="331" r:id="rId28"/>
    <p:sldId id="335" r:id="rId29"/>
    <p:sldId id="286" r:id="rId30"/>
    <p:sldId id="342" r:id="rId31"/>
    <p:sldId id="338" r:id="rId32"/>
    <p:sldId id="334" r:id="rId33"/>
    <p:sldId id="283" r:id="rId34"/>
    <p:sldId id="284" r:id="rId35"/>
    <p:sldId id="341" r:id="rId36"/>
    <p:sldId id="337" r:id="rId37"/>
    <p:sldId id="282" r:id="rId38"/>
    <p:sldId id="340" r:id="rId39"/>
    <p:sldId id="339" r:id="rId40"/>
    <p:sldId id="343" r:id="rId41"/>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A13"/>
    <a:srgbClr val="A7C7D8"/>
    <a:srgbClr val="F5D9A7"/>
    <a:srgbClr val="FF0000"/>
    <a:srgbClr val="EEEEEE"/>
    <a:srgbClr val="FE4E46"/>
    <a:srgbClr val="A15369"/>
    <a:srgbClr val="846B88"/>
    <a:srgbClr val="8F627A"/>
    <a:srgbClr val="985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15FDF-D199-3D42-915D-6F1AD5F238F4}" v="722" dt="2025-01-19T12:39:37.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3"/>
    <p:restoredTop sz="71245"/>
  </p:normalViewPr>
  <p:slideViewPr>
    <p:cSldViewPr snapToGrid="0">
      <p:cViewPr>
        <p:scale>
          <a:sx n="86" d="100"/>
          <a:sy n="86" d="100"/>
        </p:scale>
        <p:origin x="-424" y="28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BF81D4-8A1A-05FF-6B8E-C1770B3396E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dirty="0">
              <a:latin typeface="Lato" panose="020F0502020204030203" pitchFamily="34" charset="0"/>
            </a:endParaRPr>
          </a:p>
        </p:txBody>
      </p:sp>
      <p:sp>
        <p:nvSpPr>
          <p:cNvPr id="3" name="Datumsplatzhalter 2">
            <a:extLst>
              <a:ext uri="{FF2B5EF4-FFF2-40B4-BE49-F238E27FC236}">
                <a16:creationId xmlns:a16="http://schemas.microsoft.com/office/drawing/2014/main" id="{696148AB-673B-3B58-E7B9-823A71CBE90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B6EBE1F1-7795-BD42-A8C7-600871D5071A}" type="datetimeFigureOut">
              <a:rPr lang="de-DE" smtClean="0">
                <a:latin typeface="Lato" panose="020F0502020204030203" pitchFamily="34" charset="0"/>
              </a:rPr>
              <a:t>17.01.25</a:t>
            </a:fld>
            <a:endParaRPr lang="de-DE" dirty="0">
              <a:latin typeface="Lato" panose="020F0502020204030203" pitchFamily="34" charset="0"/>
            </a:endParaRPr>
          </a:p>
        </p:txBody>
      </p:sp>
      <p:sp>
        <p:nvSpPr>
          <p:cNvPr id="4" name="Fußzeilenplatzhalter 3">
            <a:extLst>
              <a:ext uri="{FF2B5EF4-FFF2-40B4-BE49-F238E27FC236}">
                <a16:creationId xmlns:a16="http://schemas.microsoft.com/office/drawing/2014/main" id="{0A37B62F-2290-13F3-B17E-0F9E6A913314}"/>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r>
              <a:rPr lang="de-DE" dirty="0">
                <a:latin typeface="Lato" panose="020F0502020204030203" pitchFamily="34" charset="0"/>
              </a:rPr>
              <a:t>VSV Vortrag "Saubere Luft" IGÖ </a:t>
            </a:r>
            <a:r>
              <a:rPr lang="de-DE" dirty="0" err="1">
                <a:latin typeface="Lato" panose="020F0502020204030203" pitchFamily="34" charset="0"/>
              </a:rPr>
              <a:t>Mag.a</a:t>
            </a:r>
            <a:r>
              <a:rPr lang="de-DE" dirty="0">
                <a:latin typeface="Lato" panose="020F0502020204030203" pitchFamily="34" charset="0"/>
              </a:rPr>
              <a:t> Veronika Kunnert</a:t>
            </a:r>
          </a:p>
        </p:txBody>
      </p:sp>
      <p:sp>
        <p:nvSpPr>
          <p:cNvPr id="5" name="Foliennummernplatzhalter 4">
            <a:extLst>
              <a:ext uri="{FF2B5EF4-FFF2-40B4-BE49-F238E27FC236}">
                <a16:creationId xmlns:a16="http://schemas.microsoft.com/office/drawing/2014/main" id="{18218CB8-1416-C66B-0C77-83FADD98B96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8AAFA177-ADF5-CA46-B918-6E1FE3C7747D}" type="slidenum">
              <a:rPr lang="de-DE" smtClean="0">
                <a:latin typeface="Lato" panose="020F0502020204030203" pitchFamily="34" charset="0"/>
              </a:rPr>
              <a:t>‹Nr.›</a:t>
            </a:fld>
            <a:endParaRPr lang="de-DE" dirty="0">
              <a:latin typeface="Lato" panose="020F0502020204030203" pitchFamily="34" charset="0"/>
            </a:endParaRPr>
          </a:p>
        </p:txBody>
      </p:sp>
    </p:spTree>
    <p:extLst>
      <p:ext uri="{BB962C8B-B14F-4D97-AF65-F5344CB8AC3E}">
        <p14:creationId xmlns:p14="http://schemas.microsoft.com/office/powerpoint/2010/main" val="3623167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de-DE" dirty="0"/>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Lato" panose="020F0502020204030203" pitchFamily="34" charset="0"/>
              </a:defRPr>
            </a:lvl1pPr>
          </a:lstStyle>
          <a:p>
            <a:fld id="{2D2AF8C2-E29D-E04D-9BD9-9D98753DCC0A}" type="datetimeFigureOut">
              <a:rPr lang="de-DE" smtClean="0"/>
              <a:pPr/>
              <a:t>17.01.25</a:t>
            </a:fld>
            <a:endParaRPr lang="de-DE" dirty="0"/>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0"/>
              </a:defRPr>
            </a:lvl1pPr>
          </a:lstStyle>
          <a:p>
            <a:r>
              <a:rPr lang="de-DE" dirty="0"/>
              <a:t>VSV Vortrag "Saubere Luft" IGÖ </a:t>
            </a:r>
            <a:r>
              <a:rPr lang="de-DE" dirty="0" err="1"/>
              <a:t>Mag.a</a:t>
            </a:r>
            <a:r>
              <a:rPr lang="de-DE" dirty="0"/>
              <a:t> Veronika Kunnert</a:t>
            </a:r>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E1125F49-3EE1-8B4D-9980-ED42176733AA}" type="slidenum">
              <a:rPr lang="de-DE" smtClean="0"/>
              <a:pPr/>
              <a:t>‹Nr.›</a:t>
            </a:fld>
            <a:endParaRPr lang="de-DE" dirty="0"/>
          </a:p>
        </p:txBody>
      </p:sp>
    </p:spTree>
    <p:extLst>
      <p:ext uri="{BB962C8B-B14F-4D97-AF65-F5344CB8AC3E}">
        <p14:creationId xmlns:p14="http://schemas.microsoft.com/office/powerpoint/2010/main" val="12151394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tugraz.at/institute/ibpsc/forschung/forschungsprojekte/laufende-projekte/impaq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a:t>
            </a:fld>
            <a:endParaRPr lang="de-DE"/>
          </a:p>
        </p:txBody>
      </p:sp>
      <p:sp>
        <p:nvSpPr>
          <p:cNvPr id="5" name="Fußzeilenplatzhalter 4">
            <a:extLst>
              <a:ext uri="{FF2B5EF4-FFF2-40B4-BE49-F238E27FC236}">
                <a16:creationId xmlns:a16="http://schemas.microsoft.com/office/drawing/2014/main" id="{E7762E5D-51CC-4CF8-B6A6-86B34E57B18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23935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Werte streben wir denn an?</a:t>
            </a:r>
            <a:br>
              <a:rPr lang="de-DE" dirty="0"/>
            </a:br>
            <a:br>
              <a:rPr lang="de-DE" dirty="0"/>
            </a:br>
            <a:r>
              <a:rPr lang="de-DE" dirty="0"/>
              <a:t>Kognitive Leistung sinkt ab 1000ppm</a:t>
            </a:r>
            <a:br>
              <a:rPr lang="de-DE" dirty="0"/>
            </a:br>
            <a:endParaRPr lang="de-DE" dirty="0"/>
          </a:p>
          <a:p>
            <a:r>
              <a:rPr lang="de-DE" dirty="0"/>
              <a:t>Hinweis – wie sitzen Sie gerade?</a:t>
            </a:r>
          </a:p>
          <a:p>
            <a:endParaRPr lang="de-DE" dirty="0"/>
          </a:p>
          <a:p>
            <a:r>
              <a:rPr lang="de-DE" dirty="0"/>
              <a:t>Energieeffiziente Häuser sollten eine Wohnraumbelüftung mit Wärmerückgewinnung haben, da ist Lüften nicht notwendig (Messung mit Sensor empfohlen).</a:t>
            </a:r>
          </a:p>
          <a:p>
            <a:r>
              <a:rPr lang="de-DE" dirty="0"/>
              <a:t>Wie schaut es bei thermisch sanierten Häusern, Schulen &amp; Kindergärten aus: die Gebäudehülle wurde dicht gemacht, aber aus Kostengründen keine </a:t>
            </a:r>
          </a:p>
        </p:txBody>
      </p:sp>
      <p:sp>
        <p:nvSpPr>
          <p:cNvPr id="4" name="Foliennummernplatzhalter 3"/>
          <p:cNvSpPr>
            <a:spLocks noGrp="1"/>
          </p:cNvSpPr>
          <p:nvPr>
            <p:ph type="sldNum" sz="quarter" idx="5"/>
          </p:nvPr>
        </p:nvSpPr>
        <p:spPr/>
        <p:txBody>
          <a:bodyPr/>
          <a:lstStyle/>
          <a:p>
            <a:fld id="{E1125F49-3EE1-8B4D-9980-ED42176733AA}" type="slidenum">
              <a:rPr lang="de-DE" smtClean="0"/>
              <a:t>10</a:t>
            </a:fld>
            <a:endParaRPr lang="de-DE"/>
          </a:p>
        </p:txBody>
      </p:sp>
      <p:sp>
        <p:nvSpPr>
          <p:cNvPr id="5" name="Fußzeilenplatzhalter 4">
            <a:extLst>
              <a:ext uri="{FF2B5EF4-FFF2-40B4-BE49-F238E27FC236}">
                <a16:creationId xmlns:a16="http://schemas.microsoft.com/office/drawing/2014/main" id="{14363796-CC99-1CC8-0A5E-FB0905E166C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81591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Aerosole – Anreicherung durch Partikel in der Luft die Viren beladen sein können.</a:t>
            </a:r>
          </a:p>
          <a:p>
            <a:r>
              <a:rPr lang="de-DE" dirty="0"/>
              <a:t>Transmissionen über viele Meter und lange nachdem eine Person im Raum war</a:t>
            </a:r>
          </a:p>
        </p:txBody>
      </p:sp>
      <p:sp>
        <p:nvSpPr>
          <p:cNvPr id="4" name="Foliennummernplatzhalter 3"/>
          <p:cNvSpPr>
            <a:spLocks noGrp="1"/>
          </p:cNvSpPr>
          <p:nvPr>
            <p:ph type="sldNum" sz="quarter" idx="5"/>
          </p:nvPr>
        </p:nvSpPr>
        <p:spPr/>
        <p:txBody>
          <a:bodyPr/>
          <a:lstStyle/>
          <a:p>
            <a:fld id="{E1125F49-3EE1-8B4D-9980-ED42176733AA}" type="slidenum">
              <a:rPr lang="de-DE" smtClean="0"/>
              <a:t>11</a:t>
            </a:fld>
            <a:endParaRPr lang="de-DE"/>
          </a:p>
        </p:txBody>
      </p:sp>
      <p:sp>
        <p:nvSpPr>
          <p:cNvPr id="5" name="Fußzeilenplatzhalter 4">
            <a:extLst>
              <a:ext uri="{FF2B5EF4-FFF2-40B4-BE49-F238E27FC236}">
                <a16:creationId xmlns:a16="http://schemas.microsoft.com/office/drawing/2014/main" id="{F7203BD7-884D-1D65-BEE3-337163F9F359}"/>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93143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Wir wissen heute um die Wichtigkeit von Luftqualität für Wohlbefinden, Leistungserhalt und Gesundheitsschutz. Außenluft hat einen CO₂-Wert von 420 ppm (</a:t>
            </a:r>
            <a:r>
              <a:rPr lang="de-AT" dirty="0" err="1"/>
              <a:t>parts</a:t>
            </a:r>
            <a:r>
              <a:rPr lang="de-AT" dirty="0"/>
              <a:t> per </a:t>
            </a:r>
            <a:r>
              <a:rPr lang="de-AT" dirty="0" err="1"/>
              <a:t>million</a:t>
            </a:r>
            <a:r>
              <a:rPr lang="de-AT" dirty="0"/>
              <a:t>). Der CO₂-Wert ist ein idealer Luftqualitätsmarker in Räumen: er zeigt den Anteil an schon veratmeter Luft zu Frischluft an, korreliert mit Feinstaub, organischen Verbindungen, Viren, ... Viren bleiben bei höheren CO₂-Werten länger infektiös.</a:t>
            </a:r>
          </a:p>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12</a:t>
            </a:fld>
            <a:endParaRPr lang="de-DE" dirty="0"/>
          </a:p>
        </p:txBody>
      </p:sp>
    </p:spTree>
    <p:extLst>
      <p:ext uri="{BB962C8B-B14F-4D97-AF65-F5344CB8AC3E}">
        <p14:creationId xmlns:p14="http://schemas.microsoft.com/office/powerpoint/2010/main" val="1416917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none" strike="noStrike" dirty="0">
                <a:solidFill>
                  <a:srgbClr val="0F1419"/>
                </a:solidFill>
                <a:effectLst/>
                <a:latin typeface="Lato" panose="020F0502020204030203" pitchFamily="34" charset="0"/>
              </a:rPr>
              <a:t>Mit Cholera leben lernen hieß Exkremente nicht mehr auf die Straßen zu schütten, Kanalisation zu bauen, Trinkwasser zu filtern. Bei Corona schütten wir im übertragenen Sinne immer noch Exkremente auf die Straße und trinken ungefiltertes Wasser.</a:t>
            </a:r>
          </a:p>
          <a:p>
            <a:r>
              <a:rPr lang="de-DE" dirty="0"/>
              <a:t>https://</a:t>
            </a:r>
            <a:r>
              <a:rPr lang="de-DE" dirty="0" err="1"/>
              <a:t>zdfheute-stories-scroll.zdf.de</a:t>
            </a:r>
            <a:r>
              <a:rPr lang="de-DE" dirty="0"/>
              <a:t>/aerosole-klassenzimmer-corona/</a:t>
            </a:r>
          </a:p>
          <a:p>
            <a:r>
              <a:rPr lang="de-DE" dirty="0"/>
              <a:t>https://</a:t>
            </a:r>
            <a:r>
              <a:rPr lang="de-DE" dirty="0" err="1"/>
              <a:t>www.geschichtewiki.wien.gv.at</a:t>
            </a:r>
            <a:r>
              <a:rPr lang="de-DE" dirty="0"/>
              <a:t>/</a:t>
            </a:r>
            <a:r>
              <a:rPr lang="de-DE" dirty="0" err="1"/>
              <a:t>images</a:t>
            </a:r>
            <a:r>
              <a:rPr lang="de-DE" dirty="0"/>
              <a:t>/4/42/</a:t>
            </a:r>
            <a:r>
              <a:rPr lang="de-DE" dirty="0" err="1"/>
              <a:t>Straßenquerprofil.jpg</a:t>
            </a:r>
            <a:endParaRPr lang="de-DE" dirty="0"/>
          </a:p>
          <a:p>
            <a:r>
              <a:rPr lang="de-DE" dirty="0"/>
              <a:t>https://</a:t>
            </a:r>
            <a:r>
              <a:rPr lang="de-DE" dirty="0" err="1"/>
              <a:t>www.geschichtewiki.wien.gv.at</a:t>
            </a:r>
            <a:r>
              <a:rPr lang="de-DE" dirty="0"/>
              <a:t>/</a:t>
            </a:r>
            <a:r>
              <a:rPr lang="de-DE" dirty="0" err="1"/>
              <a:t>index.php?title</a:t>
            </a:r>
            <a:r>
              <a:rPr lang="de-DE" dirty="0"/>
              <a:t>=</a:t>
            </a:r>
            <a:r>
              <a:rPr lang="de-DE" dirty="0" err="1"/>
              <a:t>Datei:Wasserversorgung.jpg&amp;filetimestamp</a:t>
            </a:r>
            <a:r>
              <a:rPr lang="de-DE" dirty="0"/>
              <a:t>=20230914123930&amp;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Aerosole: Transmissionen über viele Meter und lange nachdem eine Person im Raum war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u="none" strike="noStrike" dirty="0">
                <a:solidFill>
                  <a:srgbClr val="202124"/>
                </a:solidFill>
                <a:effectLst/>
              </a:rPr>
              <a:t>Partikel kleiner als 10 µm können Stunden bis Tage in der Luft verbleiben. Aerosole sind generell nicht stabil und verändern sich in der Regel in Abhängigkeit von Luftfeuchtigkeit, Temperatur und weiteren physikalischen und chemischen Prozessen im Laufe der Zeit. Aerosole können auch Bakterien und Viren enthalten.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AT" u="none" strike="noStrike" dirty="0">
              <a:solidFill>
                <a:srgbClr val="0F1419"/>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13</a:t>
            </a:fld>
            <a:endParaRPr lang="de-DE"/>
          </a:p>
        </p:txBody>
      </p:sp>
      <p:sp>
        <p:nvSpPr>
          <p:cNvPr id="5" name="Fußzeilenplatzhalter 4">
            <a:extLst>
              <a:ext uri="{FF2B5EF4-FFF2-40B4-BE49-F238E27FC236}">
                <a16:creationId xmlns:a16="http://schemas.microsoft.com/office/drawing/2014/main" id="{DCF93034-AA28-113B-E8FB-AA7CC232EE0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65438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15</a:t>
            </a:fld>
            <a:endParaRPr lang="de-DE" dirty="0"/>
          </a:p>
        </p:txBody>
      </p:sp>
    </p:spTree>
    <p:extLst>
      <p:ext uri="{BB962C8B-B14F-4D97-AF65-F5344CB8AC3E}">
        <p14:creationId xmlns:p14="http://schemas.microsoft.com/office/powerpoint/2010/main" val="537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16</a:t>
            </a:fld>
            <a:endParaRPr lang="de-DE" dirty="0"/>
          </a:p>
        </p:txBody>
      </p:sp>
    </p:spTree>
    <p:extLst>
      <p:ext uri="{BB962C8B-B14F-4D97-AF65-F5344CB8AC3E}">
        <p14:creationId xmlns:p14="http://schemas.microsoft.com/office/powerpoint/2010/main" val="71008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sz="1200"/>
              <a:t>Intervall &amp; Dauer Bernoullieffekt</a:t>
            </a:r>
            <a:endParaRPr sz="1200"/>
          </a:p>
        </p:txBody>
      </p:sp>
      <p:sp>
        <p:nvSpPr>
          <p:cNvPr id="290" name="Google Shape;290;p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17</a:t>
            </a:fld>
            <a:endParaRPr/>
          </a:p>
        </p:txBody>
      </p:sp>
      <p:sp>
        <p:nvSpPr>
          <p:cNvPr id="291" name="Google Shape;291;p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19</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655097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r>
              <a:rPr lang="de-DE" dirty="0"/>
              <a:t>Wichtig: Fenster schließen, wenn niemand im Raum ist. SchülerInnen wärmen den Raum, Dauerlüftung ist behaglicher und messbar energieeffizienter!</a:t>
            </a:r>
          </a:p>
        </p:txBody>
      </p:sp>
      <p:sp>
        <p:nvSpPr>
          <p:cNvPr id="4" name="Foliennummernplatzhalter 3"/>
          <p:cNvSpPr>
            <a:spLocks noGrp="1"/>
          </p:cNvSpPr>
          <p:nvPr>
            <p:ph type="sldNum" sz="quarter" idx="5"/>
          </p:nvPr>
        </p:nvSpPr>
        <p:spPr/>
        <p:txBody>
          <a:bodyPr/>
          <a:lstStyle/>
          <a:p>
            <a:fld id="{E1125F49-3EE1-8B4D-9980-ED42176733AA}" type="slidenum">
              <a:rPr lang="de-DE" smtClean="0"/>
              <a:t>20</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78218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Aerosole – Anreicherung durch Partikel in der Luft die Viren beladen sein können.</a:t>
            </a:r>
            <a:endParaRPr/>
          </a:p>
          <a:p>
            <a:pPr marL="0" lvl="0" indent="0" algn="l" rtl="0">
              <a:lnSpc>
                <a:spcPct val="100000"/>
              </a:lnSpc>
              <a:spcBef>
                <a:spcPts val="0"/>
              </a:spcBef>
              <a:spcAft>
                <a:spcPts val="0"/>
              </a:spcAft>
              <a:buSzPts val="1400"/>
              <a:buNone/>
            </a:pPr>
            <a:r>
              <a:rPr lang="de-DE"/>
              <a:t>Transmissionen über viele Meter und lange nachdem eine Person im Raum war</a:t>
            </a:r>
            <a:endParaRPr/>
          </a:p>
        </p:txBody>
      </p:sp>
      <p:sp>
        <p:nvSpPr>
          <p:cNvPr id="305" name="Google Shape;305;p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21</a:t>
            </a:fld>
            <a:endParaRPr/>
          </a:p>
        </p:txBody>
      </p:sp>
      <p:sp>
        <p:nvSpPr>
          <p:cNvPr id="306" name="Google Shape;306;p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Wie war das vor 3, vor 5 Jahren?</a:t>
            </a: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Lernen lernen: was brauchen unsere Kinder um gut zu lernen? </a:t>
            </a:r>
            <a:br>
              <a:rPr lang="de-AT" sz="1200" u="none" strike="noStrike" dirty="0">
                <a:solidFill>
                  <a:schemeClr val="bg1"/>
                </a:solidFill>
                <a:effectLst/>
                <a:latin typeface="Lato" panose="020F0502020204030203" pitchFamily="34" charset="0"/>
              </a:rPr>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54307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650489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23</a:t>
            </a:fld>
            <a:endParaRPr lang="de-DE" dirty="0"/>
          </a:p>
        </p:txBody>
      </p:sp>
    </p:spTree>
    <p:extLst>
      <p:ext uri="{BB962C8B-B14F-4D97-AF65-F5344CB8AC3E}">
        <p14:creationId xmlns:p14="http://schemas.microsoft.com/office/powerpoint/2010/main" val="3380827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Wenn wir Luft mit Wasser vergleichen, dann sehen wir, dass sauberes Quellwasser (Frischluft) wunderbar ist, so wie gute Frischluft. Dort wo wir entweder nicht (gut) Lüften können oder der mögliche Luftaustausch zu gering ist, dort sind HEPA-Luftreiniger entweder alternativ oder auch zusätzlich! Luftreiniger senken den CO2-Wert nicht, es ist daher zusätzlich Lüften zu empfehlen!</a:t>
            </a:r>
          </a:p>
          <a:p>
            <a:endParaRPr lang="de-DE" u="none" dirty="0"/>
          </a:p>
        </p:txBody>
      </p:sp>
      <p:sp>
        <p:nvSpPr>
          <p:cNvPr id="4" name="Foliennummernplatzhalter 3"/>
          <p:cNvSpPr>
            <a:spLocks noGrp="1"/>
          </p:cNvSpPr>
          <p:nvPr>
            <p:ph type="sldNum" sz="quarter" idx="5"/>
          </p:nvPr>
        </p:nvSpPr>
        <p:spPr/>
        <p:txBody>
          <a:bodyPr/>
          <a:lstStyle/>
          <a:p>
            <a:fld id="{E1125F49-3EE1-8B4D-9980-ED42176733AA}" type="slidenum">
              <a:rPr lang="de-DE" smtClean="0"/>
              <a:t>24</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805712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5102a0052_1_5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25102a0052_1_56: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r>
              <a:rPr lang="de-DE">
                <a:latin typeface="Lato"/>
                <a:ea typeface="Lato"/>
                <a:cs typeface="Lato"/>
                <a:sym typeface="Lato"/>
              </a:rPr>
              <a:t>Meta-Studie, in der die Sinnhaftigkeit der Infektionsreduktion klar bewiesen wurde. PAF = mobiler Luftreiniger Mythen werden zerlegt.</a:t>
            </a:r>
            <a:endParaRPr sz="1200" u="none" strike="noStrike">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368" name="Google Shape;368;g325102a0052_1_56: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25</a:t>
            </a:fld>
            <a:endParaRPr/>
          </a:p>
        </p:txBody>
      </p:sp>
      <p:sp>
        <p:nvSpPr>
          <p:cNvPr id="369" name="Google Shape;369;g325102a0052_1_56: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dirty="0">
                <a:solidFill>
                  <a:srgbClr val="2F5C82"/>
                </a:solidFill>
                <a:effectLst/>
                <a:latin typeface="YADXm3pZ1HU 0"/>
              </a:rPr>
              <a:t>Mobile HEPA-Luftreiniger filtern Staub, Feinstaub, Allergene, Gerüche, organische Stoffe &amp; Krankheitserreger aus der Luft. </a:t>
            </a:r>
            <a:endParaRPr lang="de-AT" dirty="0">
              <a:solidFill>
                <a:srgbClr val="2F5C82"/>
              </a:solidFill>
              <a:effectLst/>
              <a:latin typeface="YADXm3pZ1HU 0"/>
            </a:endParaRPr>
          </a:p>
          <a:p>
            <a:r>
              <a:rPr lang="de-AT" b="0" i="0" dirty="0">
                <a:solidFill>
                  <a:srgbClr val="2F5C82"/>
                </a:solidFill>
                <a:effectLst/>
                <a:latin typeface="YADXm3pZ1HU 0"/>
              </a:rPr>
              <a:t>Das erzeugt eine bessere Luftqualität. </a:t>
            </a:r>
            <a:br>
              <a:rPr lang="de-AT" sz="1200" u="none" strike="noStrike" dirty="0">
                <a:solidFill>
                  <a:schemeClr val="bg1"/>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Unterstützt zwischen Lüftungen &amp; </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falls </a:t>
            </a:r>
            <a:r>
              <a:rPr lang="de-AT" sz="1200" spc="50" dirty="0">
                <a:ln w="9525" cmpd="sng">
                  <a:noFill/>
                  <a:prstDash val="solid"/>
                </a:ln>
                <a:solidFill>
                  <a:srgbClr val="70AD47">
                    <a:tint val="1000"/>
                  </a:srgbClr>
                </a:solidFill>
                <a:latin typeface="Lato" panose="020F0502020204030203" pitchFamily="34" charset="0"/>
              </a:rPr>
              <a:t>witterungsbedingt o.Ä. </a:t>
            </a:r>
            <a:br>
              <a:rPr lang="de-AT" sz="1200" spc="50" dirty="0">
                <a:ln w="9525" cmpd="sng">
                  <a:noFill/>
                  <a:prstDash val="solid"/>
                </a:ln>
                <a:solidFill>
                  <a:srgbClr val="70AD47">
                    <a:tint val="1000"/>
                  </a:srgbClr>
                </a:solidFill>
                <a:latin typeface="Lato" panose="020F0502020204030203" pitchFamily="34" charset="0"/>
              </a:rPr>
            </a:br>
            <a:r>
              <a:rPr lang="de-AT" sz="1200" spc="50" dirty="0">
                <a:ln w="9525" cmpd="sng">
                  <a:noFill/>
                  <a:prstDash val="solid"/>
                </a:ln>
                <a:solidFill>
                  <a:srgbClr val="70AD47">
                    <a:tint val="1000"/>
                  </a:srgbClr>
                </a:solidFill>
                <a:latin typeface="Lato" panose="020F0502020204030203" pitchFamily="34" charset="0"/>
              </a:rPr>
              <a:t>weniger Luftaustausch stattfindet</a:t>
            </a:r>
            <a:endParaRPr lang="de-AT" sz="1200" spc="50" dirty="0">
              <a:ln w="9525" cmpd="sng">
                <a:noFill/>
                <a:prstDash val="solid"/>
              </a:ln>
              <a:solidFill>
                <a:srgbClr val="70AD47">
                  <a:tint val="1000"/>
                </a:srgbClr>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26</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515522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27</a:t>
            </a:fld>
            <a:endParaRPr lang="de-DE" dirty="0"/>
          </a:p>
        </p:txBody>
      </p:sp>
    </p:spTree>
    <p:extLst>
      <p:ext uri="{BB962C8B-B14F-4D97-AF65-F5344CB8AC3E}">
        <p14:creationId xmlns:p14="http://schemas.microsoft.com/office/powerpoint/2010/main" val="1435773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Effekte hat der Fokus auf Innenraumluft zu legen?</a:t>
            </a:r>
          </a:p>
        </p:txBody>
      </p:sp>
      <p:sp>
        <p:nvSpPr>
          <p:cNvPr id="4" name="Foliennummernplatzhalter 3"/>
          <p:cNvSpPr>
            <a:spLocks noGrp="1"/>
          </p:cNvSpPr>
          <p:nvPr>
            <p:ph type="sldNum" sz="quarter" idx="5"/>
          </p:nvPr>
        </p:nvSpPr>
        <p:spPr/>
        <p:txBody>
          <a:bodyPr/>
          <a:lstStyle/>
          <a:p>
            <a:fld id="{E1125F49-3EE1-8B4D-9980-ED42176733AA}" type="slidenum">
              <a:rPr lang="de-DE" smtClean="0"/>
              <a:t>28</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937380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4eb6e1335_0_203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24eb6e1335_0_2036: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F3466968-1E35-27AD-78F8-685E62D21F3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29</a:t>
            </a:fld>
            <a:endParaRPr lang="de-DE"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30</a:t>
            </a:fld>
            <a:endParaRPr lang="de-DE" dirty="0"/>
          </a:p>
        </p:txBody>
      </p:sp>
    </p:spTree>
    <p:extLst>
      <p:ext uri="{BB962C8B-B14F-4D97-AF65-F5344CB8AC3E}">
        <p14:creationId xmlns:p14="http://schemas.microsoft.com/office/powerpoint/2010/main" val="3715438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31</a:t>
            </a:fld>
            <a:endParaRPr lang="de-DE" dirty="0"/>
          </a:p>
        </p:txBody>
      </p:sp>
    </p:spTree>
    <p:extLst>
      <p:ext uri="{BB962C8B-B14F-4D97-AF65-F5344CB8AC3E}">
        <p14:creationId xmlns:p14="http://schemas.microsoft.com/office/powerpoint/2010/main" val="92212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Welche Menge Luft inhalieren wie täglich? </a:t>
            </a:r>
            <a:br>
              <a:rPr lang="de-AT" sz="1200" u="none" strike="noStrike" dirty="0">
                <a:solidFill>
                  <a:schemeClr val="bg1"/>
                </a:solidFill>
                <a:effectLst/>
                <a:latin typeface="Lato" panose="020F0502020204030203" pitchFamily="34" charset="0"/>
              </a:rPr>
            </a:br>
            <a:r>
              <a:rPr lang="de-DE" sz="1200" dirty="0"/>
              <a:t>23.000 Atemzüge machen Erwachsene täglich, Kinder fast doppelt so viele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Pro Minute sind das 8-10 Liter Luft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3</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23929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32</a:t>
            </a:fld>
            <a:endParaRPr lang="de-DE" dirty="0"/>
          </a:p>
        </p:txBody>
      </p:sp>
    </p:spTree>
    <p:extLst>
      <p:ext uri="{BB962C8B-B14F-4D97-AF65-F5344CB8AC3E}">
        <p14:creationId xmlns:p14="http://schemas.microsoft.com/office/powerpoint/2010/main" val="3446618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UA. Broschüre “Lüften in Schulen” hier mit dem QR-Code abrufbar</a:t>
            </a:r>
            <a:endParaRPr/>
          </a:p>
        </p:txBody>
      </p:sp>
      <p:sp>
        <p:nvSpPr>
          <p:cNvPr id="401" name="Google Shape;401;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33</a:t>
            </a:fld>
            <a:endParaRPr/>
          </a:p>
        </p:txBody>
      </p:sp>
      <p:sp>
        <p:nvSpPr>
          <p:cNvPr id="402" name="Google Shape;402;p1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24eb6e1335_0_212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24eb6e1335_0_2122: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Nur bei Nachfragen</a:t>
            </a:r>
            <a:endParaRPr/>
          </a:p>
        </p:txBody>
      </p:sp>
      <p:sp>
        <p:nvSpPr>
          <p:cNvPr id="417" name="Google Shape;417;g324eb6e1335_0_2122: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34</a:t>
            </a:fld>
            <a:endParaRPr/>
          </a:p>
        </p:txBody>
      </p:sp>
      <p:sp>
        <p:nvSpPr>
          <p:cNvPr id="418" name="Google Shape;418;g324eb6e1335_0_2122: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sng" strike="noStrike" kern="1200" dirty="0">
                <a:solidFill>
                  <a:schemeClr val="tx1"/>
                </a:solidFill>
                <a:effectLst/>
                <a:latin typeface="Lato" panose="020F0502020204030203" pitchFamily="34" charset="0"/>
                <a:ea typeface="+mn-ea"/>
                <a:cs typeface="+mn-cs"/>
                <a:hlinkClick r:id="rId3"/>
              </a:rPr>
              <a:t>https://www.tugraz.at/institute/ibpsc/forschung/forschungsprojekte/laufende-projekte/impaqs</a:t>
            </a:r>
            <a:r>
              <a:rPr lang="de-AT" sz="1200" b="0" i="0" u="none" strike="noStrike" kern="1200" dirty="0">
                <a:solidFill>
                  <a:schemeClr val="tx1"/>
                </a:solidFill>
                <a:effectLst/>
                <a:latin typeface="Lato" panose="020F0502020204030203" pitchFamily="34" charset="0"/>
                <a:ea typeface="+mn-ea"/>
                <a:cs typeface="+mn-cs"/>
              </a:rPr>
              <a:t> </a:t>
            </a:r>
          </a:p>
          <a:p>
            <a:r>
              <a:rPr lang="en-GB" dirty="0"/>
              <a:t>https://</a:t>
            </a:r>
            <a:r>
              <a:rPr lang="en-GB" dirty="0" err="1"/>
              <a:t>www.fwf.ac.at</a:t>
            </a:r>
            <a:r>
              <a:rPr lang="en-GB" dirty="0"/>
              <a:t>/</a:t>
            </a:r>
            <a:r>
              <a:rPr lang="en-GB" dirty="0" err="1"/>
              <a:t>aktuelles</a:t>
            </a:r>
            <a:r>
              <a:rPr lang="en-GB" dirty="0"/>
              <a:t>/detail/forschen-fuer-und-mit-der-gesellschaft-in-6-neuen-top-citizen-science-projekten</a:t>
            </a:r>
          </a:p>
          <a:p>
            <a:endParaRPr lang="en-GB" dirty="0"/>
          </a:p>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35</a:t>
            </a:fld>
            <a:endParaRPr lang="de-DE" dirty="0"/>
          </a:p>
        </p:txBody>
      </p:sp>
    </p:spTree>
    <p:extLst>
      <p:ext uri="{BB962C8B-B14F-4D97-AF65-F5344CB8AC3E}">
        <p14:creationId xmlns:p14="http://schemas.microsoft.com/office/powerpoint/2010/main" val="268718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lnSpc>
                <a:spcPct val="100000"/>
              </a:lnSpc>
              <a:spcBef>
                <a:spcPts val="0"/>
              </a:spcBef>
              <a:spcAft>
                <a:spcPts val="0"/>
              </a:spcAft>
              <a:buSzPts val="1400"/>
              <a:buNone/>
            </a:pPr>
            <a:r>
              <a:rPr lang="de-DE" dirty="0"/>
              <a:t>Vielfache Gründe  - wie wir alle - die Situation der Pandemie zu beobachten und die Eigenschaft etwas bewirken zu wollen – hat mich heute hierher gebracht.</a:t>
            </a:r>
          </a:p>
          <a:p>
            <a:pPr marL="0" lvl="0" indent="0" algn="l" rtl="0">
              <a:lnSpc>
                <a:spcPct val="100000"/>
              </a:lnSpc>
              <a:spcBef>
                <a:spcPts val="0"/>
              </a:spcBef>
              <a:spcAft>
                <a:spcPts val="0"/>
              </a:spcAft>
              <a:buSzPts val="1400"/>
              <a:buNone/>
            </a:pPr>
            <a:r>
              <a:rPr lang="de-DE" dirty="0"/>
              <a:t>Engagierte Idealisten IGÖ – mit der Idee Dinge verbessern zu können </a:t>
            </a:r>
          </a:p>
          <a:p>
            <a:pPr marL="0" lvl="0" indent="0" algn="l" rtl="0">
              <a:lnSpc>
                <a:spcPct val="100000"/>
              </a:lnSpc>
              <a:spcBef>
                <a:spcPts val="0"/>
              </a:spcBef>
              <a:spcAft>
                <a:spcPts val="0"/>
              </a:spcAft>
              <a:buSzPts val="1400"/>
              <a:buNone/>
            </a:pP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36</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4257451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2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37</a:t>
            </a:fld>
            <a:endParaRPr/>
          </a:p>
        </p:txBody>
      </p:sp>
      <p:sp>
        <p:nvSpPr>
          <p:cNvPr id="391" name="Google Shape;391;p21: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40</a:t>
            </a:fld>
            <a:endParaRPr lang="de-DE" dirty="0"/>
          </a:p>
        </p:txBody>
      </p:sp>
    </p:spTree>
    <p:extLst>
      <p:ext uri="{BB962C8B-B14F-4D97-AF65-F5344CB8AC3E}">
        <p14:creationId xmlns:p14="http://schemas.microsoft.com/office/powerpoint/2010/main" val="49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Bzw. warum haben wir immer akzeptiert, dass Schule &amp; Kindergarten mit Krankheit einhergeht?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 </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08134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Studien zeigen deutlich den Effekt von Luftwechseln (Empfehlungen von WHO  &amp; CDC)</a:t>
            </a: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12210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AT" sz="1200" u="sng" spc="50" dirty="0">
                <a:ln w="9525" cmpd="sng">
                  <a:noFill/>
                  <a:prstDash val="solid"/>
                </a:ln>
                <a:solidFill>
                  <a:srgbClr val="70AD47">
                    <a:tint val="1000"/>
                  </a:srgbClr>
                </a:solidFill>
                <a:effectLst/>
                <a:latin typeface="Lato" panose="020F0502020204030203" pitchFamily="34" charset="0"/>
              </a:rPr>
            </a:br>
            <a:br>
              <a:rPr lang="de-AT" sz="1200" u="sng" spc="50" dirty="0">
                <a:ln w="9525" cmpd="sng">
                  <a:noFill/>
                  <a:prstDash val="solid"/>
                </a:ln>
                <a:solidFill>
                  <a:srgbClr val="70AD47">
                    <a:tint val="1000"/>
                  </a:srgbClr>
                </a:solidFill>
                <a:effectLst/>
                <a:latin typeface="Lato" panose="020F0502020204030203" pitchFamily="34" charset="0"/>
              </a:rPr>
            </a:br>
            <a:r>
              <a:rPr lang="de-AT" sz="1200" u="sng" spc="50" dirty="0">
                <a:ln w="9525" cmpd="sng">
                  <a:noFill/>
                  <a:prstDash val="solid"/>
                </a:ln>
                <a:solidFill>
                  <a:srgbClr val="70AD47">
                    <a:tint val="1000"/>
                  </a:srgbClr>
                </a:solidFill>
                <a:effectLst/>
                <a:latin typeface="Lato" panose="020F0502020204030203" pitchFamily="34" charset="0"/>
              </a:rPr>
              <a:t>Luftwechsel Dimensionierung:</a:t>
            </a:r>
            <a:br>
              <a:rPr lang="de-AT" sz="1200" u="sng" spc="50" dirty="0">
                <a:ln w="9525" cmpd="sng">
                  <a:noFill/>
                  <a:prstDash val="solid"/>
                </a:ln>
                <a:solidFill>
                  <a:srgbClr val="70AD47">
                    <a:tint val="1000"/>
                  </a:srgbClr>
                </a:solidFill>
                <a:effectLst/>
                <a:latin typeface="Lato" panose="020F0502020204030203" pitchFamily="34" charset="0"/>
              </a:rPr>
            </a:br>
            <a:r>
              <a:rPr lang="de-AT" sz="1200" u="sng" spc="50" dirty="0">
                <a:ln w="9525" cmpd="sng">
                  <a:noFill/>
                  <a:prstDash val="solid"/>
                </a:ln>
                <a:solidFill>
                  <a:srgbClr val="70AD47">
                    <a:tint val="1000"/>
                  </a:srgbClr>
                </a:solidFill>
                <a:effectLst/>
                <a:latin typeface="Lato" panose="020F0502020204030203" pitchFamily="34" charset="0"/>
              </a:rPr>
              <a:t>Größerer errechneter Wert ist der wichtige!</a:t>
            </a:r>
            <a:br>
              <a:rPr lang="de-AT" sz="1200" spc="50" dirty="0">
                <a:ln w="9525" cmpd="sng">
                  <a:noFill/>
                  <a:prstDash val="solid"/>
                </a:ln>
                <a:solidFill>
                  <a:srgbClr val="70AD47">
                    <a:tint val="1000"/>
                  </a:srgbClr>
                </a:solidFill>
                <a:effectLst/>
                <a:latin typeface="Lato" panose="020F0502020204030203" pitchFamily="34" charset="0"/>
              </a:rPr>
            </a:br>
            <a:endParaRPr lang="de-AT" sz="1200" spc="50" dirty="0">
              <a:ln w="9525" cmpd="sng">
                <a:noFill/>
                <a:prstDash val="solid"/>
              </a:ln>
              <a:solidFill>
                <a:srgbClr val="70AD47">
                  <a:tint val="1000"/>
                </a:srgbClr>
              </a:solidFill>
              <a:effectLst/>
              <a:latin typeface="Lato" panose="020F0502020204030203" pitchFamily="34" charset="0"/>
            </a:endParaRPr>
          </a:p>
          <a:p>
            <a:r>
              <a:rPr lang="de-AT" sz="1200" spc="50" dirty="0">
                <a:ln w="9525" cmpd="sng">
                  <a:noFill/>
                  <a:prstDash val="solid"/>
                </a:ln>
                <a:solidFill>
                  <a:srgbClr val="70AD47">
                    <a:tint val="1000"/>
                  </a:srgbClr>
                </a:solidFill>
                <a:effectLst/>
                <a:latin typeface="Lato" panose="020F0502020204030203" pitchFamily="34" charset="0"/>
              </a:rPr>
              <a:t>6-facher</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Luftwechsel</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pro Stunde </a:t>
            </a:r>
            <a:br>
              <a:rPr lang="de-AT" sz="1200"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br>
              <a:rPr lang="de-AT"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35m</a:t>
            </a:r>
            <a:r>
              <a:rPr lang="de-AT" sz="1200" spc="50" baseline="30000" dirty="0">
                <a:ln w="9525" cmpd="sng">
                  <a:noFill/>
                  <a:prstDash val="solid"/>
                </a:ln>
                <a:solidFill>
                  <a:srgbClr val="70AD47">
                    <a:tint val="1000"/>
                  </a:srgbClr>
                </a:solidFill>
                <a:effectLst/>
                <a:latin typeface="Lato" panose="020F0502020204030203" pitchFamily="34" charset="0"/>
              </a:rPr>
              <a:t>3</a:t>
            </a:r>
            <a:r>
              <a:rPr lang="de-AT" sz="1200" spc="50" dirty="0">
                <a:ln w="9525" cmpd="sng">
                  <a:noFill/>
                  <a:prstDash val="solid"/>
                </a:ln>
                <a:solidFill>
                  <a:srgbClr val="70AD47">
                    <a:tint val="1000"/>
                  </a:srgbClr>
                </a:solidFill>
                <a:effectLst/>
                <a:latin typeface="Lato" panose="020F0502020204030203" pitchFamily="34" charset="0"/>
              </a:rPr>
              <a:t>/Stunde</a:t>
            </a:r>
            <a:endParaRPr lang="de-AT" sz="1200" cap="none" spc="50" dirty="0">
              <a:ln w="9525" cmpd="sng">
                <a:noFill/>
                <a:prstDash val="solid"/>
              </a:ln>
              <a:solidFill>
                <a:srgbClr val="70AD47">
                  <a:tint val="1000"/>
                </a:srgbClr>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6</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86205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24eb6e1335_0_150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324eb6e1335_0_1504: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7011A2B2-5949-19AF-AB45-DC1F52428D4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7</a:t>
            </a:fld>
            <a:endParaRPr lang="de-DE"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4eb6e1335_0_159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324eb6e1335_0_1593: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E7B0D5D4-67FF-2579-710C-D823671FF11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8</a:t>
            </a:fld>
            <a:endParaRPr lang="de-DE"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ppm = </a:t>
            </a:r>
            <a:r>
              <a:rPr lang="de-DE" sz="1200" dirty="0" err="1">
                <a:solidFill>
                  <a:schemeClr val="bg1"/>
                </a:solidFill>
                <a:latin typeface="Lato" panose="020F0502020204030203" pitchFamily="34" charset="0"/>
                <a:ea typeface="Lato" panose="020F0502020204030203" pitchFamily="34" charset="0"/>
                <a:cs typeface="Lato" panose="020F0502020204030203" pitchFamily="34" charset="0"/>
              </a:rPr>
              <a:t>parts</a:t>
            </a:r>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 per Million (Teilchen pro einer Million Luftteilchen)</a:t>
            </a:r>
            <a:endParaRPr lang="de-DE"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t>9</a:t>
            </a:fld>
            <a:endParaRPr lang="de-DE"/>
          </a:p>
        </p:txBody>
      </p:sp>
    </p:spTree>
    <p:extLst>
      <p:ext uri="{BB962C8B-B14F-4D97-AF65-F5344CB8AC3E}">
        <p14:creationId xmlns:p14="http://schemas.microsoft.com/office/powerpoint/2010/main" val="41255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17853-395E-AC75-4C4F-F4B43EF2F109}"/>
              </a:ext>
            </a:extLst>
          </p:cNvPr>
          <p:cNvSpPr>
            <a:spLocks noGrp="1"/>
          </p:cNvSpPr>
          <p:nvPr>
            <p:ph type="ctrTitle"/>
          </p:nvPr>
        </p:nvSpPr>
        <p:spPr>
          <a:xfrm>
            <a:off x="1524000" y="1122363"/>
            <a:ext cx="9144000" cy="2387600"/>
          </a:xfrm>
        </p:spPr>
        <p:txBody>
          <a:bodyPr anchor="b"/>
          <a:lstStyle>
            <a:lvl1pPr algn="ctr">
              <a:defRPr sz="6000" b="0" i="0">
                <a:latin typeface="Lato" panose="020F0502020204030203"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17F54E60-F50B-CD89-3974-0BCD9AC8530F}"/>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4214FE5F-F2A9-7D1E-FE10-20DF76D5119A}"/>
              </a:ext>
            </a:extLst>
          </p:cNvPr>
          <p:cNvSpPr>
            <a:spLocks noGrp="1"/>
          </p:cNvSpPr>
          <p:nvPr>
            <p:ph type="dt" sz="half" idx="10"/>
          </p:nvPr>
        </p:nvSpPr>
        <p:spPr/>
        <p:txBody>
          <a:bodyPr/>
          <a:lstStyle>
            <a:lvl1pPr>
              <a:defRPr b="0" i="0">
                <a:latin typeface="Lato" panose="020F0502020204030203" pitchFamily="34" charset="0"/>
              </a:defRPr>
            </a:lvl1pPr>
          </a:lstStyle>
          <a:p>
            <a:fld id="{B01F6BD3-F753-B645-8D46-412B492CD5FD}" type="datetime1">
              <a:rPr lang="de-AT" smtClean="0"/>
              <a:t>17.01.25</a:t>
            </a:fld>
            <a:endParaRPr lang="de-DE" dirty="0"/>
          </a:p>
        </p:txBody>
      </p:sp>
      <p:sp>
        <p:nvSpPr>
          <p:cNvPr id="5" name="Fußzeilenplatzhalter 4">
            <a:extLst>
              <a:ext uri="{FF2B5EF4-FFF2-40B4-BE49-F238E27FC236}">
                <a16:creationId xmlns:a16="http://schemas.microsoft.com/office/drawing/2014/main" id="{B1D911BA-B354-61C4-3C19-021B66B8496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62E3CD67-CAA4-04B3-1391-660BA75EDCF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62824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11C1D-A8B8-17FC-791B-3A4011888A80}"/>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B8F315A-F3AB-E1CF-63C5-4E316660002F}"/>
              </a:ext>
            </a:extLst>
          </p:cNvPr>
          <p:cNvSpPr>
            <a:spLocks noGrp="1"/>
          </p:cNvSpPr>
          <p:nvPr>
            <p:ph type="body" orient="vert" idx="1"/>
          </p:nvPr>
        </p:nvSpPr>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F4E284E-6A02-94CA-70E9-65640E53CC50}"/>
              </a:ext>
            </a:extLst>
          </p:cNvPr>
          <p:cNvSpPr>
            <a:spLocks noGrp="1"/>
          </p:cNvSpPr>
          <p:nvPr>
            <p:ph type="dt" sz="half" idx="10"/>
          </p:nvPr>
        </p:nvSpPr>
        <p:spPr/>
        <p:txBody>
          <a:bodyPr/>
          <a:lstStyle>
            <a:lvl1pPr>
              <a:defRPr b="0" i="0">
                <a:latin typeface="Lato" panose="020F0502020204030203" pitchFamily="34" charset="0"/>
              </a:defRPr>
            </a:lvl1pPr>
          </a:lstStyle>
          <a:p>
            <a:fld id="{5AD0C0EC-9A7B-734D-8F57-321B55C3380D}" type="datetime1">
              <a:rPr lang="de-AT" smtClean="0"/>
              <a:t>17.01.25</a:t>
            </a:fld>
            <a:endParaRPr lang="de-DE" dirty="0"/>
          </a:p>
        </p:txBody>
      </p:sp>
      <p:sp>
        <p:nvSpPr>
          <p:cNvPr id="5" name="Fußzeilenplatzhalter 4">
            <a:extLst>
              <a:ext uri="{FF2B5EF4-FFF2-40B4-BE49-F238E27FC236}">
                <a16:creationId xmlns:a16="http://schemas.microsoft.com/office/drawing/2014/main" id="{C968A5C2-463A-8399-13E6-37F955101A67}"/>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A8575FAA-5A7B-B949-5DBB-569FD2382AE8}"/>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11356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57E7F1-0194-FBF1-96AB-47B8BF644028}"/>
              </a:ext>
            </a:extLst>
          </p:cNvPr>
          <p:cNvSpPr>
            <a:spLocks noGrp="1"/>
          </p:cNvSpPr>
          <p:nvPr>
            <p:ph type="title" orient="vert"/>
          </p:nvPr>
        </p:nvSpPr>
        <p:spPr>
          <a:xfrm>
            <a:off x="8724900" y="365125"/>
            <a:ext cx="2628900" cy="5811838"/>
          </a:xfrm>
        </p:spPr>
        <p:txBody>
          <a:bodyPr vert="eaVert"/>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2BB20D97-7AF6-81B2-0B8F-995F9B604D79}"/>
              </a:ext>
            </a:extLst>
          </p:cNvPr>
          <p:cNvSpPr>
            <a:spLocks noGrp="1"/>
          </p:cNvSpPr>
          <p:nvPr>
            <p:ph type="body" orient="vert" idx="1"/>
          </p:nvPr>
        </p:nvSpPr>
        <p:spPr>
          <a:xfrm>
            <a:off x="838200" y="365125"/>
            <a:ext cx="7734300" cy="5811838"/>
          </a:xfrm>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FE12EA2-A3F1-A2EC-12AB-EF7135322A81}"/>
              </a:ext>
            </a:extLst>
          </p:cNvPr>
          <p:cNvSpPr>
            <a:spLocks noGrp="1"/>
          </p:cNvSpPr>
          <p:nvPr>
            <p:ph type="dt" sz="half" idx="10"/>
          </p:nvPr>
        </p:nvSpPr>
        <p:spPr/>
        <p:txBody>
          <a:bodyPr/>
          <a:lstStyle>
            <a:lvl1pPr>
              <a:defRPr b="0" i="0">
                <a:latin typeface="Lato" panose="020F0502020204030203" pitchFamily="34" charset="0"/>
              </a:defRPr>
            </a:lvl1pPr>
          </a:lstStyle>
          <a:p>
            <a:fld id="{2B1AF910-2685-7846-9EEB-28C0243C2B48}" type="datetime1">
              <a:rPr lang="de-AT" smtClean="0"/>
              <a:t>17.01.25</a:t>
            </a:fld>
            <a:endParaRPr lang="de-DE" dirty="0"/>
          </a:p>
        </p:txBody>
      </p:sp>
      <p:sp>
        <p:nvSpPr>
          <p:cNvPr id="5" name="Fußzeilenplatzhalter 4">
            <a:extLst>
              <a:ext uri="{FF2B5EF4-FFF2-40B4-BE49-F238E27FC236}">
                <a16:creationId xmlns:a16="http://schemas.microsoft.com/office/drawing/2014/main" id="{330D5471-85A8-B426-F0DB-3D8386AE01B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101A63DA-D298-30C5-3048-22EFCC7F8FFF}"/>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92081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9E07C-C347-DDAD-F10F-A2BDE351AC84}"/>
              </a:ext>
            </a:extLst>
          </p:cNvPr>
          <p:cNvSpPr>
            <a:spLocks noGrp="1"/>
          </p:cNvSpPr>
          <p:nvPr>
            <p:ph type="title"/>
          </p:nvPr>
        </p:nvSpPr>
        <p:spPr/>
        <p:txBody>
          <a:bodyPr>
            <a:normAutofit/>
          </a:bodyPr>
          <a:lstStyle>
            <a:lvl1pPr>
              <a:defRPr sz="4500" b="1" i="0" baseline="0">
                <a:ln>
                  <a:solidFill>
                    <a:srgbClr val="5197BE"/>
                  </a:solidFill>
                </a:ln>
                <a:solidFill>
                  <a:schemeClr val="bg1"/>
                </a:solidFill>
                <a:effectLst/>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A0A0B9C-3E50-81E9-8033-DD24546A4115}"/>
              </a:ext>
            </a:extLst>
          </p:cNvPr>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756D306-5C0A-ED7D-C6B3-7D78CA979FDE}"/>
              </a:ext>
            </a:extLst>
          </p:cNvPr>
          <p:cNvSpPr>
            <a:spLocks noGrp="1"/>
          </p:cNvSpPr>
          <p:nvPr>
            <p:ph type="dt" sz="half" idx="10"/>
          </p:nvPr>
        </p:nvSpPr>
        <p:spPr/>
        <p:txBody>
          <a:bodyPr/>
          <a:lstStyle>
            <a:lvl1pPr>
              <a:defRPr b="0" i="0">
                <a:latin typeface="Lato" panose="020F0502020204030203" pitchFamily="34" charset="0"/>
              </a:defRPr>
            </a:lvl1pPr>
          </a:lstStyle>
          <a:p>
            <a:fld id="{133211F8-83A6-8A46-8697-621E89D346A3}" type="datetime1">
              <a:rPr lang="de-AT" smtClean="0"/>
              <a:t>17.01.25</a:t>
            </a:fld>
            <a:endParaRPr lang="de-DE" dirty="0"/>
          </a:p>
        </p:txBody>
      </p:sp>
      <p:sp>
        <p:nvSpPr>
          <p:cNvPr id="5" name="Fußzeilenplatzhalter 4">
            <a:extLst>
              <a:ext uri="{FF2B5EF4-FFF2-40B4-BE49-F238E27FC236}">
                <a16:creationId xmlns:a16="http://schemas.microsoft.com/office/drawing/2014/main" id="{B9F05E73-D7AA-30ED-B834-45F6F94958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FD99306B-9D37-B9A1-8420-18A9ACE79B19}"/>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19140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18CAF-EB43-D959-E075-17334216E941}"/>
              </a:ext>
            </a:extLst>
          </p:cNvPr>
          <p:cNvSpPr>
            <a:spLocks noGrp="1"/>
          </p:cNvSpPr>
          <p:nvPr>
            <p:ph type="title"/>
          </p:nvPr>
        </p:nvSpPr>
        <p:spPr>
          <a:xfrm>
            <a:off x="831850" y="1709738"/>
            <a:ext cx="10515600" cy="2852737"/>
          </a:xfrm>
        </p:spPr>
        <p:txBody>
          <a:bodyPr anchor="b"/>
          <a:lstStyle>
            <a:lvl1pPr>
              <a:defRPr sz="6000"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49CDD92E-3052-EB5B-596D-31A9A33CF55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0CB52EE-E7E6-CF38-89F8-94FDEA8E8B53}"/>
              </a:ext>
            </a:extLst>
          </p:cNvPr>
          <p:cNvSpPr>
            <a:spLocks noGrp="1"/>
          </p:cNvSpPr>
          <p:nvPr>
            <p:ph type="dt" sz="half" idx="10"/>
          </p:nvPr>
        </p:nvSpPr>
        <p:spPr/>
        <p:txBody>
          <a:bodyPr/>
          <a:lstStyle>
            <a:lvl1pPr>
              <a:defRPr b="0" i="0">
                <a:latin typeface="Lato" panose="020F0502020204030203" pitchFamily="34" charset="0"/>
              </a:defRPr>
            </a:lvl1pPr>
          </a:lstStyle>
          <a:p>
            <a:fld id="{E716FA92-0F57-5E49-88D3-3E3AF563CF05}" type="datetime1">
              <a:rPr lang="de-AT" smtClean="0"/>
              <a:t>17.01.25</a:t>
            </a:fld>
            <a:endParaRPr lang="de-DE" dirty="0"/>
          </a:p>
        </p:txBody>
      </p:sp>
      <p:sp>
        <p:nvSpPr>
          <p:cNvPr id="5" name="Fußzeilenplatzhalter 4">
            <a:extLst>
              <a:ext uri="{FF2B5EF4-FFF2-40B4-BE49-F238E27FC236}">
                <a16:creationId xmlns:a16="http://schemas.microsoft.com/office/drawing/2014/main" id="{D4AFE94B-3C3D-48A8-C8E7-588095149313}"/>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E7904F2E-E424-174A-BA5A-E6A83B24DF5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21876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D9484-BFE4-6BA0-28B7-1C2F281E7897}"/>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DE32B91-46FD-0523-B619-461179FBBF5C}"/>
              </a:ext>
            </a:extLst>
          </p:cNvPr>
          <p:cNvSpPr>
            <a:spLocks noGrp="1"/>
          </p:cNvSpPr>
          <p:nvPr>
            <p:ph sz="half" idx="1"/>
          </p:nvPr>
        </p:nvSpPr>
        <p:spPr>
          <a:xfrm>
            <a:off x="838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426EB9AC-0A8D-3300-AA61-8E1EB90FA238}"/>
              </a:ext>
            </a:extLst>
          </p:cNvPr>
          <p:cNvSpPr>
            <a:spLocks noGrp="1"/>
          </p:cNvSpPr>
          <p:nvPr>
            <p:ph sz="half" idx="2"/>
          </p:nvPr>
        </p:nvSpPr>
        <p:spPr>
          <a:xfrm>
            <a:off x="6172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a:extLst>
              <a:ext uri="{FF2B5EF4-FFF2-40B4-BE49-F238E27FC236}">
                <a16:creationId xmlns:a16="http://schemas.microsoft.com/office/drawing/2014/main" id="{F1FEF44C-206B-66FB-317A-85439BF77E49}"/>
              </a:ext>
            </a:extLst>
          </p:cNvPr>
          <p:cNvSpPr>
            <a:spLocks noGrp="1"/>
          </p:cNvSpPr>
          <p:nvPr>
            <p:ph type="dt" sz="half" idx="10"/>
          </p:nvPr>
        </p:nvSpPr>
        <p:spPr/>
        <p:txBody>
          <a:bodyPr/>
          <a:lstStyle>
            <a:lvl1pPr>
              <a:defRPr b="0" i="0">
                <a:latin typeface="Lato" panose="020F0502020204030203" pitchFamily="34" charset="0"/>
              </a:defRPr>
            </a:lvl1pPr>
          </a:lstStyle>
          <a:p>
            <a:fld id="{FC3DEDEF-FE05-AC4C-96CD-5DA69243C8CE}" type="datetime1">
              <a:rPr lang="de-AT" smtClean="0"/>
              <a:t>17.01.25</a:t>
            </a:fld>
            <a:endParaRPr lang="de-DE" dirty="0"/>
          </a:p>
        </p:txBody>
      </p:sp>
      <p:sp>
        <p:nvSpPr>
          <p:cNvPr id="6" name="Fußzeilenplatzhalter 5">
            <a:extLst>
              <a:ext uri="{FF2B5EF4-FFF2-40B4-BE49-F238E27FC236}">
                <a16:creationId xmlns:a16="http://schemas.microsoft.com/office/drawing/2014/main" id="{FC6DC1E0-EEE0-5091-8627-96EB75AD045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F5A64680-81F7-CD3C-8DDA-B36004496AE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2192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0AA1D-D0A8-682F-04CE-069B209BA942}"/>
              </a:ext>
            </a:extLst>
          </p:cNvPr>
          <p:cNvSpPr>
            <a:spLocks noGrp="1"/>
          </p:cNvSpPr>
          <p:nvPr>
            <p:ph type="title"/>
          </p:nvPr>
        </p:nvSpPr>
        <p:spPr>
          <a:xfrm>
            <a:off x="839788" y="365125"/>
            <a:ext cx="10515600" cy="1325563"/>
          </a:xfrm>
        </p:spPr>
        <p:txBody>
          <a:bodyPr/>
          <a:lstStyle>
            <a:lvl1pPr>
              <a:defRPr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C9157038-3A5D-390A-2753-25F5DAEAD39D}"/>
              </a:ext>
            </a:extLst>
          </p:cNvPr>
          <p:cNvSpPr>
            <a:spLocks noGrp="1"/>
          </p:cNvSpPr>
          <p:nvPr>
            <p:ph type="body" idx="1"/>
          </p:nvPr>
        </p:nvSpPr>
        <p:spPr>
          <a:xfrm>
            <a:off x="839788" y="1681163"/>
            <a:ext cx="5157787"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BAC58349-06CA-E31D-213D-2D331B385AAB}"/>
              </a:ext>
            </a:extLst>
          </p:cNvPr>
          <p:cNvSpPr>
            <a:spLocks noGrp="1"/>
          </p:cNvSpPr>
          <p:nvPr>
            <p:ph sz="half" idx="2"/>
          </p:nvPr>
        </p:nvSpPr>
        <p:spPr>
          <a:xfrm>
            <a:off x="839788" y="2505075"/>
            <a:ext cx="5157787"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785F2275-6B1D-7364-F8F2-07EFCCD8B51D}"/>
              </a:ext>
            </a:extLst>
          </p:cNvPr>
          <p:cNvSpPr>
            <a:spLocks noGrp="1"/>
          </p:cNvSpPr>
          <p:nvPr>
            <p:ph type="body" sz="quarter" idx="3"/>
          </p:nvPr>
        </p:nvSpPr>
        <p:spPr>
          <a:xfrm>
            <a:off x="6172200" y="1681163"/>
            <a:ext cx="5183188"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FCD4113D-3992-B0D2-A834-AB4954C36769}"/>
              </a:ext>
            </a:extLst>
          </p:cNvPr>
          <p:cNvSpPr>
            <a:spLocks noGrp="1"/>
          </p:cNvSpPr>
          <p:nvPr>
            <p:ph sz="quarter" idx="4"/>
          </p:nvPr>
        </p:nvSpPr>
        <p:spPr>
          <a:xfrm>
            <a:off x="6172200" y="2505075"/>
            <a:ext cx="5183188"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C150B081-E265-2FED-0FBA-2DF9F2B49B3F}"/>
              </a:ext>
            </a:extLst>
          </p:cNvPr>
          <p:cNvSpPr>
            <a:spLocks noGrp="1"/>
          </p:cNvSpPr>
          <p:nvPr>
            <p:ph type="dt" sz="half" idx="10"/>
          </p:nvPr>
        </p:nvSpPr>
        <p:spPr/>
        <p:txBody>
          <a:bodyPr/>
          <a:lstStyle>
            <a:lvl1pPr>
              <a:defRPr b="0" i="0">
                <a:latin typeface="Lato" panose="020F0502020204030203" pitchFamily="34" charset="0"/>
              </a:defRPr>
            </a:lvl1pPr>
          </a:lstStyle>
          <a:p>
            <a:fld id="{79FD271E-39FE-5E46-8F22-CE267D5FD1DE}" type="datetime1">
              <a:rPr lang="de-AT" smtClean="0"/>
              <a:t>17.01.25</a:t>
            </a:fld>
            <a:endParaRPr lang="de-DE" dirty="0"/>
          </a:p>
        </p:txBody>
      </p:sp>
      <p:sp>
        <p:nvSpPr>
          <p:cNvPr id="8" name="Fußzeilenplatzhalter 7">
            <a:extLst>
              <a:ext uri="{FF2B5EF4-FFF2-40B4-BE49-F238E27FC236}">
                <a16:creationId xmlns:a16="http://schemas.microsoft.com/office/drawing/2014/main" id="{062BCFED-09A5-DF9D-EDDB-8392D98E87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9" name="Foliennummernplatzhalter 8">
            <a:extLst>
              <a:ext uri="{FF2B5EF4-FFF2-40B4-BE49-F238E27FC236}">
                <a16:creationId xmlns:a16="http://schemas.microsoft.com/office/drawing/2014/main" id="{D3CEF2BB-9043-5418-0E93-56FD4180D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30788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0B49E-05F1-3F3C-9F92-E54F2D1C6DB3}"/>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Datumsplatzhalter 2">
            <a:extLst>
              <a:ext uri="{FF2B5EF4-FFF2-40B4-BE49-F238E27FC236}">
                <a16:creationId xmlns:a16="http://schemas.microsoft.com/office/drawing/2014/main" id="{8A419064-1851-DCA6-4424-BF88EDE1A9BC}"/>
              </a:ext>
            </a:extLst>
          </p:cNvPr>
          <p:cNvSpPr>
            <a:spLocks noGrp="1"/>
          </p:cNvSpPr>
          <p:nvPr>
            <p:ph type="dt" sz="half" idx="10"/>
          </p:nvPr>
        </p:nvSpPr>
        <p:spPr/>
        <p:txBody>
          <a:bodyPr/>
          <a:lstStyle>
            <a:lvl1pPr>
              <a:defRPr b="0" i="0">
                <a:latin typeface="Lato" panose="020F0502020204030203" pitchFamily="34" charset="0"/>
              </a:defRPr>
            </a:lvl1pPr>
          </a:lstStyle>
          <a:p>
            <a:fld id="{1082B7D9-F3A1-CC43-8F4A-57E9CE08D1BE}" type="datetime1">
              <a:rPr lang="de-AT" smtClean="0"/>
              <a:t>17.01.25</a:t>
            </a:fld>
            <a:endParaRPr lang="de-DE" dirty="0"/>
          </a:p>
        </p:txBody>
      </p:sp>
      <p:sp>
        <p:nvSpPr>
          <p:cNvPr id="4" name="Fußzeilenplatzhalter 3">
            <a:extLst>
              <a:ext uri="{FF2B5EF4-FFF2-40B4-BE49-F238E27FC236}">
                <a16:creationId xmlns:a16="http://schemas.microsoft.com/office/drawing/2014/main" id="{A0BD072E-1630-BE5D-743C-284B9CCEBEA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5" name="Foliennummernplatzhalter 4">
            <a:extLst>
              <a:ext uri="{FF2B5EF4-FFF2-40B4-BE49-F238E27FC236}">
                <a16:creationId xmlns:a16="http://schemas.microsoft.com/office/drawing/2014/main" id="{767DABB6-5C9B-BE3F-8905-06348C5CAFF3}"/>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14050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CC0C5E-0137-006C-3605-626E3F60487A}"/>
              </a:ext>
            </a:extLst>
          </p:cNvPr>
          <p:cNvSpPr>
            <a:spLocks noGrp="1"/>
          </p:cNvSpPr>
          <p:nvPr>
            <p:ph type="dt" sz="half" idx="10"/>
          </p:nvPr>
        </p:nvSpPr>
        <p:spPr/>
        <p:txBody>
          <a:bodyPr/>
          <a:lstStyle>
            <a:lvl1pPr>
              <a:defRPr b="0" i="0">
                <a:latin typeface="Lato" panose="020F0502020204030203" pitchFamily="34" charset="0"/>
              </a:defRPr>
            </a:lvl1pPr>
          </a:lstStyle>
          <a:p>
            <a:fld id="{BE6E9128-4CE6-A742-AB28-A2D57AF464A5}" type="datetime1">
              <a:rPr lang="de-AT" smtClean="0"/>
              <a:t>17.01.25</a:t>
            </a:fld>
            <a:endParaRPr lang="de-DE" dirty="0"/>
          </a:p>
        </p:txBody>
      </p:sp>
      <p:sp>
        <p:nvSpPr>
          <p:cNvPr id="3" name="Fußzeilenplatzhalter 2">
            <a:extLst>
              <a:ext uri="{FF2B5EF4-FFF2-40B4-BE49-F238E27FC236}">
                <a16:creationId xmlns:a16="http://schemas.microsoft.com/office/drawing/2014/main" id="{5CE29F05-F337-E085-2BEB-7980EE1676C4}"/>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4" name="Foliennummernplatzhalter 3">
            <a:extLst>
              <a:ext uri="{FF2B5EF4-FFF2-40B4-BE49-F238E27FC236}">
                <a16:creationId xmlns:a16="http://schemas.microsoft.com/office/drawing/2014/main" id="{14D2C247-5E37-C588-20AB-E96A2C9FB392}"/>
              </a:ext>
            </a:extLst>
          </p:cNvPr>
          <p:cNvSpPr>
            <a:spLocks noGrp="1"/>
          </p:cNvSpPr>
          <p:nvPr>
            <p:ph type="sldNum" sz="quarter" idx="12"/>
          </p:nvPr>
        </p:nvSpPr>
        <p:spPr/>
        <p:txBody>
          <a:bodyPr/>
          <a:lstStyle>
            <a:lvl1pPr>
              <a:defRPr b="0" i="0" baseline="0">
                <a:solidFill>
                  <a:schemeClr val="bg1"/>
                </a:solidFill>
                <a:latin typeface="Lato" panose="020F0502020204030203" pitchFamily="34" charset="0"/>
              </a:defRPr>
            </a:lvl1pPr>
          </a:lstStyle>
          <a:p>
            <a:endParaRPr lang="de-DE" dirty="0"/>
          </a:p>
        </p:txBody>
      </p:sp>
    </p:spTree>
    <p:extLst>
      <p:ext uri="{BB962C8B-B14F-4D97-AF65-F5344CB8AC3E}">
        <p14:creationId xmlns:p14="http://schemas.microsoft.com/office/powerpoint/2010/main" val="92926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53EFD-C8D0-7C5C-EC20-9844EBF56EF7}"/>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172C3CC9-5E2C-58AA-A7C3-8204597DFFCF}"/>
              </a:ext>
            </a:extLst>
          </p:cNvPr>
          <p:cNvSpPr>
            <a:spLocks noGrp="1"/>
          </p:cNvSpPr>
          <p:nvPr>
            <p:ph idx="1"/>
          </p:nvPr>
        </p:nvSpPr>
        <p:spPr>
          <a:xfrm>
            <a:off x="5183188" y="987425"/>
            <a:ext cx="6172200" cy="4873625"/>
          </a:xfrm>
        </p:spPr>
        <p:txBody>
          <a:bodyPr/>
          <a:lstStyle>
            <a:lvl1pPr>
              <a:defRPr sz="3200" b="0" i="0">
                <a:latin typeface="Lato" panose="020F0502020204030203" pitchFamily="34" charset="0"/>
              </a:defRPr>
            </a:lvl1pPr>
            <a:lvl2pPr>
              <a:defRPr sz="2800" b="0" i="0">
                <a:latin typeface="Lato" panose="020F0502020204030203" pitchFamily="34" charset="0"/>
              </a:defRPr>
            </a:lvl2pPr>
            <a:lvl3pPr>
              <a:defRPr sz="2400" b="0" i="0">
                <a:latin typeface="Lato" panose="020F0502020204030203" pitchFamily="34" charset="0"/>
              </a:defRPr>
            </a:lvl3pPr>
            <a:lvl4pPr>
              <a:defRPr sz="2000" b="0" i="0">
                <a:latin typeface="Lato" panose="020F0502020204030203" pitchFamily="34" charset="0"/>
              </a:defRPr>
            </a:lvl4pPr>
            <a:lvl5pPr>
              <a:defRPr sz="2000" b="0" i="0">
                <a:latin typeface="Lato" panose="020F0502020204030203" pitchFamily="34" charset="0"/>
              </a:defRPr>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E0B7C200-65AF-AF29-08DD-AF4EEF60BEBA}"/>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5A052E26-EF49-3926-BB3F-70ACBFFAAA43}"/>
              </a:ext>
            </a:extLst>
          </p:cNvPr>
          <p:cNvSpPr>
            <a:spLocks noGrp="1"/>
          </p:cNvSpPr>
          <p:nvPr>
            <p:ph type="dt" sz="half" idx="10"/>
          </p:nvPr>
        </p:nvSpPr>
        <p:spPr/>
        <p:txBody>
          <a:bodyPr/>
          <a:lstStyle>
            <a:lvl1pPr>
              <a:defRPr b="0" i="0">
                <a:latin typeface="Lato" panose="020F0502020204030203" pitchFamily="34" charset="0"/>
              </a:defRPr>
            </a:lvl1pPr>
          </a:lstStyle>
          <a:p>
            <a:fld id="{05B4F2B0-4B1E-0940-9152-6B3FDD25880D}" type="datetime1">
              <a:rPr lang="de-AT" smtClean="0"/>
              <a:t>17.01.25</a:t>
            </a:fld>
            <a:endParaRPr lang="de-DE" dirty="0"/>
          </a:p>
        </p:txBody>
      </p:sp>
      <p:sp>
        <p:nvSpPr>
          <p:cNvPr id="6" name="Fußzeilenplatzhalter 5">
            <a:extLst>
              <a:ext uri="{FF2B5EF4-FFF2-40B4-BE49-F238E27FC236}">
                <a16:creationId xmlns:a16="http://schemas.microsoft.com/office/drawing/2014/main" id="{C1BF9DCB-486D-C0E1-598F-783C4F33017C}"/>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28E761FD-CFDE-DCBC-3D39-46C941079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69436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CC272-CE98-8A82-1C7A-1ED7724280FB}"/>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Bildplatzhalter 2">
            <a:extLst>
              <a:ext uri="{FF2B5EF4-FFF2-40B4-BE49-F238E27FC236}">
                <a16:creationId xmlns:a16="http://schemas.microsoft.com/office/drawing/2014/main" id="{DF012F07-4490-6B69-2067-A4A387B6A1EC}"/>
              </a:ext>
            </a:extLst>
          </p:cNvPr>
          <p:cNvSpPr>
            <a:spLocks noGrp="1"/>
          </p:cNvSpPr>
          <p:nvPr>
            <p:ph type="pic" idx="1"/>
          </p:nvPr>
        </p:nvSpPr>
        <p:spPr>
          <a:xfrm>
            <a:off x="5183188" y="987425"/>
            <a:ext cx="6172200" cy="4873625"/>
          </a:xfrm>
        </p:spPr>
        <p:txBody>
          <a:bodyPr/>
          <a:lstStyle>
            <a:lvl1pPr marL="0" indent="0">
              <a:buNone/>
              <a:defRPr sz="3200" b="0" i="0">
                <a:latin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B3778A9-B022-B69F-6D7D-10C4F09867C6}"/>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A5E52016-71C8-FBC1-4283-5D1E1039FDF3}"/>
              </a:ext>
            </a:extLst>
          </p:cNvPr>
          <p:cNvSpPr>
            <a:spLocks noGrp="1"/>
          </p:cNvSpPr>
          <p:nvPr>
            <p:ph type="dt" sz="half" idx="10"/>
          </p:nvPr>
        </p:nvSpPr>
        <p:spPr/>
        <p:txBody>
          <a:bodyPr/>
          <a:lstStyle>
            <a:lvl1pPr>
              <a:defRPr b="0" i="0">
                <a:latin typeface="Lato" panose="020F0502020204030203" pitchFamily="34" charset="0"/>
              </a:defRPr>
            </a:lvl1pPr>
          </a:lstStyle>
          <a:p>
            <a:fld id="{AA49D077-FF0C-8044-9886-CB4CC54AECDD}" type="datetime1">
              <a:rPr lang="de-AT" smtClean="0"/>
              <a:t>17.01.25</a:t>
            </a:fld>
            <a:endParaRPr lang="de-DE" dirty="0"/>
          </a:p>
        </p:txBody>
      </p:sp>
      <p:sp>
        <p:nvSpPr>
          <p:cNvPr id="6" name="Fußzeilenplatzhalter 5">
            <a:extLst>
              <a:ext uri="{FF2B5EF4-FFF2-40B4-BE49-F238E27FC236}">
                <a16:creationId xmlns:a16="http://schemas.microsoft.com/office/drawing/2014/main" id="{4E90590E-689E-31C2-4AC5-8FBD35B4B3E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A6D139A9-14E3-5FF2-E59E-B05B06F3C25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4725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000">
              <a:srgbClr val="A7C7D8"/>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3A7A01-E630-3996-0052-B741DAD67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1E24F92E-C26E-67E1-04F3-552388BD1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2B51EE2-81C0-8275-4ADB-8EEA17DAE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899E7ECC-9636-C941-BC4F-93FBE72607E2}" type="datetime1">
              <a:rPr lang="de-AT" smtClean="0"/>
              <a:t>17.01.25</a:t>
            </a:fld>
            <a:endParaRPr lang="de-DE" dirty="0"/>
          </a:p>
        </p:txBody>
      </p:sp>
      <p:sp>
        <p:nvSpPr>
          <p:cNvPr id="5" name="Fußzeilenplatzhalter 4">
            <a:extLst>
              <a:ext uri="{FF2B5EF4-FFF2-40B4-BE49-F238E27FC236}">
                <a16:creationId xmlns:a16="http://schemas.microsoft.com/office/drawing/2014/main" id="{B83AC402-1385-5954-50A9-EB0946B38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D7FBD8BE-BF92-D8F0-DCAF-BA7136A4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b="0" i="0">
                <a:solidFill>
                  <a:schemeClr val="bg1"/>
                </a:solidFill>
                <a:latin typeface="Lato" panose="020F0502020204030203" pitchFamily="34" charset="0"/>
              </a:defRPr>
            </a:lvl1pPr>
          </a:lstStyle>
          <a:p>
            <a:r>
              <a:rPr lang="de-DE" dirty="0"/>
              <a:t>Mag.</a:t>
            </a:r>
            <a:r>
              <a:rPr lang="de-DE" baseline="30000" dirty="0"/>
              <a:t>a</a:t>
            </a:r>
            <a:r>
              <a:rPr lang="de-DE" dirty="0"/>
              <a:t> Veronika Kunnert - IGÖ</a:t>
            </a:r>
          </a:p>
        </p:txBody>
      </p:sp>
    </p:spTree>
    <p:extLst>
      <p:ext uri="{BB962C8B-B14F-4D97-AF65-F5344CB8AC3E}">
        <p14:creationId xmlns:p14="http://schemas.microsoft.com/office/powerpoint/2010/main" val="3763654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400" b="0" i="0" kern="1200">
          <a:ln>
            <a:solidFill>
              <a:schemeClr val="accent1"/>
            </a:solidFill>
          </a:ln>
          <a:solidFill>
            <a:schemeClr val="bg1"/>
          </a:solidFill>
          <a:effectLst>
            <a:innerShdw blurRad="114300">
              <a:srgbClr val="5197BE"/>
            </a:innerShdw>
          </a:effectLst>
          <a:latin typeface="Lato" panose="020F0502020204030203" pitchFamily="34" charset="0"/>
          <a:ea typeface="+mj-ea"/>
          <a:cs typeface="+mj-cs"/>
        </a:defRPr>
      </a:lvl1pPr>
    </p:titleStyle>
    <p:body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hyperlink" Target="https://www.igoe.at/saubere-luft/#CO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notesSlide" Target="../notesSlides/notesSlide13.xml"/><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1.wdp"/><Relationship Id="rId18" Type="http://schemas.microsoft.com/office/2007/relationships/hdphoto" Target="../media/hdphoto19.wdp"/><Relationship Id="rId3" Type="http://schemas.openxmlformats.org/officeDocument/2006/relationships/image" Target="../media/image31.png"/><Relationship Id="rId21" Type="http://schemas.microsoft.com/office/2007/relationships/hdphoto" Target="../media/hdphoto22.wdp"/><Relationship Id="rId7" Type="http://schemas.openxmlformats.org/officeDocument/2006/relationships/image" Target="../media/image17.png"/><Relationship Id="rId12" Type="http://schemas.microsoft.com/office/2007/relationships/hdphoto" Target="../media/hdphoto14.wdp"/><Relationship Id="rId17" Type="http://schemas.microsoft.com/office/2007/relationships/hdphoto" Target="../media/hdphoto18.wdp"/><Relationship Id="rId2" Type="http://schemas.openxmlformats.org/officeDocument/2006/relationships/notesSlide" Target="../notesSlides/notesSlide14.xml"/><Relationship Id="rId16" Type="http://schemas.microsoft.com/office/2007/relationships/hdphoto" Target="../media/hdphoto17.wdp"/><Relationship Id="rId20" Type="http://schemas.microsoft.com/office/2007/relationships/hdphoto" Target="../media/hdphoto21.wdp"/><Relationship Id="rId1" Type="http://schemas.openxmlformats.org/officeDocument/2006/relationships/slideLayout" Target="../slideLayouts/slideLayout2.xml"/><Relationship Id="rId6" Type="http://schemas.openxmlformats.org/officeDocument/2006/relationships/image" Target="../media/image34.svg"/><Relationship Id="rId11" Type="http://schemas.microsoft.com/office/2007/relationships/hdphoto" Target="../media/hdphoto13.wdp"/><Relationship Id="rId5" Type="http://schemas.openxmlformats.org/officeDocument/2006/relationships/image" Target="../media/image33.png"/><Relationship Id="rId15" Type="http://schemas.microsoft.com/office/2007/relationships/hdphoto" Target="../media/hdphoto16.wdp"/><Relationship Id="rId23" Type="http://schemas.microsoft.com/office/2007/relationships/hdphoto" Target="../media/hdphoto24.wdp"/><Relationship Id="rId10" Type="http://schemas.microsoft.com/office/2007/relationships/hdphoto" Target="../media/hdphoto12.wdp"/><Relationship Id="rId19" Type="http://schemas.microsoft.com/office/2007/relationships/hdphoto" Target="../media/hdphoto20.wdp"/><Relationship Id="rId4" Type="http://schemas.openxmlformats.org/officeDocument/2006/relationships/image" Target="../media/image32.svg"/><Relationship Id="rId9" Type="http://schemas.microsoft.com/office/2007/relationships/hdphoto" Target="../media/hdphoto11.wdp"/><Relationship Id="rId14" Type="http://schemas.microsoft.com/office/2007/relationships/hdphoto" Target="../media/hdphoto15.wdp"/><Relationship Id="rId22" Type="http://schemas.microsoft.com/office/2007/relationships/hdphoto" Target="../media/hdphoto23.wdp"/></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17.pn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85.png"/><Relationship Id="rId21" Type="http://schemas.openxmlformats.org/officeDocument/2006/relationships/image" Target="../media/image80.svg"/><Relationship Id="rId34" Type="http://schemas.openxmlformats.org/officeDocument/2006/relationships/image" Target="../media/image93.pn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2" Type="http://schemas.openxmlformats.org/officeDocument/2006/relationships/notesSlide" Target="../notesSlides/notesSlide22.xml"/><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sv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svg"/><Relationship Id="rId5" Type="http://schemas.openxmlformats.org/officeDocument/2006/relationships/image" Target="../media/image64.pn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svg"/><Relationship Id="rId4" Type="http://schemas.openxmlformats.org/officeDocument/2006/relationships/image" Target="../media/image63.jpe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svg"/><Relationship Id="rId30" Type="http://schemas.openxmlformats.org/officeDocument/2006/relationships/image" Target="../media/image89.png"/><Relationship Id="rId35" Type="http://schemas.openxmlformats.org/officeDocument/2006/relationships/image" Target="../media/image94.svg"/><Relationship Id="rId8" Type="http://schemas.openxmlformats.org/officeDocument/2006/relationships/image" Target="../media/image67.png"/><Relationship Id="rId3"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microsoft.com/office/2007/relationships/hdphoto" Target="../media/hdphoto27.wdp"/></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igoe.at/saubere-luft/#HEPA" TargetMode="External"/><Relationship Id="rId7" Type="http://schemas.openxmlformats.org/officeDocument/2006/relationships/image" Target="../media/image10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9.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cba.media/66312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hyperlink" Target="https://www.science.org/doi/10.1126/science.adp2241#F3"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microsoft.com/office/2007/relationships/hdphoto" Target="../media/hdphoto28.wdp"/></Relationships>
</file>

<file path=ppt/slides/_rels/slide33.xml.rels><?xml version="1.0" encoding="UTF-8" standalone="yes"?>
<Relationships xmlns="http://schemas.openxmlformats.org/package/2006/relationships"><Relationship Id="rId3" Type="http://schemas.openxmlformats.org/officeDocument/2006/relationships/hyperlink" Target="https://bostonschoolsiaq.terrabase.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tugraz.at/institute/ibpsc/forschung/forschungsprojekte/laufende-projekte/impaqs" TargetMode="External"/><Relationship Id="rId5" Type="http://schemas.openxmlformats.org/officeDocument/2006/relationships/image" Target="../media/image128.png"/><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igoe.at/saubere-luft-und-wissenschaf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3086" name="Rectangle 308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pic>
        <p:nvPicPr>
          <p:cNvPr id="3074" name="Picture 2">
            <a:extLst>
              <a:ext uri="{FF2B5EF4-FFF2-40B4-BE49-F238E27FC236}">
                <a16:creationId xmlns:a16="http://schemas.microsoft.com/office/drawing/2014/main" id="{848BD8A9-7D1C-AEE3-176D-0C701C74A31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rot="21480000">
            <a:off x="1014949" y="858949"/>
            <a:ext cx="10162103" cy="5053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0C2C08C-53FC-C779-A740-5D4AA2CF831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3"/>
          <a:stretch/>
        </p:blipFill>
        <p:spPr bwMode="auto">
          <a:xfrm rot="21480000">
            <a:off x="1387642" y="1263694"/>
            <a:ext cx="9341095" cy="200291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Schrift, Screenshot, Grafiken enthält.&#10;&#10;Automatisch generierte Beschreibung">
            <a:extLst>
              <a:ext uri="{FF2B5EF4-FFF2-40B4-BE49-F238E27FC236}">
                <a16:creationId xmlns:a16="http://schemas.microsoft.com/office/drawing/2014/main" id="{A48FC12D-9FD0-C7BA-7F38-D3AB482CAC06}"/>
              </a:ext>
            </a:extLst>
          </p:cNvPr>
          <p:cNvPicPr>
            <a:picLocks noChangeAspect="1"/>
          </p:cNvPicPr>
          <p:nvPr/>
        </p:nvPicPr>
        <p:blipFill>
          <a:blip r:embed="rId5"/>
          <a:stretch>
            <a:fillRect/>
          </a:stretch>
        </p:blipFill>
        <p:spPr>
          <a:xfrm rot="21480000">
            <a:off x="1829408" y="1169180"/>
            <a:ext cx="8457561" cy="3144349"/>
          </a:xfrm>
          <a:prstGeom prst="rect">
            <a:avLst/>
          </a:prstGeom>
        </p:spPr>
      </p:pic>
      <p:pic>
        <p:nvPicPr>
          <p:cNvPr id="7" name="Picture 2">
            <a:extLst>
              <a:ext uri="{FF2B5EF4-FFF2-40B4-BE49-F238E27FC236}">
                <a16:creationId xmlns:a16="http://schemas.microsoft.com/office/drawing/2014/main" id="{185A8C47-6440-6EE3-5F51-9EB35A18FC8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6352"/>
          <a:stretch/>
        </p:blipFill>
        <p:spPr bwMode="auto">
          <a:xfrm rot="21480000">
            <a:off x="3177681" y="4261095"/>
            <a:ext cx="6203131" cy="163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0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8BBFB3E1-1314-ACB1-8154-48D68AB8AD7F}"/>
              </a:ext>
            </a:extLst>
          </p:cNvPr>
          <p:cNvGrpSpPr/>
          <p:nvPr/>
        </p:nvGrpSpPr>
        <p:grpSpPr>
          <a:xfrm>
            <a:off x="13455" y="416291"/>
            <a:ext cx="12194312" cy="6441709"/>
            <a:chOff x="13454" y="24014"/>
            <a:chExt cx="12194312" cy="6441709"/>
          </a:xfrm>
        </p:grpSpPr>
        <p:pic>
          <p:nvPicPr>
            <p:cNvPr id="1026" name="Picture 2">
              <a:extLst>
                <a:ext uri="{FF2B5EF4-FFF2-40B4-BE49-F238E27FC236}">
                  <a16:creationId xmlns:a16="http://schemas.microsoft.com/office/drawing/2014/main" id="{86E89DAD-3901-D856-05B0-8280A160DA3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490"/>
            <a:stretch/>
          </p:blipFill>
          <p:spPr bwMode="auto">
            <a:xfrm>
              <a:off x="13454" y="24014"/>
              <a:ext cx="12194312" cy="6441709"/>
            </a:xfrm>
            <a:prstGeom prst="rect">
              <a:avLst/>
            </a:prstGeom>
            <a:solidFill>
              <a:schemeClr val="bg2"/>
            </a:solidFill>
            <a:ln>
              <a:solidFill>
                <a:srgbClr val="5197BE"/>
              </a:solidFill>
            </a:ln>
          </p:spPr>
        </p:pic>
        <p:sp>
          <p:nvSpPr>
            <p:cNvPr id="3" name="Rechteck 2">
              <a:extLst>
                <a:ext uri="{FF2B5EF4-FFF2-40B4-BE49-F238E27FC236}">
                  <a16:creationId xmlns:a16="http://schemas.microsoft.com/office/drawing/2014/main" id="{050C3F4F-C830-74C6-5ACE-089C0EC2D7B1}"/>
                </a:ext>
              </a:extLst>
            </p:cNvPr>
            <p:cNvSpPr/>
            <p:nvPr/>
          </p:nvSpPr>
          <p:spPr>
            <a:xfrm>
              <a:off x="3222717" y="5404584"/>
              <a:ext cx="197388" cy="482700"/>
            </a:xfrm>
            <a:prstGeom prst="rect">
              <a:avLst/>
            </a:prstGeom>
            <a:solidFill>
              <a:srgbClr val="FF0A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feld 6">
            <a:extLst>
              <a:ext uri="{FF2B5EF4-FFF2-40B4-BE49-F238E27FC236}">
                <a16:creationId xmlns:a16="http://schemas.microsoft.com/office/drawing/2014/main" id="{1FB3175B-1ABB-B235-409D-D5327018A049}"/>
              </a:ext>
            </a:extLst>
          </p:cNvPr>
          <p:cNvSpPr txBox="1"/>
          <p:nvPr/>
        </p:nvSpPr>
        <p:spPr>
          <a:xfrm>
            <a:off x="3335295" y="879984"/>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Außenluft</a:t>
            </a:r>
          </a:p>
        </p:txBody>
      </p:sp>
      <p:sp>
        <p:nvSpPr>
          <p:cNvPr id="9" name="Textfeld 8">
            <a:extLst>
              <a:ext uri="{FF2B5EF4-FFF2-40B4-BE49-F238E27FC236}">
                <a16:creationId xmlns:a16="http://schemas.microsoft.com/office/drawing/2014/main" id="{74164AB3-5311-6280-A458-55B8893258BC}"/>
              </a:ext>
            </a:extLst>
          </p:cNvPr>
          <p:cNvSpPr txBox="1"/>
          <p:nvPr/>
        </p:nvSpPr>
        <p:spPr>
          <a:xfrm>
            <a:off x="3335295" y="1851006"/>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Gesundes Raumklima</a:t>
            </a:r>
          </a:p>
        </p:txBody>
      </p:sp>
      <p:sp>
        <p:nvSpPr>
          <p:cNvPr id="11" name="Textfeld 10">
            <a:extLst>
              <a:ext uri="{FF2B5EF4-FFF2-40B4-BE49-F238E27FC236}">
                <a16:creationId xmlns:a16="http://schemas.microsoft.com/office/drawing/2014/main" id="{A4520143-B85A-2C2D-EF9C-A684BC70AAA2}"/>
              </a:ext>
            </a:extLst>
          </p:cNvPr>
          <p:cNvSpPr txBox="1"/>
          <p:nvPr/>
        </p:nvSpPr>
        <p:spPr>
          <a:xfrm>
            <a:off x="4037286" y="2835521"/>
            <a:ext cx="5492968"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Ist Frischluft erforderlich</a:t>
            </a:r>
          </a:p>
        </p:txBody>
      </p:sp>
      <p:sp>
        <p:nvSpPr>
          <p:cNvPr id="13" name="Textfeld 12">
            <a:extLst>
              <a:ext uri="{FF2B5EF4-FFF2-40B4-BE49-F238E27FC236}">
                <a16:creationId xmlns:a16="http://schemas.microsoft.com/office/drawing/2014/main" id="{55E124DD-7459-1E33-7DD2-A6BBC5020210}"/>
              </a:ext>
            </a:extLst>
          </p:cNvPr>
          <p:cNvSpPr txBox="1"/>
          <p:nvPr/>
        </p:nvSpPr>
        <p:spPr>
          <a:xfrm>
            <a:off x="3335295" y="3793439"/>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Leistung beginnt zu sinken</a:t>
            </a:r>
          </a:p>
        </p:txBody>
      </p:sp>
      <p:sp>
        <p:nvSpPr>
          <p:cNvPr id="15" name="Textfeld 14">
            <a:extLst>
              <a:ext uri="{FF2B5EF4-FFF2-40B4-BE49-F238E27FC236}">
                <a16:creationId xmlns:a16="http://schemas.microsoft.com/office/drawing/2014/main" id="{9EB165C8-4D0F-F80D-F790-56F42C5B32D0}"/>
              </a:ext>
            </a:extLst>
          </p:cNvPr>
          <p:cNvSpPr txBox="1"/>
          <p:nvPr/>
        </p:nvSpPr>
        <p:spPr>
          <a:xfrm>
            <a:off x="3375486" y="4777873"/>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Leistung sinkt signifikant</a:t>
            </a:r>
          </a:p>
        </p:txBody>
      </p:sp>
      <p:sp>
        <p:nvSpPr>
          <p:cNvPr id="18" name="Wolke 17">
            <a:extLst>
              <a:ext uri="{FF2B5EF4-FFF2-40B4-BE49-F238E27FC236}">
                <a16:creationId xmlns:a16="http://schemas.microsoft.com/office/drawing/2014/main" id="{EC97B1C7-D41E-FCD7-6AC5-508AAF943B16}"/>
              </a:ext>
            </a:extLst>
          </p:cNvPr>
          <p:cNvSpPr/>
          <p:nvPr/>
        </p:nvSpPr>
        <p:spPr>
          <a:xfrm rot="408215">
            <a:off x="6820797" y="623110"/>
            <a:ext cx="5853016" cy="1775790"/>
          </a:xfrm>
          <a:custGeom>
            <a:avLst/>
            <a:gdLst>
              <a:gd name="connsiteX0" fmla="*/ 528397 w 5853016"/>
              <a:gd name="connsiteY0" fmla="*/ 590696 h 1775790"/>
              <a:gd name="connsiteX1" fmla="*/ 761840 w 5853016"/>
              <a:gd name="connsiteY1" fmla="*/ 283920 h 1775790"/>
              <a:gd name="connsiteX2" fmla="*/ 1897488 w 5853016"/>
              <a:gd name="connsiteY2" fmla="*/ 213834 h 1775790"/>
              <a:gd name="connsiteX3" fmla="*/ 3042484 w 5853016"/>
              <a:gd name="connsiteY3" fmla="*/ 141076 h 1775790"/>
              <a:gd name="connsiteX4" fmla="*/ 3488641 w 5853016"/>
              <a:gd name="connsiteY4" fmla="*/ 8221 h 1775790"/>
              <a:gd name="connsiteX5" fmla="*/ 4041968 w 5853016"/>
              <a:gd name="connsiteY5" fmla="*/ 101984 h 1775790"/>
              <a:gd name="connsiteX6" fmla="*/ 4804757 w 5853016"/>
              <a:gd name="connsiteY6" fmla="*/ 28363 h 1775790"/>
              <a:gd name="connsiteX7" fmla="*/ 5191570 w 5853016"/>
              <a:gd name="connsiteY7" fmla="*/ 229208 h 1775790"/>
              <a:gd name="connsiteX8" fmla="*/ 5687993 w 5853016"/>
              <a:gd name="connsiteY8" fmla="*/ 424134 h 1775790"/>
              <a:gd name="connsiteX9" fmla="*/ 5665773 w 5853016"/>
              <a:gd name="connsiteY9" fmla="*/ 635502 h 1775790"/>
              <a:gd name="connsiteX10" fmla="*/ 5828086 w 5853016"/>
              <a:gd name="connsiteY10" fmla="*/ 958679 h 1775790"/>
              <a:gd name="connsiteX11" fmla="*/ 5067736 w 5853016"/>
              <a:gd name="connsiteY11" fmla="*/ 1241573 h 1775790"/>
              <a:gd name="connsiteX12" fmla="*/ 4795544 w 5853016"/>
              <a:gd name="connsiteY12" fmla="*/ 1483976 h 1775790"/>
              <a:gd name="connsiteX13" fmla="*/ 3868816 w 5853016"/>
              <a:gd name="connsiteY13" fmla="*/ 1513326 h 1775790"/>
              <a:gd name="connsiteX14" fmla="*/ 3206558 w 5853016"/>
              <a:gd name="connsiteY14" fmla="*/ 1771926 h 1775790"/>
              <a:gd name="connsiteX15" fmla="*/ 2232817 w 5853016"/>
              <a:gd name="connsiteY15" fmla="*/ 1614078 h 1775790"/>
              <a:gd name="connsiteX16" fmla="*/ 786363 w 5853016"/>
              <a:gd name="connsiteY16" fmla="*/ 1458120 h 1775790"/>
              <a:gd name="connsiteX17" fmla="*/ 150389 w 5853016"/>
              <a:gd name="connsiteY17" fmla="*/ 1284570 h 1775790"/>
              <a:gd name="connsiteX18" fmla="*/ 286282 w 5853016"/>
              <a:gd name="connsiteY18" fmla="*/ 1050305 h 1775790"/>
              <a:gd name="connsiteX19" fmla="*/ -678 w 5853016"/>
              <a:gd name="connsiteY19" fmla="*/ 809957 h 1775790"/>
              <a:gd name="connsiteX20" fmla="*/ 523384 w 5853016"/>
              <a:gd name="connsiteY20" fmla="*/ 596328 h 1775790"/>
              <a:gd name="connsiteX21" fmla="*/ 528397 w 5853016"/>
              <a:gd name="connsiteY21" fmla="*/ 590696 h 1775790"/>
              <a:gd name="connsiteX0" fmla="*/ 635838 w 5853016"/>
              <a:gd name="connsiteY0" fmla="*/ 1076038 h 1775790"/>
              <a:gd name="connsiteX1" fmla="*/ 292650 w 5853016"/>
              <a:gd name="connsiteY1" fmla="*/ 1043276 h 1775790"/>
              <a:gd name="connsiteX2" fmla="*/ 938650 w 5853016"/>
              <a:gd name="connsiteY2" fmla="*/ 1434567 h 1775790"/>
              <a:gd name="connsiteX3" fmla="*/ 788531 w 5853016"/>
              <a:gd name="connsiteY3" fmla="*/ 1450228 h 1775790"/>
              <a:gd name="connsiteX4" fmla="*/ 2232546 w 5853016"/>
              <a:gd name="connsiteY4" fmla="*/ 1606843 h 1775790"/>
              <a:gd name="connsiteX5" fmla="*/ 2142041 w 5853016"/>
              <a:gd name="connsiteY5" fmla="*/ 1535318 h 1775790"/>
              <a:gd name="connsiteX6" fmla="*/ 3905668 w 5853016"/>
              <a:gd name="connsiteY6" fmla="*/ 1428483 h 1775790"/>
              <a:gd name="connsiteX7" fmla="*/ 3869493 w 5853016"/>
              <a:gd name="connsiteY7" fmla="*/ 1506955 h 1775790"/>
              <a:gd name="connsiteX8" fmla="*/ 4624018 w 5853016"/>
              <a:gd name="connsiteY8" fmla="*/ 943552 h 1775790"/>
              <a:gd name="connsiteX9" fmla="*/ 5064484 w 5853016"/>
              <a:gd name="connsiteY9" fmla="*/ 1236887 h 1775790"/>
              <a:gd name="connsiteX10" fmla="*/ 5663063 w 5853016"/>
              <a:gd name="connsiteY10" fmla="*/ 631145 h 1775790"/>
              <a:gd name="connsiteX11" fmla="*/ 5466879 w 5853016"/>
              <a:gd name="connsiteY11" fmla="*/ 741145 h 1775790"/>
              <a:gd name="connsiteX12" fmla="*/ 5192383 w 5853016"/>
              <a:gd name="connsiteY12" fmla="*/ 223042 h 1775790"/>
              <a:gd name="connsiteX13" fmla="*/ 5202680 w 5853016"/>
              <a:gd name="connsiteY13" fmla="*/ 275000 h 1775790"/>
              <a:gd name="connsiteX14" fmla="*/ 3939675 w 5853016"/>
              <a:gd name="connsiteY14" fmla="*/ 162451 h 1775790"/>
              <a:gd name="connsiteX15" fmla="*/ 4040206 w 5853016"/>
              <a:gd name="connsiteY15" fmla="*/ 96188 h 1775790"/>
              <a:gd name="connsiteX16" fmla="*/ 2999806 w 5853016"/>
              <a:gd name="connsiteY16" fmla="*/ 194021 h 1775790"/>
              <a:gd name="connsiteX17" fmla="*/ 3048445 w 5853016"/>
              <a:gd name="connsiteY17" fmla="*/ 136883 h 1775790"/>
              <a:gd name="connsiteX18" fmla="*/ 1896810 w 5853016"/>
              <a:gd name="connsiteY18" fmla="*/ 213423 h 1775790"/>
              <a:gd name="connsiteX19" fmla="*/ 2072943 w 5853016"/>
              <a:gd name="connsiteY19" fmla="*/ 268834 h 1775790"/>
              <a:gd name="connsiteX20" fmla="*/ 559152 w 5853016"/>
              <a:gd name="connsiteY20" fmla="*/ 649026 h 1775790"/>
              <a:gd name="connsiteX21" fmla="*/ 528397 w 5853016"/>
              <a:gd name="connsiteY21" fmla="*/ 590696 h 177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3016" h="1775790" fill="none" extrusionOk="0">
                <a:moveTo>
                  <a:pt x="528397" y="590696"/>
                </a:moveTo>
                <a:cubicBezTo>
                  <a:pt x="481357" y="499898"/>
                  <a:pt x="568210" y="354638"/>
                  <a:pt x="761840" y="283920"/>
                </a:cubicBezTo>
                <a:cubicBezTo>
                  <a:pt x="1118327" y="173502"/>
                  <a:pt x="1521620" y="30660"/>
                  <a:pt x="1897488" y="213834"/>
                </a:cubicBezTo>
                <a:cubicBezTo>
                  <a:pt x="2135997" y="44824"/>
                  <a:pt x="2626384" y="16636"/>
                  <a:pt x="3042484" y="141076"/>
                </a:cubicBezTo>
                <a:cubicBezTo>
                  <a:pt x="3121348" y="94070"/>
                  <a:pt x="3289284" y="-2027"/>
                  <a:pt x="3488641" y="8221"/>
                </a:cubicBezTo>
                <a:cubicBezTo>
                  <a:pt x="3707683" y="-9557"/>
                  <a:pt x="3925143" y="9131"/>
                  <a:pt x="4041968" y="101984"/>
                </a:cubicBezTo>
                <a:cubicBezTo>
                  <a:pt x="4217009" y="6298"/>
                  <a:pt x="4583086" y="-62327"/>
                  <a:pt x="4804757" y="28363"/>
                </a:cubicBezTo>
                <a:cubicBezTo>
                  <a:pt x="4987748" y="75341"/>
                  <a:pt x="5156121" y="149438"/>
                  <a:pt x="5191570" y="229208"/>
                </a:cubicBezTo>
                <a:cubicBezTo>
                  <a:pt x="5439218" y="252914"/>
                  <a:pt x="5606126" y="351202"/>
                  <a:pt x="5687993" y="424134"/>
                </a:cubicBezTo>
                <a:cubicBezTo>
                  <a:pt x="5745394" y="494005"/>
                  <a:pt x="5734152" y="564868"/>
                  <a:pt x="5665773" y="635502"/>
                </a:cubicBezTo>
                <a:cubicBezTo>
                  <a:pt x="5845656" y="727620"/>
                  <a:pt x="5915408" y="866103"/>
                  <a:pt x="5828086" y="958679"/>
                </a:cubicBezTo>
                <a:cubicBezTo>
                  <a:pt x="5754137" y="1124090"/>
                  <a:pt x="5464077" y="1286455"/>
                  <a:pt x="5067736" y="1241573"/>
                </a:cubicBezTo>
                <a:cubicBezTo>
                  <a:pt x="5081262" y="1349884"/>
                  <a:pt x="4948642" y="1399040"/>
                  <a:pt x="4795544" y="1483976"/>
                </a:cubicBezTo>
                <a:cubicBezTo>
                  <a:pt x="4484339" y="1627256"/>
                  <a:pt x="4166781" y="1589831"/>
                  <a:pt x="3868816" y="1513326"/>
                </a:cubicBezTo>
                <a:cubicBezTo>
                  <a:pt x="3792082" y="1623499"/>
                  <a:pt x="3513978" y="1725316"/>
                  <a:pt x="3206558" y="1771926"/>
                </a:cubicBezTo>
                <a:cubicBezTo>
                  <a:pt x="2790648" y="1829140"/>
                  <a:pt x="2446596" y="1759857"/>
                  <a:pt x="2232817" y="1614078"/>
                </a:cubicBezTo>
                <a:cubicBezTo>
                  <a:pt x="1710829" y="1716775"/>
                  <a:pt x="1137114" y="1604834"/>
                  <a:pt x="786363" y="1458120"/>
                </a:cubicBezTo>
                <a:cubicBezTo>
                  <a:pt x="515294" y="1490844"/>
                  <a:pt x="250469" y="1401936"/>
                  <a:pt x="150389" y="1284570"/>
                </a:cubicBezTo>
                <a:cubicBezTo>
                  <a:pt x="87035" y="1203885"/>
                  <a:pt x="143010" y="1092232"/>
                  <a:pt x="286282" y="1050305"/>
                </a:cubicBezTo>
                <a:cubicBezTo>
                  <a:pt x="85771" y="981841"/>
                  <a:pt x="-26645" y="900134"/>
                  <a:pt x="-678" y="809957"/>
                </a:cubicBezTo>
                <a:cubicBezTo>
                  <a:pt x="-18182" y="700657"/>
                  <a:pt x="259162" y="593695"/>
                  <a:pt x="523384" y="596328"/>
                </a:cubicBezTo>
                <a:cubicBezTo>
                  <a:pt x="525069" y="594391"/>
                  <a:pt x="527293" y="592546"/>
                  <a:pt x="528397" y="590696"/>
                </a:cubicBezTo>
                <a:close/>
              </a:path>
              <a:path w="5853016" h="1775790" fill="none" extrusionOk="0">
                <a:moveTo>
                  <a:pt x="635838" y="1076038"/>
                </a:moveTo>
                <a:cubicBezTo>
                  <a:pt x="523637" y="1065411"/>
                  <a:pt x="407222" y="1057111"/>
                  <a:pt x="292650" y="1043276"/>
                </a:cubicBezTo>
                <a:moveTo>
                  <a:pt x="938650" y="1434567"/>
                </a:moveTo>
                <a:cubicBezTo>
                  <a:pt x="891575" y="1441795"/>
                  <a:pt x="841369" y="1446617"/>
                  <a:pt x="788531" y="1450228"/>
                </a:cubicBezTo>
                <a:moveTo>
                  <a:pt x="2232546" y="1606843"/>
                </a:moveTo>
                <a:cubicBezTo>
                  <a:pt x="2197632" y="1591518"/>
                  <a:pt x="2169360" y="1557309"/>
                  <a:pt x="2142041" y="1535318"/>
                </a:cubicBezTo>
                <a:moveTo>
                  <a:pt x="3905668" y="1428483"/>
                </a:moveTo>
                <a:cubicBezTo>
                  <a:pt x="3906446" y="1455452"/>
                  <a:pt x="3887708" y="1475406"/>
                  <a:pt x="3869493" y="1506955"/>
                </a:cubicBezTo>
                <a:moveTo>
                  <a:pt x="4624018" y="943552"/>
                </a:moveTo>
                <a:cubicBezTo>
                  <a:pt x="4888748" y="998886"/>
                  <a:pt x="5073229" y="1119938"/>
                  <a:pt x="5064484" y="1236887"/>
                </a:cubicBezTo>
                <a:moveTo>
                  <a:pt x="5663063" y="631145"/>
                </a:moveTo>
                <a:cubicBezTo>
                  <a:pt x="5612854" y="688615"/>
                  <a:pt x="5564868" y="706688"/>
                  <a:pt x="5466879" y="741145"/>
                </a:cubicBezTo>
                <a:moveTo>
                  <a:pt x="5192383" y="223042"/>
                </a:moveTo>
                <a:cubicBezTo>
                  <a:pt x="5200623" y="238292"/>
                  <a:pt x="5207347" y="259332"/>
                  <a:pt x="5202680" y="275000"/>
                </a:cubicBezTo>
                <a:moveTo>
                  <a:pt x="3939675" y="162451"/>
                </a:moveTo>
                <a:cubicBezTo>
                  <a:pt x="3966839" y="136042"/>
                  <a:pt x="4004695" y="114273"/>
                  <a:pt x="4040206" y="96188"/>
                </a:cubicBezTo>
                <a:moveTo>
                  <a:pt x="2999806" y="194021"/>
                </a:moveTo>
                <a:cubicBezTo>
                  <a:pt x="3013300" y="174756"/>
                  <a:pt x="3026749" y="156501"/>
                  <a:pt x="3048445" y="136883"/>
                </a:cubicBezTo>
                <a:moveTo>
                  <a:pt x="1896810" y="213423"/>
                </a:moveTo>
                <a:cubicBezTo>
                  <a:pt x="1953000" y="225964"/>
                  <a:pt x="2024989" y="247160"/>
                  <a:pt x="2072943" y="268834"/>
                </a:cubicBezTo>
                <a:moveTo>
                  <a:pt x="559152" y="649026"/>
                </a:moveTo>
                <a:cubicBezTo>
                  <a:pt x="545087" y="625243"/>
                  <a:pt x="537749" y="608401"/>
                  <a:pt x="528397" y="590696"/>
                </a:cubicBezTo>
              </a:path>
              <a:path w="5853016" h="1775790" stroke="0" extrusionOk="0">
                <a:moveTo>
                  <a:pt x="528397" y="590696"/>
                </a:moveTo>
                <a:cubicBezTo>
                  <a:pt x="483716" y="474263"/>
                  <a:pt x="561901" y="372490"/>
                  <a:pt x="761840" y="283920"/>
                </a:cubicBezTo>
                <a:cubicBezTo>
                  <a:pt x="1130431" y="169376"/>
                  <a:pt x="1513441" y="124420"/>
                  <a:pt x="1897488" y="213834"/>
                </a:cubicBezTo>
                <a:cubicBezTo>
                  <a:pt x="2058925" y="101068"/>
                  <a:pt x="2692833" y="29888"/>
                  <a:pt x="3042484" y="141076"/>
                </a:cubicBezTo>
                <a:cubicBezTo>
                  <a:pt x="3121661" y="64984"/>
                  <a:pt x="3308807" y="25548"/>
                  <a:pt x="3488641" y="8221"/>
                </a:cubicBezTo>
                <a:cubicBezTo>
                  <a:pt x="3712459" y="-2779"/>
                  <a:pt x="3925724" y="3761"/>
                  <a:pt x="4041968" y="101984"/>
                </a:cubicBezTo>
                <a:cubicBezTo>
                  <a:pt x="4222774" y="9989"/>
                  <a:pt x="4512751" y="5740"/>
                  <a:pt x="4804757" y="28363"/>
                </a:cubicBezTo>
                <a:cubicBezTo>
                  <a:pt x="5005569" y="47780"/>
                  <a:pt x="5141896" y="154568"/>
                  <a:pt x="5191570" y="229208"/>
                </a:cubicBezTo>
                <a:cubicBezTo>
                  <a:pt x="5435814" y="261265"/>
                  <a:pt x="5618602" y="330325"/>
                  <a:pt x="5687993" y="424134"/>
                </a:cubicBezTo>
                <a:cubicBezTo>
                  <a:pt x="5735766" y="492165"/>
                  <a:pt x="5739157" y="571712"/>
                  <a:pt x="5665773" y="635502"/>
                </a:cubicBezTo>
                <a:cubicBezTo>
                  <a:pt x="5846560" y="742127"/>
                  <a:pt x="5898356" y="866933"/>
                  <a:pt x="5828086" y="958679"/>
                </a:cubicBezTo>
                <a:cubicBezTo>
                  <a:pt x="5755163" y="1135477"/>
                  <a:pt x="5480712" y="1273574"/>
                  <a:pt x="5067736" y="1241573"/>
                </a:cubicBezTo>
                <a:cubicBezTo>
                  <a:pt x="5083537" y="1319385"/>
                  <a:pt x="4969438" y="1410084"/>
                  <a:pt x="4795544" y="1483976"/>
                </a:cubicBezTo>
                <a:cubicBezTo>
                  <a:pt x="4476082" y="1586189"/>
                  <a:pt x="4137387" y="1572718"/>
                  <a:pt x="3868816" y="1513326"/>
                </a:cubicBezTo>
                <a:cubicBezTo>
                  <a:pt x="3743702" y="1639915"/>
                  <a:pt x="3499763" y="1694186"/>
                  <a:pt x="3206558" y="1771926"/>
                </a:cubicBezTo>
                <a:cubicBezTo>
                  <a:pt x="2834755" y="1801929"/>
                  <a:pt x="2405615" y="1769291"/>
                  <a:pt x="2232817" y="1614078"/>
                </a:cubicBezTo>
                <a:cubicBezTo>
                  <a:pt x="1687863" y="1815321"/>
                  <a:pt x="1095299" y="1681779"/>
                  <a:pt x="786363" y="1458120"/>
                </a:cubicBezTo>
                <a:cubicBezTo>
                  <a:pt x="499716" y="1477418"/>
                  <a:pt x="236094" y="1395580"/>
                  <a:pt x="150389" y="1284570"/>
                </a:cubicBezTo>
                <a:cubicBezTo>
                  <a:pt x="89975" y="1205277"/>
                  <a:pt x="139362" y="1113260"/>
                  <a:pt x="286282" y="1050305"/>
                </a:cubicBezTo>
                <a:cubicBezTo>
                  <a:pt x="93150" y="1019483"/>
                  <a:pt x="-44705" y="915036"/>
                  <a:pt x="-678" y="809957"/>
                </a:cubicBezTo>
                <a:cubicBezTo>
                  <a:pt x="39705" y="654826"/>
                  <a:pt x="236491" y="607239"/>
                  <a:pt x="523384" y="596328"/>
                </a:cubicBezTo>
                <a:cubicBezTo>
                  <a:pt x="525448" y="594814"/>
                  <a:pt x="526721" y="592738"/>
                  <a:pt x="528397" y="590696"/>
                </a:cubicBezTo>
                <a:close/>
              </a:path>
              <a:path w="5853016" h="1775790" fill="none" stroke="0" extrusionOk="0">
                <a:moveTo>
                  <a:pt x="635838" y="1076038"/>
                </a:moveTo>
                <a:cubicBezTo>
                  <a:pt x="517947" y="1072628"/>
                  <a:pt x="397817" y="1062766"/>
                  <a:pt x="292650" y="1043276"/>
                </a:cubicBezTo>
                <a:moveTo>
                  <a:pt x="938650" y="1434567"/>
                </a:moveTo>
                <a:cubicBezTo>
                  <a:pt x="888411" y="1453134"/>
                  <a:pt x="837243" y="1444790"/>
                  <a:pt x="788531" y="1450228"/>
                </a:cubicBezTo>
                <a:moveTo>
                  <a:pt x="2232546" y="1606843"/>
                </a:moveTo>
                <a:cubicBezTo>
                  <a:pt x="2202068" y="1588986"/>
                  <a:pt x="2161983" y="1561563"/>
                  <a:pt x="2142041" y="1535318"/>
                </a:cubicBezTo>
                <a:moveTo>
                  <a:pt x="3905668" y="1428483"/>
                </a:moveTo>
                <a:cubicBezTo>
                  <a:pt x="3896948" y="1456284"/>
                  <a:pt x="3888143" y="1479015"/>
                  <a:pt x="3869493" y="1506955"/>
                </a:cubicBezTo>
                <a:moveTo>
                  <a:pt x="4624018" y="943552"/>
                </a:moveTo>
                <a:cubicBezTo>
                  <a:pt x="4868323" y="1008235"/>
                  <a:pt x="5066640" y="1116540"/>
                  <a:pt x="5064484" y="1236887"/>
                </a:cubicBezTo>
                <a:moveTo>
                  <a:pt x="5663063" y="631145"/>
                </a:moveTo>
                <a:cubicBezTo>
                  <a:pt x="5617046" y="671828"/>
                  <a:pt x="5555613" y="711551"/>
                  <a:pt x="5466879" y="741145"/>
                </a:cubicBezTo>
                <a:moveTo>
                  <a:pt x="5192383" y="223042"/>
                </a:moveTo>
                <a:cubicBezTo>
                  <a:pt x="5198410" y="240047"/>
                  <a:pt x="5202311" y="258029"/>
                  <a:pt x="5202680" y="275000"/>
                </a:cubicBezTo>
                <a:moveTo>
                  <a:pt x="3939675" y="162451"/>
                </a:moveTo>
                <a:cubicBezTo>
                  <a:pt x="3964071" y="137076"/>
                  <a:pt x="3999255" y="113165"/>
                  <a:pt x="4040206" y="96188"/>
                </a:cubicBezTo>
                <a:moveTo>
                  <a:pt x="2999806" y="194021"/>
                </a:moveTo>
                <a:cubicBezTo>
                  <a:pt x="3008391" y="176891"/>
                  <a:pt x="3024761" y="159682"/>
                  <a:pt x="3048445" y="136883"/>
                </a:cubicBezTo>
                <a:moveTo>
                  <a:pt x="1896810" y="213423"/>
                </a:moveTo>
                <a:cubicBezTo>
                  <a:pt x="1952117" y="230956"/>
                  <a:pt x="2021223" y="251315"/>
                  <a:pt x="2072943" y="268834"/>
                </a:cubicBezTo>
                <a:moveTo>
                  <a:pt x="559152" y="649026"/>
                </a:moveTo>
                <a:cubicBezTo>
                  <a:pt x="544696" y="629866"/>
                  <a:pt x="534717" y="605725"/>
                  <a:pt x="528397" y="590696"/>
                </a:cubicBezTo>
              </a:path>
            </a:pathLst>
          </a:custGeom>
          <a:solidFill>
            <a:srgbClr val="5197BE"/>
          </a:solidFill>
          <a:ln w="53975" cap="rnd" cmpd="dbl">
            <a:solidFill>
              <a:srgbClr val="A7C7D8"/>
            </a:solidFill>
            <a:bevel/>
            <a:extLst>
              <a:ext uri="{C807C97D-BFC1-408E-A445-0C87EB9F89A2}">
                <ask:lineSketchStyleProps xmlns:ask="http://schemas.microsoft.com/office/drawing/2018/sketchyshapes" sd="1219033472">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2400" dirty="0">
                <a:latin typeface="Lato" panose="020F0502020204030203" pitchFamily="34" charset="0"/>
              </a:rPr>
              <a:t>Wie ist die Raumluft hier?</a:t>
            </a:r>
            <a:br>
              <a:rPr lang="de-DE" sz="2400" dirty="0">
                <a:latin typeface="Lato" panose="020F0502020204030203" pitchFamily="34" charset="0"/>
              </a:rPr>
            </a:br>
            <a:r>
              <a:rPr lang="de-DE" sz="2400" dirty="0">
                <a:latin typeface="Lato" panose="020F0502020204030203" pitchFamily="34" charset="0"/>
              </a:rPr>
              <a:t>Wie müde sind Sie?</a:t>
            </a:r>
          </a:p>
          <a:p>
            <a:pPr algn="ctr"/>
            <a:r>
              <a:rPr lang="de-DE" sz="2400" dirty="0">
                <a:latin typeface="Lato" panose="020F0502020204030203" pitchFamily="34" charset="0"/>
              </a:rPr>
              <a:t>Ist Lüften eine Option?</a:t>
            </a:r>
          </a:p>
        </p:txBody>
      </p:sp>
      <p:sp>
        <p:nvSpPr>
          <p:cNvPr id="2" name="Inhaltsplatzhalter 2">
            <a:extLst>
              <a:ext uri="{FF2B5EF4-FFF2-40B4-BE49-F238E27FC236}">
                <a16:creationId xmlns:a16="http://schemas.microsoft.com/office/drawing/2014/main" id="{1C7EF8FF-77F6-40FB-82BE-46EBA73F7097}"/>
              </a:ext>
            </a:extLst>
          </p:cNvPr>
          <p:cNvSpPr txBox="1">
            <a:spLocks/>
          </p:cNvSpPr>
          <p:nvPr/>
        </p:nvSpPr>
        <p:spPr>
          <a:xfrm rot="861686" flipH="1">
            <a:off x="9124848" y="3893468"/>
            <a:ext cx="2853202" cy="1087009"/>
          </a:xfrm>
          <a:prstGeom prst="homePlate">
            <a:avLst>
              <a:gd name="adj" fmla="val 38199"/>
            </a:avLst>
          </a:prstGeom>
          <a:solidFill>
            <a:srgbClr val="5197BE"/>
          </a:solidFill>
          <a:ln>
            <a:solidFill>
              <a:schemeClr val="bg1"/>
            </a:solidFill>
          </a:ln>
        </p:spPr>
        <p:txBody>
          <a:bodyPr vert="horz" lIns="91440" tIns="45720" rIns="91440" bIns="45720" rtlCol="0" anchor="ctr" anchorCtr="1">
            <a:normAutofit fontScale="32500" lnSpcReduction="2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7400" dirty="0"/>
              <a:t>WHO-Grenze</a:t>
            </a:r>
          </a:p>
          <a:p>
            <a:pPr marL="0" indent="0">
              <a:buFont typeface="Arial" panose="020B0604020202020204" pitchFamily="34" charset="0"/>
              <a:buNone/>
            </a:pPr>
            <a:r>
              <a:rPr lang="de-AT" sz="7400" dirty="0"/>
              <a:t>für gesunde Luft</a:t>
            </a:r>
            <a:endParaRPr lang="de-AT" sz="4000" dirty="0"/>
          </a:p>
        </p:txBody>
      </p:sp>
      <p:sp>
        <p:nvSpPr>
          <p:cNvPr id="17" name="Textfeld 16">
            <a:extLst>
              <a:ext uri="{FF2B5EF4-FFF2-40B4-BE49-F238E27FC236}">
                <a16:creationId xmlns:a16="http://schemas.microsoft.com/office/drawing/2014/main" id="{4C5D887A-4A93-DBCA-29F3-3746732CCE84}"/>
              </a:ext>
            </a:extLst>
          </p:cNvPr>
          <p:cNvSpPr txBox="1"/>
          <p:nvPr/>
        </p:nvSpPr>
        <p:spPr>
          <a:xfrm>
            <a:off x="3365512" y="5714354"/>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Kopfschmerzen &amp; Müdigkeit</a:t>
            </a:r>
          </a:p>
        </p:txBody>
      </p:sp>
      <p:pic>
        <p:nvPicPr>
          <p:cNvPr id="5" name="Grafik 4">
            <a:extLst>
              <a:ext uri="{FF2B5EF4-FFF2-40B4-BE49-F238E27FC236}">
                <a16:creationId xmlns:a16="http://schemas.microsoft.com/office/drawing/2014/main" id="{FC7D757D-B9B8-37CF-891F-455A416E3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7826" r="89565">
                        <a14:foregroundMark x1="14783" y1="32222" x2="60822" y2="12262"/>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0000" y1="12222" x2="65217" y2="17778"/>
                        <a14:foregroundMark x1="73913" y1="38889" x2="73913" y2="38889"/>
                        <a14:foregroundMark x1="73913" y1="38889" x2="73913" y2="38889"/>
                        <a14:foregroundMark x1="73913" y1="40000" x2="80000" y2="44444"/>
                        <a14:foregroundMark x1="9565" y1="43333" x2="7826" y2="47778"/>
                        <a14:backgroundMark x1="76522" y1="35556" x2="76522" y2="35556"/>
                      </a14:backgroundRemoval>
                    </a14:imgEffect>
                  </a14:imgLayer>
                </a14:imgProps>
              </a:ext>
              <a:ext uri="{28A0092B-C50C-407E-A947-70E740481C1C}">
                <a14:useLocalDpi xmlns:a14="http://schemas.microsoft.com/office/drawing/2010/main"/>
              </a:ext>
            </a:extLst>
          </a:blip>
          <a:srcRect/>
          <a:stretch/>
        </p:blipFill>
        <p:spPr>
          <a:xfrm>
            <a:off x="13455" y="-76579"/>
            <a:ext cx="1273478" cy="1096006"/>
          </a:xfrm>
          <a:prstGeom prst="rect">
            <a:avLst/>
          </a:prstGeom>
        </p:spPr>
      </p:pic>
    </p:spTree>
    <p:extLst>
      <p:ext uri="{BB962C8B-B14F-4D97-AF65-F5344CB8AC3E}">
        <p14:creationId xmlns:p14="http://schemas.microsoft.com/office/powerpoint/2010/main" val="291769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8" grpId="0" animBg="1"/>
      <p:bldP spid="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hrift, Screenshot, Logo enthält.&#10;&#10;Automatisch generierte Beschreibung">
            <a:extLst>
              <a:ext uri="{FF2B5EF4-FFF2-40B4-BE49-F238E27FC236}">
                <a16:creationId xmlns:a16="http://schemas.microsoft.com/office/drawing/2014/main" id="{478C6372-9F23-8C9B-4059-FEDCF54F33FD}"/>
              </a:ext>
            </a:extLst>
          </p:cNvPr>
          <p:cNvPicPr>
            <a:picLocks noChangeAspect="1"/>
          </p:cNvPicPr>
          <p:nvPr/>
        </p:nvPicPr>
        <p:blipFill>
          <a:blip r:embed="rId3"/>
          <a:stretch>
            <a:fillRect/>
          </a:stretch>
        </p:blipFill>
        <p:spPr>
          <a:xfrm>
            <a:off x="0" y="2643"/>
            <a:ext cx="12192000" cy="6822000"/>
          </a:xfrm>
          <a:prstGeom prst="rect">
            <a:avLst/>
          </a:prstGeom>
        </p:spPr>
      </p:pic>
      <p:sp>
        <p:nvSpPr>
          <p:cNvPr id="6" name="Rechteck 5">
            <a:extLst>
              <a:ext uri="{FF2B5EF4-FFF2-40B4-BE49-F238E27FC236}">
                <a16:creationId xmlns:a16="http://schemas.microsoft.com/office/drawing/2014/main" id="{5D6588FD-4270-2133-C0F5-9D6CF7499842}"/>
              </a:ext>
            </a:extLst>
          </p:cNvPr>
          <p:cNvSpPr/>
          <p:nvPr/>
        </p:nvSpPr>
        <p:spPr>
          <a:xfrm flipV="1">
            <a:off x="10592991" y="-122190"/>
            <a:ext cx="501889" cy="122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Lato" panose="020F0502020204030203" pitchFamily="34" charset="0"/>
            </a:endParaRPr>
          </a:p>
        </p:txBody>
      </p:sp>
      <p:grpSp>
        <p:nvGrpSpPr>
          <p:cNvPr id="21" name="Gruppieren 20">
            <a:extLst>
              <a:ext uri="{FF2B5EF4-FFF2-40B4-BE49-F238E27FC236}">
                <a16:creationId xmlns:a16="http://schemas.microsoft.com/office/drawing/2014/main" id="{BD27A276-2E4C-E708-D124-13B841B5B50E}"/>
              </a:ext>
            </a:extLst>
          </p:cNvPr>
          <p:cNvGrpSpPr/>
          <p:nvPr/>
        </p:nvGrpSpPr>
        <p:grpSpPr>
          <a:xfrm>
            <a:off x="-32867" y="5496013"/>
            <a:ext cx="12178863" cy="1291941"/>
            <a:chOff x="-32867" y="5496013"/>
            <a:chExt cx="12178863" cy="1291941"/>
          </a:xfrm>
        </p:grpSpPr>
        <p:pic>
          <p:nvPicPr>
            <p:cNvPr id="18" name="Grafik 17" descr="Ein Bild, das Text, Schrift, Screenshot, Logo enthält.&#10;&#10;Automatisch generierte Beschreibung">
              <a:extLst>
                <a:ext uri="{FF2B5EF4-FFF2-40B4-BE49-F238E27FC236}">
                  <a16:creationId xmlns:a16="http://schemas.microsoft.com/office/drawing/2014/main" id="{92BAEA95-7B01-6F13-E35E-B5F540EACEB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004" y="5574096"/>
              <a:ext cx="11927772" cy="1213858"/>
            </a:xfrm>
            <a:prstGeom prst="rect">
              <a:avLst/>
            </a:prstGeom>
          </p:spPr>
        </p:pic>
        <p:sp>
          <p:nvSpPr>
            <p:cNvPr id="8" name="Textfeld 7">
              <a:extLst>
                <a:ext uri="{FF2B5EF4-FFF2-40B4-BE49-F238E27FC236}">
                  <a16:creationId xmlns:a16="http://schemas.microsoft.com/office/drawing/2014/main" id="{1B2740CF-0BD0-20A8-1E09-2E8F9285D26A}"/>
                </a:ext>
              </a:extLst>
            </p:cNvPr>
            <p:cNvSpPr txBox="1"/>
            <p:nvPr/>
          </p:nvSpPr>
          <p:spPr>
            <a:xfrm>
              <a:off x="-32867" y="5496013"/>
              <a:ext cx="12178863" cy="1213858"/>
            </a:xfrm>
            <a:prstGeom prst="rect">
              <a:avLst/>
            </a:prstGeom>
            <a:noFill/>
          </p:spPr>
          <p:txBody>
            <a:bodyPr wrap="square">
              <a:spAutoFit/>
            </a:bodyPr>
            <a:lstStyle/>
            <a:p>
              <a:pPr algn="ctr" defTabSz="914400">
                <a:lnSpc>
                  <a:spcPct val="120000"/>
                </a:lnSpc>
                <a:spcBef>
                  <a:spcPts val="600"/>
                </a:spcBef>
              </a:pPr>
              <a:r>
                <a:rPr lang="de-AT" sz="3200" dirty="0">
                  <a:solidFill>
                    <a:schemeClr val="bg1"/>
                  </a:solidFill>
                  <a:latin typeface="Lato" panose="020F0502020204030203" pitchFamily="34" charset="0"/>
                </a:rPr>
                <a:t>Wenn wir kein Wasser trinken, das andere schon im  Mund hatten,</a:t>
              </a:r>
              <a:br>
                <a:rPr lang="de-AT" sz="3200" dirty="0">
                  <a:solidFill>
                    <a:schemeClr val="bg1"/>
                  </a:solidFill>
                  <a:latin typeface="Lato" panose="020F0502020204030203" pitchFamily="34" charset="0"/>
                </a:rPr>
              </a:br>
              <a:r>
                <a:rPr lang="de-AT" sz="3200" dirty="0">
                  <a:solidFill>
                    <a:schemeClr val="bg1"/>
                  </a:solidFill>
                  <a:latin typeface="Lato" panose="020F0502020204030203" pitchFamily="34" charset="0"/>
                </a:rPr>
                <a:t>warum atmen wir Luft ein, die andere schon in sich hatten?</a:t>
              </a:r>
            </a:p>
          </p:txBody>
        </p:sp>
      </p:grpSp>
      <p:sp>
        <p:nvSpPr>
          <p:cNvPr id="10" name="Textfeld 9">
            <a:extLst>
              <a:ext uri="{FF2B5EF4-FFF2-40B4-BE49-F238E27FC236}">
                <a16:creationId xmlns:a16="http://schemas.microsoft.com/office/drawing/2014/main" id="{7BE55B81-0B3C-37E3-6619-71E08F9EF638}"/>
              </a:ext>
            </a:extLst>
          </p:cNvPr>
          <p:cNvSpPr txBox="1"/>
          <p:nvPr/>
        </p:nvSpPr>
        <p:spPr>
          <a:xfrm>
            <a:off x="5148150" y="4647603"/>
            <a:ext cx="6266081" cy="811721"/>
          </a:xfrm>
          <a:prstGeom prst="rect">
            <a:avLst/>
          </a:prstGeom>
          <a:solidFill>
            <a:srgbClr val="A15369"/>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15. Atemzug verbrauchte Luft</a:t>
            </a:r>
            <a:endParaRPr lang="de-DE" sz="2800" dirty="0">
              <a:latin typeface="Lato" panose="020F0502020204030203" pitchFamily="34" charset="0"/>
            </a:endParaRPr>
          </a:p>
        </p:txBody>
      </p:sp>
      <p:grpSp>
        <p:nvGrpSpPr>
          <p:cNvPr id="15" name="Gruppieren 14">
            <a:extLst>
              <a:ext uri="{FF2B5EF4-FFF2-40B4-BE49-F238E27FC236}">
                <a16:creationId xmlns:a16="http://schemas.microsoft.com/office/drawing/2014/main" id="{7616007D-0504-E597-7CF9-7E3EB6F3FD3A}"/>
              </a:ext>
            </a:extLst>
          </p:cNvPr>
          <p:cNvGrpSpPr/>
          <p:nvPr/>
        </p:nvGrpSpPr>
        <p:grpSpPr>
          <a:xfrm>
            <a:off x="8389255" y="1059543"/>
            <a:ext cx="2589777" cy="3299118"/>
            <a:chOff x="7678057" y="1059543"/>
            <a:chExt cx="2589777" cy="3299118"/>
          </a:xfrm>
        </p:grpSpPr>
        <p:pic>
          <p:nvPicPr>
            <p:cNvPr id="5" name="Grafik 4" descr="Ein Bild, das Text, Schrift, Screenshot, Logo enthält.&#10;&#10;Automatisch generierte Beschreibung">
              <a:extLst>
                <a:ext uri="{FF2B5EF4-FFF2-40B4-BE49-F238E27FC236}">
                  <a16:creationId xmlns:a16="http://schemas.microsoft.com/office/drawing/2014/main" id="{45377F1F-8293-62C4-D181-63945CD9512E}"/>
                </a:ext>
              </a:extLst>
            </p:cNvPr>
            <p:cNvPicPr>
              <a:picLocks noChangeAspect="1"/>
            </p:cNvPicPr>
            <p:nvPr/>
          </p:nvPicPr>
          <p:blipFill>
            <a:blip r:embed="rId3"/>
            <a:srcRect l="61726" t="15812" r="31131" b="35828"/>
            <a:stretch/>
          </p:blipFill>
          <p:spPr>
            <a:xfrm>
              <a:off x="7678057" y="1059543"/>
              <a:ext cx="870858" cy="3299118"/>
            </a:xfrm>
            <a:prstGeom prst="rect">
              <a:avLst/>
            </a:prstGeom>
          </p:spPr>
        </p:pic>
        <p:pic>
          <p:nvPicPr>
            <p:cNvPr id="12" name="Grafik 11" descr="Ein Bild, das Text, Schrift, Screenshot, Logo enthält.&#10;&#10;Automatisch generierte Beschreibung">
              <a:extLst>
                <a:ext uri="{FF2B5EF4-FFF2-40B4-BE49-F238E27FC236}">
                  <a16:creationId xmlns:a16="http://schemas.microsoft.com/office/drawing/2014/main" id="{A1AA1CDE-9250-4E56-91E3-BB719493B2E9}"/>
                </a:ext>
              </a:extLst>
            </p:cNvPr>
            <p:cNvPicPr>
              <a:picLocks noChangeAspect="1"/>
            </p:cNvPicPr>
            <p:nvPr/>
          </p:nvPicPr>
          <p:blipFill>
            <a:blip r:embed="rId3"/>
            <a:srcRect l="61726" t="15812" r="31131" b="35828"/>
            <a:stretch/>
          </p:blipFill>
          <p:spPr>
            <a:xfrm>
              <a:off x="8527936" y="1059543"/>
              <a:ext cx="870858" cy="3299118"/>
            </a:xfrm>
            <a:prstGeom prst="rect">
              <a:avLst/>
            </a:prstGeom>
          </p:spPr>
        </p:pic>
        <p:pic>
          <p:nvPicPr>
            <p:cNvPr id="13" name="Grafik 12" descr="Ein Bild, das Text, Schrift, Screenshot, Logo enthält.&#10;&#10;Automatisch generierte Beschreibung">
              <a:extLst>
                <a:ext uri="{FF2B5EF4-FFF2-40B4-BE49-F238E27FC236}">
                  <a16:creationId xmlns:a16="http://schemas.microsoft.com/office/drawing/2014/main" id="{7B4DB3DE-160C-AB05-E1DA-13FEE05BF01C}"/>
                </a:ext>
              </a:extLst>
            </p:cNvPr>
            <p:cNvPicPr>
              <a:picLocks noChangeAspect="1"/>
            </p:cNvPicPr>
            <p:nvPr/>
          </p:nvPicPr>
          <p:blipFill>
            <a:blip r:embed="rId3"/>
            <a:srcRect l="61726" t="15812" r="31131" b="35828"/>
            <a:stretch/>
          </p:blipFill>
          <p:spPr>
            <a:xfrm>
              <a:off x="9396976" y="1059543"/>
              <a:ext cx="870858" cy="3299118"/>
            </a:xfrm>
            <a:prstGeom prst="rect">
              <a:avLst/>
            </a:prstGeom>
          </p:spPr>
        </p:pic>
      </p:grpSp>
      <p:pic>
        <p:nvPicPr>
          <p:cNvPr id="2" name="Grafik 1">
            <a:extLst>
              <a:ext uri="{FF2B5EF4-FFF2-40B4-BE49-F238E27FC236}">
                <a16:creationId xmlns:a16="http://schemas.microsoft.com/office/drawing/2014/main" id="{F55CDB16-ADAD-258A-46E3-20FF47C08D2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78187" y="33357"/>
            <a:ext cx="1273478" cy="1096006"/>
          </a:xfrm>
          <a:prstGeom prst="rect">
            <a:avLst/>
          </a:prstGeom>
        </p:spPr>
      </p:pic>
      <p:pic>
        <p:nvPicPr>
          <p:cNvPr id="16" name="Grafik 15" descr="Ein Bild, das Text, Schrift, Screenshot, Logo enthält.&#10;&#10;Automatisch generierte Beschreibung">
            <a:extLst>
              <a:ext uri="{FF2B5EF4-FFF2-40B4-BE49-F238E27FC236}">
                <a16:creationId xmlns:a16="http://schemas.microsoft.com/office/drawing/2014/main" id="{BC061A74-9C90-3A9A-5297-E5F6C93EDB64}"/>
              </a:ext>
            </a:extLst>
          </p:cNvPr>
          <p:cNvPicPr>
            <a:picLocks noChangeAspect="1"/>
          </p:cNvPicPr>
          <p:nvPr/>
        </p:nvPicPr>
        <p:blipFill>
          <a:blip r:embed="rId3"/>
          <a:srcRect l="78738" t="1245" r="-544" b="64125"/>
          <a:stretch/>
        </p:blipFill>
        <p:spPr>
          <a:xfrm>
            <a:off x="9499597" y="-14290"/>
            <a:ext cx="2658533" cy="2362379"/>
          </a:xfrm>
          <a:prstGeom prst="rect">
            <a:avLst/>
          </a:prstGeom>
        </p:spPr>
      </p:pic>
      <p:sp>
        <p:nvSpPr>
          <p:cNvPr id="9" name="Textfeld 8">
            <a:extLst>
              <a:ext uri="{FF2B5EF4-FFF2-40B4-BE49-F238E27FC236}">
                <a16:creationId xmlns:a16="http://schemas.microsoft.com/office/drawing/2014/main" id="{F0680553-B265-19F8-A1B2-210AF50262BE}"/>
              </a:ext>
            </a:extLst>
          </p:cNvPr>
          <p:cNvSpPr txBox="1"/>
          <p:nvPr/>
        </p:nvSpPr>
        <p:spPr>
          <a:xfrm>
            <a:off x="5148151" y="2948541"/>
            <a:ext cx="6266081" cy="811721"/>
          </a:xfrm>
          <a:prstGeom prst="rect">
            <a:avLst/>
          </a:prstGeom>
          <a:solidFill>
            <a:srgbClr val="846B88"/>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65. Atemzug verbrauchte Luft</a:t>
            </a:r>
            <a:endParaRPr lang="de-DE" sz="2800" dirty="0">
              <a:latin typeface="Lato" panose="020F0502020204030203" pitchFamily="34" charset="0"/>
            </a:endParaRPr>
          </a:p>
        </p:txBody>
      </p:sp>
      <p:sp>
        <p:nvSpPr>
          <p:cNvPr id="3" name="Textfeld 2">
            <a:extLst>
              <a:ext uri="{FF2B5EF4-FFF2-40B4-BE49-F238E27FC236}">
                <a16:creationId xmlns:a16="http://schemas.microsoft.com/office/drawing/2014/main" id="{C4248F42-9FD3-5DE8-859C-D60D22331626}"/>
              </a:ext>
            </a:extLst>
          </p:cNvPr>
          <p:cNvSpPr txBox="1"/>
          <p:nvPr/>
        </p:nvSpPr>
        <p:spPr>
          <a:xfrm>
            <a:off x="5148152" y="3796951"/>
            <a:ext cx="6266081" cy="811721"/>
          </a:xfrm>
          <a:prstGeom prst="rect">
            <a:avLst/>
          </a:prstGeom>
          <a:solidFill>
            <a:srgbClr val="8F627A"/>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25. Atemzug verbrauchte Luft</a:t>
            </a:r>
            <a:endParaRPr lang="de-DE" sz="2800" dirty="0">
              <a:latin typeface="Lato" panose="020F0502020204030203" pitchFamily="34" charset="0"/>
            </a:endParaRPr>
          </a:p>
        </p:txBody>
      </p:sp>
    </p:spTree>
    <p:extLst>
      <p:ext uri="{BB962C8B-B14F-4D97-AF65-F5344CB8AC3E}">
        <p14:creationId xmlns:p14="http://schemas.microsoft.com/office/powerpoint/2010/main" val="11298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AE5FB-38ED-48B8-EA23-42FE2A5EFCF7}"/>
              </a:ext>
            </a:extLst>
          </p:cNvPr>
          <p:cNvSpPr>
            <a:spLocks noGrp="1"/>
          </p:cNvSpPr>
          <p:nvPr>
            <p:ph type="title"/>
          </p:nvPr>
        </p:nvSpPr>
        <p:spPr/>
        <p:txBody>
          <a:bodyPr>
            <a:normAutofit fontScale="90000"/>
          </a:bodyPr>
          <a:lstStyle/>
          <a:p>
            <a:r>
              <a:rPr lang="de-AT" dirty="0"/>
              <a:t>WARUM IST        -MESSUNG SO WICHTIG?</a:t>
            </a:r>
          </a:p>
        </p:txBody>
      </p:sp>
      <p:sp>
        <p:nvSpPr>
          <p:cNvPr id="3" name="Inhaltsplatzhalter 2">
            <a:extLst>
              <a:ext uri="{FF2B5EF4-FFF2-40B4-BE49-F238E27FC236}">
                <a16:creationId xmlns:a16="http://schemas.microsoft.com/office/drawing/2014/main" id="{590D4CC5-18B3-8B55-2288-81A171FBB9A1}"/>
              </a:ext>
            </a:extLst>
          </p:cNvPr>
          <p:cNvSpPr>
            <a:spLocks noGrp="1"/>
          </p:cNvSpPr>
          <p:nvPr>
            <p:ph idx="1"/>
          </p:nvPr>
        </p:nvSpPr>
        <p:spPr>
          <a:xfrm>
            <a:off x="838200" y="1396273"/>
            <a:ext cx="10896600" cy="5170920"/>
          </a:xfrm>
        </p:spPr>
        <p:txBody>
          <a:bodyPr>
            <a:normAutofit/>
          </a:bodyPr>
          <a:lstStyle/>
          <a:p>
            <a:pPr>
              <a:lnSpc>
                <a:spcPct val="150000"/>
              </a:lnSpc>
            </a:pPr>
            <a:r>
              <a:rPr lang="de-AT" sz="3200" u="none" spc="50" dirty="0">
                <a:ln w="9525" cmpd="sng">
                  <a:noFill/>
                  <a:prstDash val="solid"/>
                </a:ln>
                <a:solidFill>
                  <a:srgbClr val="70AD47">
                    <a:tint val="1000"/>
                  </a:srgbClr>
                </a:solidFill>
                <a:effectLst/>
                <a:highlight>
                  <a:srgbClr val="0000FF"/>
                </a:highlight>
                <a:latin typeface="Lato" panose="020F0502020204030203" pitchFamily="34" charset="0"/>
              </a:rPr>
              <a:t>Lüftungserfolg</a:t>
            </a:r>
            <a:r>
              <a:rPr lang="de-AT" sz="3200" u="none" spc="50" dirty="0">
                <a:ln w="9525" cmpd="sng">
                  <a:noFill/>
                  <a:prstDash val="solid"/>
                </a:ln>
                <a:solidFill>
                  <a:srgbClr val="70AD47">
                    <a:tint val="1000"/>
                  </a:srgbClr>
                </a:solidFill>
                <a:effectLst/>
                <a:latin typeface="Lato" panose="020F0502020204030203" pitchFamily="34" charset="0"/>
              </a:rPr>
              <a:t> ist mit CO₂-Messgerät kontrollierbar!</a:t>
            </a:r>
          </a:p>
          <a:p>
            <a:pPr>
              <a:lnSpc>
                <a:spcPct val="150000"/>
              </a:lnSpc>
            </a:pPr>
            <a:r>
              <a:rPr lang="de-AT" sz="3200" spc="50" dirty="0">
                <a:ln w="9525" cmpd="sng">
                  <a:noFill/>
                  <a:prstDash val="solid"/>
                </a:ln>
                <a:solidFill>
                  <a:srgbClr val="70AD47">
                    <a:tint val="1000"/>
                  </a:srgbClr>
                </a:solidFill>
              </a:rPr>
              <a:t>Z</a:t>
            </a:r>
            <a:r>
              <a:rPr lang="de-AT" sz="3200" u="none" spc="50" dirty="0">
                <a:ln w="9525" cmpd="sng">
                  <a:noFill/>
                  <a:prstDash val="solid"/>
                </a:ln>
                <a:solidFill>
                  <a:srgbClr val="70AD47">
                    <a:tint val="1000"/>
                  </a:srgbClr>
                </a:solidFill>
                <a:effectLst/>
                <a:latin typeface="Lato" panose="020F0502020204030203" pitchFamily="34" charset="0"/>
              </a:rPr>
              <a:t>eigt Anteil an schon </a:t>
            </a:r>
            <a:r>
              <a:rPr lang="de-AT" sz="3200" u="none" spc="50" dirty="0">
                <a:ln w="9525" cmpd="sng">
                  <a:noFill/>
                  <a:prstDash val="solid"/>
                </a:ln>
                <a:solidFill>
                  <a:srgbClr val="70AD47">
                    <a:tint val="1000"/>
                  </a:srgbClr>
                </a:solidFill>
                <a:effectLst/>
                <a:highlight>
                  <a:srgbClr val="0000FF"/>
                </a:highlight>
                <a:latin typeface="Lato" panose="020F0502020204030203" pitchFamily="34" charset="0"/>
              </a:rPr>
              <a:t>veratmeter Luft </a:t>
            </a:r>
            <a:r>
              <a:rPr lang="de-AT" sz="3200" u="none" spc="50" dirty="0">
                <a:ln w="9525" cmpd="sng">
                  <a:noFill/>
                  <a:prstDash val="solid"/>
                </a:ln>
                <a:solidFill>
                  <a:srgbClr val="70AD47">
                    <a:tint val="1000"/>
                  </a:srgbClr>
                </a:solidFill>
                <a:effectLst/>
                <a:latin typeface="Lato" panose="020F0502020204030203" pitchFamily="34" charset="0"/>
              </a:rPr>
              <a:t>zu Frischluft an</a:t>
            </a:r>
            <a:r>
              <a:rPr lang="de-AT" sz="3200" spc="50" dirty="0">
                <a:ln w="9525" cmpd="sng">
                  <a:noFill/>
                  <a:prstDash val="solid"/>
                </a:ln>
                <a:solidFill>
                  <a:srgbClr val="70AD47">
                    <a:tint val="1000"/>
                  </a:srgbClr>
                </a:solidFill>
              </a:rPr>
              <a:t>.</a:t>
            </a:r>
          </a:p>
          <a:p>
            <a:pPr>
              <a:lnSpc>
                <a:spcPct val="150000"/>
              </a:lnSpc>
            </a:pPr>
            <a:r>
              <a:rPr lang="de-AT" sz="3200" u="none" spc="50" dirty="0">
                <a:ln w="9525" cmpd="sng">
                  <a:noFill/>
                  <a:prstDash val="solid"/>
                </a:ln>
                <a:solidFill>
                  <a:srgbClr val="70AD47">
                    <a:tint val="1000"/>
                  </a:srgbClr>
                </a:solidFill>
                <a:effectLst/>
                <a:latin typeface="Lato" panose="020F0502020204030203" pitchFamily="34" charset="0"/>
              </a:rPr>
              <a:t>CO</a:t>
            </a:r>
            <a:r>
              <a:rPr lang="de-AT" sz="3200" u="none" spc="50" baseline="-25000" dirty="0">
                <a:ln w="9525" cmpd="sng">
                  <a:noFill/>
                  <a:prstDash val="solid"/>
                </a:ln>
                <a:solidFill>
                  <a:srgbClr val="70AD47">
                    <a:tint val="1000"/>
                  </a:srgbClr>
                </a:solidFill>
                <a:effectLst/>
                <a:latin typeface="Lato" panose="020F0502020204030203" pitchFamily="34" charset="0"/>
              </a:rPr>
              <a:t>2</a:t>
            </a:r>
            <a:r>
              <a:rPr lang="de-AT" sz="3200" spc="50" baseline="-25000" dirty="0">
                <a:ln w="9525" cmpd="sng">
                  <a:noFill/>
                  <a:prstDash val="solid"/>
                </a:ln>
                <a:solidFill>
                  <a:srgbClr val="70AD47">
                    <a:tint val="1000"/>
                  </a:srgbClr>
                </a:solidFill>
              </a:rPr>
              <a:t>-</a:t>
            </a:r>
            <a:r>
              <a:rPr lang="de-AT" sz="3200" u="none" spc="50" dirty="0">
                <a:ln w="9525" cmpd="sng">
                  <a:noFill/>
                  <a:prstDash val="solid"/>
                </a:ln>
                <a:solidFill>
                  <a:srgbClr val="70AD47">
                    <a:tint val="1000"/>
                  </a:srgbClr>
                </a:solidFill>
                <a:effectLst/>
                <a:latin typeface="Lato" panose="020F0502020204030203" pitchFamily="34" charset="0"/>
              </a:rPr>
              <a:t>Wert korreliert mit </a:t>
            </a:r>
            <a:r>
              <a:rPr lang="de-AT" sz="3200" u="none" spc="50" dirty="0">
                <a:ln w="9525" cmpd="sng">
                  <a:noFill/>
                  <a:prstDash val="solid"/>
                </a:ln>
                <a:solidFill>
                  <a:srgbClr val="70AD47">
                    <a:tint val="1000"/>
                  </a:srgbClr>
                </a:solidFill>
                <a:effectLst/>
                <a:highlight>
                  <a:srgbClr val="0000FF"/>
                </a:highlight>
                <a:latin typeface="Lato" panose="020F0502020204030203" pitchFamily="34" charset="0"/>
              </a:rPr>
              <a:t>Feinstaub, organischen Verbindungen, Pilzsporen</a:t>
            </a:r>
            <a:endParaRPr lang="de-DE" sz="3200" u="none" dirty="0">
              <a:highlight>
                <a:srgbClr val="0000FF"/>
              </a:highlight>
            </a:endParaRPr>
          </a:p>
          <a:p>
            <a:pPr>
              <a:lnSpc>
                <a:spcPct val="150000"/>
              </a:lnSpc>
            </a:pPr>
            <a:r>
              <a:rPr lang="de-AT" sz="3200" u="none" spc="50" dirty="0">
                <a:ln w="9525" cmpd="sng">
                  <a:noFill/>
                  <a:prstDash val="solid"/>
                </a:ln>
                <a:solidFill>
                  <a:srgbClr val="70AD47">
                    <a:tint val="1000"/>
                  </a:srgbClr>
                </a:solidFill>
                <a:effectLst/>
                <a:latin typeface="Lato" panose="020F0502020204030203" pitchFamily="34" charset="0"/>
              </a:rPr>
              <a:t>Erhöhter CO</a:t>
            </a:r>
            <a:r>
              <a:rPr lang="de-AT" sz="3200" u="none" spc="50" baseline="-25000" dirty="0">
                <a:ln w="9525" cmpd="sng">
                  <a:noFill/>
                  <a:prstDash val="solid"/>
                </a:ln>
                <a:solidFill>
                  <a:srgbClr val="70AD47">
                    <a:tint val="1000"/>
                  </a:srgbClr>
                </a:solidFill>
                <a:effectLst/>
                <a:latin typeface="Lato" panose="020F0502020204030203" pitchFamily="34" charset="0"/>
              </a:rPr>
              <a:t>2</a:t>
            </a:r>
            <a:r>
              <a:rPr lang="de-AT" sz="3200" spc="50" baseline="-25000" dirty="0">
                <a:ln w="9525" cmpd="sng">
                  <a:noFill/>
                  <a:prstDash val="solid"/>
                </a:ln>
                <a:solidFill>
                  <a:srgbClr val="70AD47">
                    <a:tint val="1000"/>
                  </a:srgbClr>
                </a:solidFill>
              </a:rPr>
              <a:t>-</a:t>
            </a:r>
            <a:r>
              <a:rPr lang="de-AT" sz="3200" u="none" spc="50" dirty="0">
                <a:ln w="9525" cmpd="sng">
                  <a:noFill/>
                  <a:prstDash val="solid"/>
                </a:ln>
                <a:solidFill>
                  <a:srgbClr val="70AD47">
                    <a:tint val="1000"/>
                  </a:srgbClr>
                </a:solidFill>
                <a:effectLst/>
                <a:latin typeface="Lato" panose="020F0502020204030203" pitchFamily="34" charset="0"/>
              </a:rPr>
              <a:t>Gehalt lässt </a:t>
            </a:r>
            <a:r>
              <a:rPr lang="de-AT" sz="3200" u="none" spc="50" dirty="0">
                <a:ln w="9525" cmpd="sng">
                  <a:noFill/>
                  <a:prstDash val="solid"/>
                </a:ln>
                <a:solidFill>
                  <a:srgbClr val="70AD47">
                    <a:tint val="1000"/>
                  </a:srgbClr>
                </a:solidFill>
                <a:effectLst/>
                <a:highlight>
                  <a:srgbClr val="FF0000"/>
                </a:highlight>
                <a:latin typeface="Lato" panose="020F0502020204030203" pitchFamily="34" charset="0"/>
              </a:rPr>
              <a:t>Viren länger viral bleiben</a:t>
            </a:r>
          </a:p>
          <a:p>
            <a:pPr>
              <a:lnSpc>
                <a:spcPct val="150000"/>
              </a:lnSpc>
            </a:pPr>
            <a:r>
              <a:rPr lang="de-AT" sz="3200" spc="50" dirty="0">
                <a:ln w="9525" cmpd="sng">
                  <a:noFill/>
                  <a:prstDash val="solid"/>
                </a:ln>
                <a:solidFill>
                  <a:srgbClr val="70AD47">
                    <a:tint val="1000"/>
                  </a:srgbClr>
                </a:solidFill>
              </a:rPr>
              <a:t>Zeigt auch bei </a:t>
            </a:r>
            <a:r>
              <a:rPr lang="de-AT" sz="3200" spc="50" dirty="0">
                <a:ln w="9525" cmpd="sng">
                  <a:noFill/>
                  <a:prstDash val="solid"/>
                </a:ln>
                <a:solidFill>
                  <a:srgbClr val="70AD47">
                    <a:tint val="1000"/>
                  </a:srgbClr>
                </a:solidFill>
                <a:highlight>
                  <a:srgbClr val="FF0000"/>
                </a:highlight>
              </a:rPr>
              <a:t>leeren Räumen </a:t>
            </a:r>
            <a:r>
              <a:rPr lang="de-AT" sz="3200" spc="50" dirty="0">
                <a:ln w="9525" cmpd="sng">
                  <a:noFill/>
                  <a:prstDash val="solid"/>
                </a:ln>
                <a:solidFill>
                  <a:srgbClr val="70AD47">
                    <a:tint val="1000"/>
                  </a:srgbClr>
                </a:solidFill>
              </a:rPr>
              <a:t>den Anteil an Atemluft an</a:t>
            </a:r>
            <a:endParaRPr lang="de-DE" sz="3200" u="none" dirty="0"/>
          </a:p>
        </p:txBody>
      </p:sp>
      <p:sp>
        <p:nvSpPr>
          <p:cNvPr id="4" name="Abgerundetes Rechteck 3">
            <a:extLst>
              <a:ext uri="{FF2B5EF4-FFF2-40B4-BE49-F238E27FC236}">
                <a16:creationId xmlns:a16="http://schemas.microsoft.com/office/drawing/2014/main" id="{66653429-084D-1D3A-4DDB-A7E2DA9C79A3}"/>
              </a:ext>
            </a:extLst>
          </p:cNvPr>
          <p:cNvSpPr/>
          <p:nvPr/>
        </p:nvSpPr>
        <p:spPr>
          <a:xfrm>
            <a:off x="2797175" y="6217066"/>
            <a:ext cx="6597650" cy="551618"/>
          </a:xfrm>
          <a:prstGeom prst="roundRect">
            <a:avLst/>
          </a:prstGeom>
          <a:solidFill>
            <a:srgbClr val="5197BE">
              <a:alpha val="80008"/>
            </a:srgbClr>
          </a:solidFill>
          <a:ln w="44450">
            <a:solidFill>
              <a:schemeClr val="bg1"/>
            </a:solidFill>
          </a:ln>
        </p:spPr>
        <p:txBody>
          <a:bodyPr wrap="none" lIns="36000" tIns="45720" rIns="36000" bIns="45720">
            <a:noAutofit/>
          </a:bodyPr>
          <a:lstStyle/>
          <a:p>
            <a:pPr algn="ctr"/>
            <a:r>
              <a:rPr lang="en-GB" sz="2800" dirty="0">
                <a:solidFill>
                  <a:schemeClr val="bg1"/>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https://www.igoe.at/saubere-luft/#CO2</a:t>
            </a:r>
            <a:endParaRPr lang="en-GB"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fik 4">
            <a:extLst>
              <a:ext uri="{FF2B5EF4-FFF2-40B4-BE49-F238E27FC236}">
                <a16:creationId xmlns:a16="http://schemas.microsoft.com/office/drawing/2014/main" id="{19817042-F405-3AFD-EAE9-DC6287856CE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4018276" y="549429"/>
            <a:ext cx="1010923" cy="870041"/>
          </a:xfrm>
          <a:prstGeom prst="rect">
            <a:avLst/>
          </a:prstGeom>
        </p:spPr>
      </p:pic>
    </p:spTree>
    <p:extLst>
      <p:ext uri="{BB962C8B-B14F-4D97-AF65-F5344CB8AC3E}">
        <p14:creationId xmlns:p14="http://schemas.microsoft.com/office/powerpoint/2010/main" val="126294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8B4E117-1E97-E3DC-F1CC-2E420E3401F5}"/>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54228" y="3512912"/>
            <a:ext cx="23868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4EC3339-B9AC-F6ED-6A82-658F86CE7D44}"/>
              </a:ext>
            </a:extLst>
          </p:cNvPr>
          <p:cNvSpPr>
            <a:spLocks noGrp="1"/>
          </p:cNvSpPr>
          <p:nvPr>
            <p:ph type="title"/>
          </p:nvPr>
        </p:nvSpPr>
        <p:spPr/>
        <p:txBody>
          <a:bodyPr>
            <a:normAutofit/>
          </a:bodyPr>
          <a:lstStyle/>
          <a:p>
            <a:r>
              <a:rPr lang="de-DE" dirty="0"/>
              <a:t>Kluger Umgang mit Pathogenen</a:t>
            </a:r>
          </a:p>
        </p:txBody>
      </p:sp>
      <p:sp>
        <p:nvSpPr>
          <p:cNvPr id="3" name="Inhaltsplatzhalter 2">
            <a:extLst>
              <a:ext uri="{FF2B5EF4-FFF2-40B4-BE49-F238E27FC236}">
                <a16:creationId xmlns:a16="http://schemas.microsoft.com/office/drawing/2014/main" id="{6593CAC5-B12D-B8B0-5DF7-06F962E6FF90}"/>
              </a:ext>
            </a:extLst>
          </p:cNvPr>
          <p:cNvSpPr>
            <a:spLocks noGrp="1"/>
          </p:cNvSpPr>
          <p:nvPr>
            <p:ph idx="1"/>
          </p:nvPr>
        </p:nvSpPr>
        <p:spPr>
          <a:xfrm>
            <a:off x="838200" y="1972092"/>
            <a:ext cx="10515600" cy="4710062"/>
          </a:xfrm>
        </p:spPr>
        <p:txBody>
          <a:bodyPr>
            <a:normAutofit/>
          </a:bodyPr>
          <a:lstStyle/>
          <a:p>
            <a:pPr marL="0" indent="0">
              <a:buNone/>
            </a:pPr>
            <a:r>
              <a:rPr lang="de-DE" sz="3200" u="sng" spc="30" dirty="0"/>
              <a:t>Jetzt: Wissen um Infektion durch Aerosole:</a:t>
            </a:r>
          </a:p>
          <a:p>
            <a:r>
              <a:rPr lang="de-DE" sz="3200" spc="30" dirty="0"/>
              <a:t> Gesunde Innenraumluft</a:t>
            </a:r>
          </a:p>
          <a:p>
            <a:pPr marL="0" indent="0">
              <a:buNone/>
            </a:pPr>
            <a:r>
              <a:rPr lang="de-DE" sz="3200" u="sng" spc="30" dirty="0"/>
              <a:t>Cholera, Pest &amp; Kindbettfieber:</a:t>
            </a:r>
          </a:p>
          <a:p>
            <a:r>
              <a:rPr lang="de-DE" sz="3200" spc="30" dirty="0"/>
              <a:t> Trinkwasseraufbereitung</a:t>
            </a:r>
          </a:p>
          <a:p>
            <a:r>
              <a:rPr lang="de-DE" sz="3200" spc="30" dirty="0"/>
              <a:t> Kanalisation</a:t>
            </a:r>
          </a:p>
          <a:p>
            <a:r>
              <a:rPr lang="de-DE" sz="3200" spc="30" dirty="0"/>
              <a:t> Handhygiene &amp;</a:t>
            </a:r>
            <a:br>
              <a:rPr lang="de-DE" sz="3200" spc="30" dirty="0"/>
            </a:br>
            <a:r>
              <a:rPr lang="de-DE" sz="3200" spc="30" dirty="0"/>
              <a:t> Desinfektion</a:t>
            </a:r>
          </a:p>
          <a:p>
            <a:pPr marL="0" indent="0">
              <a:buNone/>
            </a:pPr>
            <a:endParaRPr lang="de-DE" sz="3200" spc="30" dirty="0"/>
          </a:p>
          <a:p>
            <a:endParaRPr lang="de-DE" dirty="0"/>
          </a:p>
        </p:txBody>
      </p:sp>
      <p:pic>
        <p:nvPicPr>
          <p:cNvPr id="1030" name="Picture 6">
            <a:extLst>
              <a:ext uri="{FF2B5EF4-FFF2-40B4-BE49-F238E27FC236}">
                <a16:creationId xmlns:a16="http://schemas.microsoft.com/office/drawing/2014/main" id="{FE5F24B2-C2A2-277B-04B1-A166F9CBCEAE}"/>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6834188" y="4247698"/>
            <a:ext cx="3659641" cy="2694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070C6DB-12B7-615F-E833-6D545B9CDF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0" b="97731" l="0" r="100000">
                        <a14:foregroundMark x1="29950" y1="0" x2="29950" y2="0"/>
                        <a14:foregroundMark x1="29849" y1="0" x2="28945" y2="681"/>
                        <a14:foregroundMark x1="9950" y1="27005" x2="3518" y2="38729"/>
                        <a14:foregroundMark x1="0" y1="89410" x2="5628" y2="94175"/>
                        <a14:foregroundMark x1="5729" y1="94251" x2="23116" y2="99924"/>
                        <a14:foregroundMark x1="94874" y1="99395" x2="97487" y2="98411"/>
                        <a14:foregroundMark x1="78392" y1="3858" x2="99899" y2="22315"/>
                        <a14:foregroundMark x1="56482" y1="63918" x2="66432" y2="69667"/>
                        <a14:foregroundMark x1="66432" y1="69667" x2="73367" y2="95159"/>
                        <a14:foregroundMark x1="73367" y1="95159" x2="73869" y2="82375"/>
                        <a14:foregroundMark x1="73869" y1="82375" x2="63819" y2="65582"/>
                        <a14:foregroundMark x1="63819" y1="65582" x2="52462" y2="66868"/>
                        <a14:foregroundMark x1="52462" y1="66868" x2="71156" y2="91604"/>
                        <a14:foregroundMark x1="71156" y1="91604" x2="82010" y2="94554"/>
                        <a14:foregroundMark x1="82010" y1="94554" x2="79196" y2="76778"/>
                        <a14:foregroundMark x1="79196" y1="76778" x2="62915" y2="59153"/>
                        <a14:foregroundMark x1="62915" y1="59153" x2="56080" y2="60136"/>
                        <a14:foregroundMark x1="66533" y1="71180" x2="66533" y2="71180"/>
                        <a14:foregroundMark x1="15879" y1="20424" x2="0" y2="59985"/>
                        <a14:foregroundMark x1="35879" y1="0" x2="33668" y2="983"/>
                        <a14:foregroundMark x1="26030" y1="4690" x2="26332" y2="4539"/>
                        <a14:foregroundMark x1="66935" y1="0" x2="75879" y2="6657"/>
                        <a14:foregroundMark x1="75980" y1="6732" x2="81307" y2="14372"/>
                        <a14:foregroundMark x1="81307" y1="14372" x2="83819" y2="54463"/>
                        <a14:foregroundMark x1="83819" y1="54463" x2="93467" y2="64826"/>
                        <a14:foregroundMark x1="93467" y1="64826" x2="98191" y2="88578"/>
                        <a14:foregroundMark x1="98090" y1="88578" x2="69648" y2="99924"/>
                        <a14:foregroundMark x1="42915" y1="97958" x2="37085" y2="99924"/>
                        <a14:foregroundMark x1="43015" y1="97958" x2="9246" y2="92738"/>
                        <a14:foregroundMark x1="0" y1="89259" x2="9146" y2="92663"/>
                        <a14:foregroundMark x1="12261" y1="17700" x2="12161" y2="18003"/>
                        <a14:foregroundMark x1="8342" y1="28896" x2="4925" y2="34493"/>
                        <a14:foregroundMark x1="31457" y1="41528" x2="38392" y2="53555"/>
                        <a14:foregroundMark x1="38392" y1="53555" x2="34874" y2="45386"/>
                        <a14:foregroundMark x1="34874" y1="45386" x2="50854" y2="52799"/>
                        <a14:foregroundMark x1="50854" y1="52799" x2="39899" y2="47126"/>
                        <a14:foregroundMark x1="39899" y1="47126" x2="54472" y2="52950"/>
                        <a14:foregroundMark x1="54472" y1="52950" x2="45930" y2="45008"/>
                        <a14:foregroundMark x1="45930" y1="45008" x2="58894" y2="53631"/>
                        <a14:foregroundMark x1="58894" y1="53631" x2="41508" y2="43570"/>
                        <a14:foregroundMark x1="41508" y1="43570" x2="47839" y2="50756"/>
                        <a14:foregroundMark x1="47839" y1="50756" x2="41407" y2="51286"/>
                        <a14:foregroundMark x1="33467" y1="2799" x2="26432" y2="10590"/>
                        <a14:foregroundMark x1="26432" y1="10590" x2="25930" y2="19818"/>
                        <a14:foregroundMark x1="8844" y1="9077" x2="6432" y2="18835"/>
                        <a14:foregroundMark x1="6432" y1="18835" x2="6834" y2="8018"/>
                        <a14:foregroundMark x1="6734" y1="8018" x2="0" y2="24887"/>
                        <a14:foregroundMark x1="0" y1="22995" x2="0" y2="24130"/>
                        <a14:foregroundMark x1="101" y1="24206" x2="5427" y2="8018"/>
                        <a14:foregroundMark x1="5427" y1="8018" x2="7136" y2="22617"/>
                        <a14:foregroundMark x1="7136" y1="22617" x2="13367" y2="6505"/>
                        <a14:foregroundMark x1="13367" y1="6505" x2="9447" y2="23374"/>
                        <a14:foregroundMark x1="9447" y1="23374" x2="13467" y2="4387"/>
                        <a14:foregroundMark x1="13467" y1="4387" x2="13869" y2="19894"/>
                        <a14:foregroundMark x1="13869" y1="19894" x2="16382" y2="11044"/>
                        <a14:foregroundMark x1="25226" y1="0" x2="16382" y2="10968"/>
                        <a14:foregroundMark x1="2513" y1="38427" x2="1307" y2="27458"/>
                        <a14:foregroundMark x1="1307" y1="27458" x2="402" y2="49924"/>
                        <a14:foregroundMark x1="402" y1="49924" x2="2613" y2="27156"/>
                        <a14:foregroundMark x1="2513" y1="27156" x2="0" y2="40772"/>
                        <a14:foregroundMark x1="704" y1="25643" x2="0" y2="35703"/>
                        <a14:foregroundMark x1="704" y1="25643" x2="0" y2="35325"/>
                        <a14:foregroundMark x1="5427" y1="31241" x2="0" y2="43192"/>
                        <a14:foregroundMark x1="5528" y1="31241" x2="7136" y2="42587"/>
                        <a14:foregroundMark x1="7136" y1="42587" x2="13166" y2="26248"/>
                        <a14:foregroundMark x1="13166" y1="26248" x2="8844" y2="35779"/>
                        <a14:foregroundMark x1="8844" y1="35779" x2="7940" y2="17927"/>
                        <a14:foregroundMark x1="7940" y1="17927" x2="2111" y2="27156"/>
                        <a14:foregroundMark x1="2111" y1="27156" x2="402" y2="37065"/>
                        <a14:foregroundMark x1="402" y1="37065" x2="6834" y2="3480"/>
                        <a14:foregroundMark x1="6834" y1="3480" x2="8141" y2="13162"/>
                        <a14:foregroundMark x1="8141" y1="13162" x2="16683" y2="4766"/>
                        <a14:foregroundMark x1="16683" y1="4766" x2="9045" y2="13086"/>
                        <a14:foregroundMark x1="9045" y1="13086" x2="18995" y2="7564"/>
                        <a14:foregroundMark x1="18995" y1="7564" x2="10854" y2="15809"/>
                        <a14:foregroundMark x1="10854" y1="15809" x2="15276" y2="4312"/>
                        <a14:foregroundMark x1="15276" y1="4312" x2="8342" y2="14675"/>
                        <a14:foregroundMark x1="8342" y1="14675" x2="19397" y2="378"/>
                        <a14:foregroundMark x1="19397" y1="378" x2="5427" y2="15431"/>
                        <a14:foregroundMark x1="5427" y1="15431" x2="17889" y2="10287"/>
                        <a14:foregroundMark x1="17889" y1="10287" x2="6432" y2="13162"/>
                        <a14:foregroundMark x1="6432" y1="13162" x2="19397" y2="12784"/>
                        <a14:foregroundMark x1="19397" y1="12784" x2="9749" y2="8245"/>
                        <a14:foregroundMark x1="9749" y1="8245" x2="31759" y2="4841"/>
                        <a14:foregroundMark x1="31759" y1="4841" x2="19397" y2="4690"/>
                        <a14:foregroundMark x1="19397" y1="4690" x2="35578" y2="1891"/>
                        <a14:foregroundMark x1="35578" y1="1891" x2="23920" y2="4312"/>
                        <a14:foregroundMark x1="23920" y1="4312" x2="18794" y2="16112"/>
                        <a14:foregroundMark x1="18794" y1="16112" x2="10854" y2="832"/>
                        <a14:foregroundMark x1="10854" y1="832" x2="10854" y2="9985"/>
                        <a14:foregroundMark x1="10854" y1="9985" x2="4121" y2="20272"/>
                        <a14:foregroundMark x1="4121" y1="20272" x2="17487" y2="14297"/>
                        <a14:foregroundMark x1="17487" y1="14297" x2="8643" y2="42738"/>
                        <a14:foregroundMark x1="8643" y1="42738" x2="17387" y2="24508"/>
                        <a14:foregroundMark x1="17387" y1="24508" x2="25628" y2="33056"/>
                        <a14:foregroundMark x1="25628" y1="33056" x2="48040" y2="4236"/>
                        <a14:foregroundMark x1="64824" y1="0" x2="48040" y2="4160"/>
                        <a14:foregroundMark x1="77387" y1="0" x2="85427" y2="8548"/>
                        <a14:foregroundMark x1="85528" y1="8623" x2="95879" y2="12254"/>
                        <a14:foregroundMark x1="99899" y1="2421" x2="95879" y2="12179"/>
                        <a14:foregroundMark x1="100000" y1="2194" x2="100000" y2="2194"/>
                        <a14:foregroundMark x1="31457" y1="10363" x2="29347" y2="9077"/>
                        <a14:foregroundMark x1="28141" y1="0" x2="56583" y2="3480"/>
                        <a14:foregroundMark x1="37085" y1="0" x2="56583" y2="3480"/>
                        <a14:foregroundMark x1="59397" y1="0" x2="26834" y2="6657"/>
                        <a14:foregroundMark x1="26834" y1="6732" x2="69950" y2="4992"/>
                        <a14:foregroundMark x1="69950" y1="4992" x2="43116" y2="5522"/>
                        <a14:foregroundMark x1="43116" y1="5522" x2="83920" y2="5068"/>
                        <a14:foregroundMark x1="83920" y1="5068" x2="59397" y2="1664"/>
                        <a14:foregroundMark x1="59397" y1="1664" x2="81809" y2="151"/>
                        <a14:foregroundMark x1="80704" y1="0" x2="81709" y2="76"/>
                        <a14:foregroundMark x1="63417" y1="0" x2="67136" y2="303"/>
                        <a14:foregroundMark x1="67236" y1="378" x2="18995" y2="9077"/>
                        <a14:foregroundMark x1="18995" y1="9077" x2="57990" y2="12027"/>
                        <a14:foregroundMark x1="57990" y1="12027" x2="21307" y2="21331"/>
                        <a14:foregroundMark x1="21307" y1="21331" x2="21005" y2="32753"/>
                        <a14:foregroundMark x1="21005" y1="32753" x2="6231" y2="43722"/>
                        <a14:foregroundMark x1="6231" y1="43722" x2="6432" y2="19970"/>
                        <a14:foregroundMark x1="6432" y1="19970" x2="4422" y2="29274"/>
                        <a14:foregroundMark x1="4422" y1="29274" x2="11859" y2="21104"/>
                        <a14:foregroundMark x1="11859" y1="21104" x2="6834" y2="31316"/>
                        <a14:foregroundMark x1="6834" y1="31316" x2="9950" y2="22995"/>
                        <a14:foregroundMark x1="9950" y1="22995" x2="1709" y2="62027"/>
                        <a14:foregroundMark x1="1709" y1="62027" x2="6231" y2="5976"/>
                        <a14:foregroundMark x1="6231" y1="5976" x2="4322" y2="35552"/>
                        <a14:foregroundMark x1="4322" y1="35552" x2="8141" y2="6127"/>
                        <a14:foregroundMark x1="8141" y1="6127" x2="7940" y2="8472"/>
                        <a14:backgroundMark x1="87538" y1="94175" x2="83819" y2="95915"/>
                        <a14:backgroundMark x1="99899" y1="88578" x2="98794" y2="89032"/>
                        <a14:backgroundMark x1="83819" y1="95915" x2="87035" y2="99924"/>
                        <a14:backgroundMark x1="99899" y1="86460" x2="97789" y2="88124"/>
                        <a14:backgroundMark x1="13769" y1="20575" x2="14171" y2="20197"/>
                        <a14:backgroundMark x1="31156" y1="1513" x2="30955" y2="1740"/>
                        <a14:backgroundMark x1="2814" y1="35477" x2="2613" y2="36082"/>
                        <a14:backgroundMark x1="0" y1="96445" x2="5226" y2="99924"/>
                        <a14:backgroundMark x1="15779" y1="13918" x2="15477" y2="14448"/>
                        <a14:backgroundMark x1="18392" y1="10817" x2="18894" y2="10212"/>
                        <a14:backgroundMark x1="18291" y1="10741" x2="18794" y2="10212"/>
                        <a14:backgroundMark x1="20503" y1="908" x2="21106" y2="303"/>
                        <a14:backgroundMark x1="9347" y1="16566" x2="8744" y2="17398"/>
                        <a14:backgroundMark x1="16181" y1="8245" x2="16080" y2="8396"/>
                        <a14:backgroundMark x1="22513" y1="454" x2="20000" y2="3631"/>
                        <a14:backgroundMark x1="24623" y1="1210" x2="25126" y2="832"/>
                        <a14:backgroundMark x1="21307" y1="3404" x2="23116" y2="2118"/>
                        <a14:backgroundMark x1="26734" y1="983" x2="25528" y2="2648"/>
                        <a14:backgroundMark x1="9045" y1="17247" x2="9447" y2="15961"/>
                        <a14:backgroundMark x1="99899" y1="97126" x2="96482" y2="99924"/>
                        <a14:backgroundMark x1="99899" y1="96823" x2="89146" y2="98790"/>
                        <a14:backgroundMark x1="99899" y1="90318" x2="89146" y2="98790"/>
                        <a14:backgroundMark x1="99899" y1="90166" x2="86231" y2="99924"/>
                        <a14:backgroundMark x1="92764" y1="95159" x2="86231" y2="99924"/>
                        <a14:backgroundMark x1="92764" y1="95159" x2="88543" y2="99924"/>
                        <a14:backgroundMark x1="97286" y1="95310" x2="90754" y2="99924"/>
                        <a14:backgroundMark x1="97286" y1="95310" x2="91960" y2="99924"/>
                        <a14:backgroundMark x1="99899" y1="93570" x2="92060" y2="99924"/>
                        <a14:backgroundMark x1="75377" y1="1664" x2="76985" y2="3101"/>
                        <a14:backgroundMark x1="76583" y1="3026" x2="74573" y2="1664"/>
                        <a14:backgroundMark x1="75075" y1="1664" x2="76683" y2="2648"/>
                        <a14:backgroundMark x1="76683" y1="2648" x2="74774" y2="1664"/>
                      </a14:backgroundRemoval>
                    </a14:imgEffect>
                  </a14:imgLayer>
                </a14:imgProps>
              </a:ext>
              <a:ext uri="{28A0092B-C50C-407E-A947-70E740481C1C}">
                <a14:useLocalDpi xmlns:a14="http://schemas.microsoft.com/office/drawing/2010/main"/>
              </a:ext>
            </a:extLst>
          </a:blip>
          <a:srcRect/>
          <a:stretch/>
        </p:blipFill>
        <p:spPr bwMode="auto">
          <a:xfrm flipH="1">
            <a:off x="5482031" y="4163786"/>
            <a:ext cx="2028086" cy="269421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aerosol_english">
            <a:hlinkClick r:id="" action="ppaction://media"/>
            <a:extLst>
              <a:ext uri="{FF2B5EF4-FFF2-40B4-BE49-F238E27FC236}">
                <a16:creationId xmlns:a16="http://schemas.microsoft.com/office/drawing/2014/main" id="{5BAB05A5-8D8E-B6F2-1A76-BD2C509E7A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b="17843"/>
          <a:stretch/>
        </p:blipFill>
        <p:spPr>
          <a:xfrm>
            <a:off x="9341852" y="228605"/>
            <a:ext cx="2850148" cy="2508850"/>
          </a:xfrm>
          <a:prstGeom prst="rect">
            <a:avLst/>
          </a:prstGeom>
        </p:spPr>
      </p:pic>
      <p:sp>
        <p:nvSpPr>
          <p:cNvPr id="8" name="Textfeld 7">
            <a:extLst>
              <a:ext uri="{FF2B5EF4-FFF2-40B4-BE49-F238E27FC236}">
                <a16:creationId xmlns:a16="http://schemas.microsoft.com/office/drawing/2014/main" id="{57B5EA7E-31EC-C15A-FD43-1F105110F937}"/>
              </a:ext>
            </a:extLst>
          </p:cNvPr>
          <p:cNvSpPr txBox="1"/>
          <p:nvPr/>
        </p:nvSpPr>
        <p:spPr>
          <a:xfrm>
            <a:off x="8056791" y="2687715"/>
            <a:ext cx="4211409" cy="646331"/>
          </a:xfrm>
          <a:prstGeom prst="rect">
            <a:avLst/>
          </a:prstGeom>
          <a:noFill/>
        </p:spPr>
        <p:txBody>
          <a:bodyPr wrap="none" rtlCol="0">
            <a:spAutoFit/>
          </a:bodyPr>
          <a:lstStyle/>
          <a:p>
            <a:pPr algn="r"/>
            <a:r>
              <a:rPr lang="de-DE" dirty="0">
                <a:latin typeface="Lato" panose="020F0502020204030203" pitchFamily="34" charset="0"/>
              </a:rPr>
              <a:t>Ansteckung über weite Distanzen &amp;</a:t>
            </a:r>
            <a:br>
              <a:rPr lang="de-DE" dirty="0">
                <a:latin typeface="Lato" panose="020F0502020204030203" pitchFamily="34" charset="0"/>
              </a:rPr>
            </a:br>
            <a:r>
              <a:rPr lang="de-DE" dirty="0">
                <a:latin typeface="Lato" panose="020F0502020204030203" pitchFamily="34" charset="0"/>
              </a:rPr>
              <a:t>bei Nachnutzung von Räumen möglich </a:t>
            </a:r>
          </a:p>
        </p:txBody>
      </p:sp>
      <p:sp>
        <p:nvSpPr>
          <p:cNvPr id="4" name="Textfeld 3">
            <a:extLst>
              <a:ext uri="{FF2B5EF4-FFF2-40B4-BE49-F238E27FC236}">
                <a16:creationId xmlns:a16="http://schemas.microsoft.com/office/drawing/2014/main" id="{52458D04-6117-F047-7324-1F858E7D2CAE}"/>
              </a:ext>
            </a:extLst>
          </p:cNvPr>
          <p:cNvSpPr txBox="1"/>
          <p:nvPr/>
        </p:nvSpPr>
        <p:spPr>
          <a:xfrm>
            <a:off x="3953614" y="6550223"/>
            <a:ext cx="2028086" cy="307777"/>
          </a:xfrm>
          <a:prstGeom prst="rect">
            <a:avLst/>
          </a:prstGeom>
          <a:noFill/>
        </p:spPr>
        <p:txBody>
          <a:bodyPr wrap="square" rtlCol="0">
            <a:spAutoFit/>
          </a:bodyPr>
          <a:lstStyle/>
          <a:p>
            <a:pPr algn="r"/>
            <a:r>
              <a:rPr lang="de-DE" sz="1400" dirty="0">
                <a:latin typeface="Lato" panose="020F0502020204030203" pitchFamily="34" charset="0"/>
              </a:rPr>
              <a:t>Dr. Ignaz Semmelweis</a:t>
            </a:r>
          </a:p>
        </p:txBody>
      </p:sp>
    </p:spTree>
    <p:extLst>
      <p:ext uri="{BB962C8B-B14F-4D97-AF65-F5344CB8AC3E}">
        <p14:creationId xmlns:p14="http://schemas.microsoft.com/office/powerpoint/2010/main" val="30876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500"/>
                                  </p:stCondLst>
                                  <p:childTnLst>
                                    <p:cmd type="call" cmd="playFrom(0.0)">
                                      <p:cBhvr>
                                        <p:cTn id="11" dur="11093" fill="hold"/>
                                        <p:tgtEl>
                                          <p:spTgt spid="7"/>
                                        </p:tgtEl>
                                      </p:cBhvr>
                                    </p:cmd>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7"/>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16064-F876-8388-D3A3-DCE9A7014B0B}"/>
              </a:ext>
            </a:extLst>
          </p:cNvPr>
          <p:cNvSpPr>
            <a:spLocks noGrp="1"/>
          </p:cNvSpPr>
          <p:nvPr>
            <p:ph type="title"/>
          </p:nvPr>
        </p:nvSpPr>
        <p:spPr/>
        <p:txBody>
          <a:bodyPr/>
          <a:lstStyle/>
          <a:p>
            <a:r>
              <a:rPr lang="de-AT" dirty="0"/>
              <a:t>Virale Stabilität durch </a:t>
            </a:r>
          </a:p>
        </p:txBody>
      </p:sp>
      <p:sp>
        <p:nvSpPr>
          <p:cNvPr id="3" name="Inhaltsplatzhalter 2">
            <a:extLst>
              <a:ext uri="{FF2B5EF4-FFF2-40B4-BE49-F238E27FC236}">
                <a16:creationId xmlns:a16="http://schemas.microsoft.com/office/drawing/2014/main" id="{C7D86119-26FD-A319-93D2-04AFA9A1512E}"/>
              </a:ext>
            </a:extLst>
          </p:cNvPr>
          <p:cNvSpPr>
            <a:spLocks noGrp="1"/>
          </p:cNvSpPr>
          <p:nvPr>
            <p:ph idx="1"/>
          </p:nvPr>
        </p:nvSpPr>
        <p:spPr/>
        <p:txBody>
          <a:bodyPr>
            <a:normAutofit fontScale="70000" lnSpcReduction="20000"/>
          </a:bodyPr>
          <a:lstStyle/>
          <a:p>
            <a:r>
              <a:rPr lang="de-AT" sz="5100" spc="30" dirty="0"/>
              <a:t>Höhere CO</a:t>
            </a:r>
            <a:r>
              <a:rPr lang="de-AT" sz="5100" spc="30" baseline="-25000" dirty="0"/>
              <a:t>2</a:t>
            </a:r>
            <a:r>
              <a:rPr lang="de-AT" sz="5100" spc="30" dirty="0"/>
              <a:t>-Konzentration:</a:t>
            </a:r>
          </a:p>
          <a:p>
            <a:pPr lvl="1"/>
            <a:r>
              <a:rPr lang="de-AT" sz="4700" spc="30" dirty="0"/>
              <a:t>pH-Wert der Aerosole bleibt stabiler</a:t>
            </a:r>
          </a:p>
          <a:p>
            <a:pPr lvl="1"/>
            <a:r>
              <a:rPr lang="de-AT" sz="4700" spc="30" dirty="0"/>
              <a:t>Viren bleiben länger viral</a:t>
            </a:r>
          </a:p>
          <a:p>
            <a:pPr lvl="1"/>
            <a:r>
              <a:rPr lang="de-AT" sz="4700" spc="30" dirty="0"/>
              <a:t>z.B. bei SARS-CoV2, Influenza, Rotaviren</a:t>
            </a:r>
          </a:p>
          <a:p>
            <a:r>
              <a:rPr lang="de-AT" sz="5100" spc="30" dirty="0"/>
              <a:t>Reduktion der Viren um 70% (30% noch viral)</a:t>
            </a:r>
          </a:p>
          <a:p>
            <a:pPr lvl="1">
              <a:tabLst>
                <a:tab pos="2524125" algn="l"/>
                <a:tab pos="5235575" algn="l"/>
              </a:tabLst>
            </a:pPr>
            <a:r>
              <a:rPr lang="de-AT" sz="4700" spc="30" dirty="0"/>
              <a:t>bei  500	ppm: nach  5 	Minuten </a:t>
            </a:r>
          </a:p>
          <a:p>
            <a:pPr lvl="1">
              <a:tabLst>
                <a:tab pos="2524125" algn="l"/>
                <a:tab pos="5235575" algn="l"/>
              </a:tabLst>
            </a:pPr>
            <a:r>
              <a:rPr lang="de-AT" sz="4700" spc="30" dirty="0"/>
              <a:t>bei 3000	ppm: nach 40 	Minuten</a:t>
            </a:r>
          </a:p>
          <a:p>
            <a:endParaRPr lang="de-AT" dirty="0"/>
          </a:p>
          <a:p>
            <a:endParaRPr lang="de-AT" dirty="0"/>
          </a:p>
          <a:p>
            <a:endParaRPr lang="de-AT" dirty="0"/>
          </a:p>
          <a:p>
            <a:endParaRPr lang="de-AT" dirty="0"/>
          </a:p>
        </p:txBody>
      </p:sp>
      <p:pic>
        <p:nvPicPr>
          <p:cNvPr id="4" name="Grafik 3">
            <a:extLst>
              <a:ext uri="{FF2B5EF4-FFF2-40B4-BE49-F238E27FC236}">
                <a16:creationId xmlns:a16="http://schemas.microsoft.com/office/drawing/2014/main" id="{F50D6B57-0460-948D-816B-E2687B32074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6415006" y="265970"/>
            <a:ext cx="1273478" cy="1096006"/>
          </a:xfrm>
          <a:prstGeom prst="rect">
            <a:avLst/>
          </a:prstGeom>
        </p:spPr>
      </p:pic>
      <p:pic>
        <p:nvPicPr>
          <p:cNvPr id="5" name="Grafik 4" descr="Ein Bild, das Text, Screenshot, Reihe, Schrift enthält.&#10;&#10;Automatisch generierte Beschreibung">
            <a:extLst>
              <a:ext uri="{FF2B5EF4-FFF2-40B4-BE49-F238E27FC236}">
                <a16:creationId xmlns:a16="http://schemas.microsoft.com/office/drawing/2014/main" id="{5E4700E6-F079-3300-FBAF-97616B2C67C9}"/>
              </a:ext>
            </a:extLst>
          </p:cNvPr>
          <p:cNvPicPr>
            <a:picLocks noChangeAspect="1"/>
          </p:cNvPicPr>
          <p:nvPr/>
        </p:nvPicPr>
        <p:blipFill>
          <a:blip r:embed="rId4">
            <a:extLst>
              <a:ext uri="{28A0092B-C50C-407E-A947-70E740481C1C}">
                <a14:useLocalDpi xmlns:a14="http://schemas.microsoft.com/office/drawing/2010/main" val="0"/>
              </a:ext>
            </a:extLst>
          </a:blip>
          <a:srcRect l="4231" t="21122" r="46179"/>
          <a:stretch/>
        </p:blipFill>
        <p:spPr>
          <a:xfrm>
            <a:off x="8733686" y="0"/>
            <a:ext cx="3458314" cy="3090161"/>
          </a:xfrm>
          <a:prstGeom prst="rect">
            <a:avLst/>
          </a:prstGeom>
          <a:effectLst>
            <a:outerShdw blurRad="50800" dist="38100" dir="2700000" algn="tl" rotWithShape="0">
              <a:prstClr val="black">
                <a:alpha val="40000"/>
              </a:prstClr>
            </a:outerShdw>
          </a:effectLst>
        </p:spPr>
      </p:pic>
      <p:pic>
        <p:nvPicPr>
          <p:cNvPr id="6" name="Grafik 5">
            <a:extLst>
              <a:ext uri="{FF2B5EF4-FFF2-40B4-BE49-F238E27FC236}">
                <a16:creationId xmlns:a16="http://schemas.microsoft.com/office/drawing/2014/main" id="{CBBA7FA5-18B3-9C85-4392-223B2ED6AB44}"/>
              </a:ext>
            </a:extLst>
          </p:cNvPr>
          <p:cNvPicPr>
            <a:picLocks noChangeAspect="1"/>
          </p:cNvPicPr>
          <p:nvPr/>
        </p:nvPicPr>
        <p:blipFill>
          <a:blip r:embed="rId5"/>
          <a:srcRect l="9060" t="10316" r="8894" b="8406"/>
          <a:stretch/>
        </p:blipFill>
        <p:spPr>
          <a:xfrm>
            <a:off x="73702" y="5880319"/>
            <a:ext cx="871313" cy="863161"/>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04D93E74-DB36-AEB0-D177-99FA47BFA3A1}"/>
              </a:ext>
            </a:extLst>
          </p:cNvPr>
          <p:cNvSpPr txBox="1"/>
          <p:nvPr/>
        </p:nvSpPr>
        <p:spPr>
          <a:xfrm>
            <a:off x="1153594" y="6030283"/>
            <a:ext cx="10703626"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lnSpc>
                <a:spcPct val="90000"/>
              </a:lnSpc>
            </a:pPr>
            <a:r>
              <a:rPr lang="de-DE" sz="2000" spc="30" dirty="0">
                <a:solidFill>
                  <a:schemeClr val="bg1"/>
                </a:solidFill>
                <a:latin typeface="Lato" panose="020F0502020204030203" pitchFamily="34" charset="0"/>
              </a:rPr>
              <a:t>Podcast-Folge „Corona, Klima und ein ungelüfteter Planet“ vom 23.12.24,</a:t>
            </a:r>
          </a:p>
          <a:p>
            <a:pPr algn="just">
              <a:lnSpc>
                <a:spcPct val="90000"/>
              </a:lnSpc>
            </a:pPr>
            <a:r>
              <a:rPr lang="de-DE" sz="2000" spc="30" dirty="0">
                <a:solidFill>
                  <a:schemeClr val="bg1"/>
                </a:solidFill>
                <a:latin typeface="Lato" panose="020F0502020204030203" pitchFamily="34" charset="0"/>
              </a:rPr>
              <a:t>https://</a:t>
            </a:r>
            <a:r>
              <a:rPr lang="de-DE" sz="2000" spc="30" dirty="0" err="1">
                <a:solidFill>
                  <a:schemeClr val="bg1"/>
                </a:solidFill>
                <a:latin typeface="Lato" panose="020F0502020204030203" pitchFamily="34" charset="0"/>
              </a:rPr>
              <a:t>dasklima.podigee.io</a:t>
            </a:r>
            <a:r>
              <a:rPr lang="de-DE" sz="2000" spc="30" dirty="0">
                <a:solidFill>
                  <a:schemeClr val="bg1"/>
                </a:solidFill>
                <a:latin typeface="Lato" panose="020F0502020204030203" pitchFamily="34" charset="0"/>
              </a:rPr>
              <a:t>/128-dk128-corona-klima-und-ein-ungelufteter-planet </a:t>
            </a:r>
          </a:p>
        </p:txBody>
      </p:sp>
    </p:spTree>
    <p:extLst>
      <p:ext uri="{BB962C8B-B14F-4D97-AF65-F5344CB8AC3E}">
        <p14:creationId xmlns:p14="http://schemas.microsoft.com/office/powerpoint/2010/main" val="2000631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1FE75-DE06-90BB-B19B-7F209919B2C7}"/>
              </a:ext>
            </a:extLst>
          </p:cNvPr>
          <p:cNvSpPr>
            <a:spLocks noGrp="1"/>
          </p:cNvSpPr>
          <p:nvPr>
            <p:ph type="title"/>
          </p:nvPr>
        </p:nvSpPr>
        <p:spPr>
          <a:xfrm>
            <a:off x="838200" y="365125"/>
            <a:ext cx="10709366" cy="1325563"/>
          </a:xfrm>
        </p:spPr>
        <p:txBody>
          <a:bodyPr>
            <a:normAutofit/>
          </a:bodyPr>
          <a:lstStyle/>
          <a:p>
            <a:r>
              <a:rPr lang="de-AT" dirty="0"/>
              <a:t>Wichtiger Aspekt: Personenanzahl/Raum</a:t>
            </a:r>
          </a:p>
        </p:txBody>
      </p:sp>
      <p:pic>
        <p:nvPicPr>
          <p:cNvPr id="5" name="Inhaltsplatzhalter 4" descr="Gruppe von Personen Silhouette">
            <a:extLst>
              <a:ext uri="{FF2B5EF4-FFF2-40B4-BE49-F238E27FC236}">
                <a16:creationId xmlns:a16="http://schemas.microsoft.com/office/drawing/2014/main" id="{92448A60-B8A9-5C72-DBF6-4A30EA9FA4A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122129" y="3307346"/>
            <a:ext cx="3523784" cy="3523784"/>
          </a:xfrm>
        </p:spPr>
      </p:pic>
      <p:pic>
        <p:nvPicPr>
          <p:cNvPr id="7" name="Grafik 6" descr="Mann und Frau Silhouette">
            <a:extLst>
              <a:ext uri="{FF2B5EF4-FFF2-40B4-BE49-F238E27FC236}">
                <a16:creationId xmlns:a16="http://schemas.microsoft.com/office/drawing/2014/main" id="{F252195C-7124-DB02-5CAF-591847C16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160" y="2661288"/>
            <a:ext cx="2598370" cy="2598370"/>
          </a:xfrm>
          <a:prstGeom prst="rect">
            <a:avLst/>
          </a:prstGeom>
        </p:spPr>
      </p:pic>
      <p:pic>
        <p:nvPicPr>
          <p:cNvPr id="8" name="Inhaltsplatzhalter 4" descr="Gruppe von Personen Silhouette">
            <a:extLst>
              <a:ext uri="{FF2B5EF4-FFF2-40B4-BE49-F238E27FC236}">
                <a16:creationId xmlns:a16="http://schemas.microsoft.com/office/drawing/2014/main" id="{E4C301A5-E0C0-9E51-5E28-EE2FF7A649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5122129" y="1772550"/>
            <a:ext cx="3523784" cy="1777476"/>
          </a:xfrm>
          <a:prstGeom prst="rect">
            <a:avLst/>
          </a:prstGeom>
        </p:spPr>
      </p:pic>
      <p:pic>
        <p:nvPicPr>
          <p:cNvPr id="9" name="Inhaltsplatzhalter 4" descr="Gruppe von Personen Silhouette">
            <a:extLst>
              <a:ext uri="{FF2B5EF4-FFF2-40B4-BE49-F238E27FC236}">
                <a16:creationId xmlns:a16="http://schemas.microsoft.com/office/drawing/2014/main" id="{EEC1CDBC-9916-98AB-7C79-4E2518BC0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5913" y="3326782"/>
            <a:ext cx="3523784" cy="3523784"/>
          </a:xfrm>
          <a:prstGeom prst="rect">
            <a:avLst/>
          </a:prstGeom>
        </p:spPr>
      </p:pic>
      <p:pic>
        <p:nvPicPr>
          <p:cNvPr id="10" name="Inhaltsplatzhalter 4" descr="Gruppe von Personen Silhouette">
            <a:extLst>
              <a:ext uri="{FF2B5EF4-FFF2-40B4-BE49-F238E27FC236}">
                <a16:creationId xmlns:a16="http://schemas.microsoft.com/office/drawing/2014/main" id="{14F4DB8A-4CF8-DA33-5C45-17E1279A2F6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8645913" y="1772550"/>
            <a:ext cx="3523784" cy="1777476"/>
          </a:xfrm>
          <a:prstGeom prst="rect">
            <a:avLst/>
          </a:prstGeom>
        </p:spPr>
      </p:pic>
      <p:sp>
        <p:nvSpPr>
          <p:cNvPr id="11" name="Textfeld 10">
            <a:extLst>
              <a:ext uri="{FF2B5EF4-FFF2-40B4-BE49-F238E27FC236}">
                <a16:creationId xmlns:a16="http://schemas.microsoft.com/office/drawing/2014/main" id="{D040074E-21A9-27AE-5AD8-36B88B8636C1}"/>
              </a:ext>
            </a:extLst>
          </p:cNvPr>
          <p:cNvSpPr txBox="1"/>
          <p:nvPr/>
        </p:nvSpPr>
        <p:spPr>
          <a:xfrm>
            <a:off x="2691163" y="3668085"/>
            <a:ext cx="2430966" cy="584775"/>
          </a:xfrm>
          <a:prstGeom prst="rect">
            <a:avLst/>
          </a:prstGeom>
          <a:noFill/>
        </p:spPr>
        <p:txBody>
          <a:bodyPr wrap="square" rtlCol="0">
            <a:spAutoFit/>
          </a:bodyPr>
          <a:lstStyle/>
          <a:p>
            <a:pPr algn="ctr"/>
            <a:r>
              <a:rPr lang="de-AT" sz="3200" dirty="0">
                <a:latin typeface="Lato" panose="020F0502020204030203" pitchFamily="34" charset="0"/>
              </a:rPr>
              <a:t>versus</a:t>
            </a:r>
          </a:p>
        </p:txBody>
      </p:sp>
      <p:pic>
        <p:nvPicPr>
          <p:cNvPr id="3" name="Grafik 2">
            <a:extLst>
              <a:ext uri="{FF2B5EF4-FFF2-40B4-BE49-F238E27FC236}">
                <a16:creationId xmlns:a16="http://schemas.microsoft.com/office/drawing/2014/main" id="{AAE1F0F2-8BED-64A5-CFBF-71DF2953534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2009705" y="2524943"/>
            <a:ext cx="412517" cy="355028"/>
          </a:xfrm>
          <a:prstGeom prst="rect">
            <a:avLst/>
          </a:prstGeom>
        </p:spPr>
      </p:pic>
      <p:pic>
        <p:nvPicPr>
          <p:cNvPr id="4" name="Grafik 3">
            <a:extLst>
              <a:ext uri="{FF2B5EF4-FFF2-40B4-BE49-F238E27FC236}">
                <a16:creationId xmlns:a16="http://schemas.microsoft.com/office/drawing/2014/main" id="{917AD3B5-F719-D3B7-C4A5-2CCC9A479379}"/>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2162105" y="2677343"/>
            <a:ext cx="412517" cy="355028"/>
          </a:xfrm>
          <a:prstGeom prst="rect">
            <a:avLst/>
          </a:prstGeom>
        </p:spPr>
      </p:pic>
      <p:pic>
        <p:nvPicPr>
          <p:cNvPr id="6" name="Grafik 5">
            <a:extLst>
              <a:ext uri="{FF2B5EF4-FFF2-40B4-BE49-F238E27FC236}">
                <a16:creationId xmlns:a16="http://schemas.microsoft.com/office/drawing/2014/main" id="{C63D6BEE-5485-33C2-A49A-FCF9192D639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184252" y="2550057"/>
            <a:ext cx="412517" cy="355028"/>
          </a:xfrm>
          <a:prstGeom prst="rect">
            <a:avLst/>
          </a:prstGeom>
        </p:spPr>
      </p:pic>
      <p:pic>
        <p:nvPicPr>
          <p:cNvPr id="12" name="Grafik 11">
            <a:extLst>
              <a:ext uri="{FF2B5EF4-FFF2-40B4-BE49-F238E27FC236}">
                <a16:creationId xmlns:a16="http://schemas.microsoft.com/office/drawing/2014/main" id="{92AC1B91-908F-0B38-F3CB-9167824E3210}"/>
              </a:ext>
            </a:extLst>
          </p:cNvPr>
          <p:cNvPicPr>
            <a:picLocks noChangeAspect="1"/>
          </p:cNvPicPr>
          <p:nvPr/>
        </p:nvPicPr>
        <p:blipFill rotWithShape="1">
          <a:blip r:embed="rId7" cstate="hqprint">
            <a:extLst>
              <a:ext uri="{BEBA8EAE-BF5A-486C-A8C5-ECC9F3942E4B}">
                <a14:imgProps xmlns:a14="http://schemas.microsoft.com/office/drawing/2010/main">
                  <a14:imgLayer r:embed="rId1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336652" y="2702457"/>
            <a:ext cx="412517" cy="355028"/>
          </a:xfrm>
          <a:prstGeom prst="rect">
            <a:avLst/>
          </a:prstGeom>
        </p:spPr>
      </p:pic>
      <p:grpSp>
        <p:nvGrpSpPr>
          <p:cNvPr id="15" name="Gruppieren 14">
            <a:extLst>
              <a:ext uri="{FF2B5EF4-FFF2-40B4-BE49-F238E27FC236}">
                <a16:creationId xmlns:a16="http://schemas.microsoft.com/office/drawing/2014/main" id="{CDB46EDC-A1EE-5E6E-E72B-7BB7796285E7}"/>
              </a:ext>
            </a:extLst>
          </p:cNvPr>
          <p:cNvGrpSpPr/>
          <p:nvPr/>
        </p:nvGrpSpPr>
        <p:grpSpPr>
          <a:xfrm>
            <a:off x="5675249" y="1772550"/>
            <a:ext cx="214904" cy="197436"/>
            <a:chOff x="3262249" y="2677343"/>
            <a:chExt cx="214904" cy="197436"/>
          </a:xfrm>
        </p:grpSpPr>
        <p:pic>
          <p:nvPicPr>
            <p:cNvPr id="13" name="Grafik 12">
              <a:extLst>
                <a:ext uri="{FF2B5EF4-FFF2-40B4-BE49-F238E27FC236}">
                  <a16:creationId xmlns:a16="http://schemas.microsoft.com/office/drawing/2014/main" id="{D1630E5A-8835-86F4-BCFE-C2EBDF03D76B}"/>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14" name="Grafik 13">
              <a:extLst>
                <a:ext uri="{FF2B5EF4-FFF2-40B4-BE49-F238E27FC236}">
                  <a16:creationId xmlns:a16="http://schemas.microsoft.com/office/drawing/2014/main" id="{D93B6F61-5B93-F8E3-633C-2775F59190F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16" name="Gruppieren 15">
            <a:extLst>
              <a:ext uri="{FF2B5EF4-FFF2-40B4-BE49-F238E27FC236}">
                <a16:creationId xmlns:a16="http://schemas.microsoft.com/office/drawing/2014/main" id="{2E406B5A-C47F-490E-5121-87574936ED3E}"/>
              </a:ext>
            </a:extLst>
          </p:cNvPr>
          <p:cNvGrpSpPr/>
          <p:nvPr/>
        </p:nvGrpSpPr>
        <p:grpSpPr>
          <a:xfrm>
            <a:off x="6335821" y="1772550"/>
            <a:ext cx="214904" cy="197436"/>
            <a:chOff x="3262249" y="2677343"/>
            <a:chExt cx="214904" cy="197436"/>
          </a:xfrm>
        </p:grpSpPr>
        <p:pic>
          <p:nvPicPr>
            <p:cNvPr id="17" name="Grafik 16">
              <a:extLst>
                <a:ext uri="{FF2B5EF4-FFF2-40B4-BE49-F238E27FC236}">
                  <a16:creationId xmlns:a16="http://schemas.microsoft.com/office/drawing/2014/main" id="{14B47900-34E1-E501-A450-8570B5B4687C}"/>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18" name="Grafik 17">
              <a:extLst>
                <a:ext uri="{FF2B5EF4-FFF2-40B4-BE49-F238E27FC236}">
                  <a16:creationId xmlns:a16="http://schemas.microsoft.com/office/drawing/2014/main" id="{D6A182EC-92F2-891B-D350-0FAF925D603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19" name="Gruppieren 18">
            <a:extLst>
              <a:ext uri="{FF2B5EF4-FFF2-40B4-BE49-F238E27FC236}">
                <a16:creationId xmlns:a16="http://schemas.microsoft.com/office/drawing/2014/main" id="{6275B024-4214-1658-AF1E-5BF21BA65F4F}"/>
              </a:ext>
            </a:extLst>
          </p:cNvPr>
          <p:cNvGrpSpPr/>
          <p:nvPr/>
        </p:nvGrpSpPr>
        <p:grpSpPr>
          <a:xfrm>
            <a:off x="6996393" y="1772550"/>
            <a:ext cx="214904" cy="197436"/>
            <a:chOff x="3262249" y="2677343"/>
            <a:chExt cx="214904" cy="197436"/>
          </a:xfrm>
        </p:grpSpPr>
        <p:pic>
          <p:nvPicPr>
            <p:cNvPr id="20" name="Grafik 19">
              <a:extLst>
                <a:ext uri="{FF2B5EF4-FFF2-40B4-BE49-F238E27FC236}">
                  <a16:creationId xmlns:a16="http://schemas.microsoft.com/office/drawing/2014/main" id="{D240A847-23C2-9A1C-F7EE-048311C54CCA}"/>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21" name="Grafik 20">
              <a:extLst>
                <a:ext uri="{FF2B5EF4-FFF2-40B4-BE49-F238E27FC236}">
                  <a16:creationId xmlns:a16="http://schemas.microsoft.com/office/drawing/2014/main" id="{79C007E7-38EC-EFF3-7895-AA90D9331297}"/>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22" name="Gruppieren 21">
            <a:extLst>
              <a:ext uri="{FF2B5EF4-FFF2-40B4-BE49-F238E27FC236}">
                <a16:creationId xmlns:a16="http://schemas.microsoft.com/office/drawing/2014/main" id="{A272A307-C49B-8CBC-3AE2-118E2A07139C}"/>
              </a:ext>
            </a:extLst>
          </p:cNvPr>
          <p:cNvGrpSpPr/>
          <p:nvPr/>
        </p:nvGrpSpPr>
        <p:grpSpPr>
          <a:xfrm>
            <a:off x="7662985" y="1772550"/>
            <a:ext cx="214904" cy="197436"/>
            <a:chOff x="3262249" y="2677343"/>
            <a:chExt cx="214904" cy="197436"/>
          </a:xfrm>
        </p:grpSpPr>
        <p:pic>
          <p:nvPicPr>
            <p:cNvPr id="23" name="Grafik 22">
              <a:extLst>
                <a:ext uri="{FF2B5EF4-FFF2-40B4-BE49-F238E27FC236}">
                  <a16:creationId xmlns:a16="http://schemas.microsoft.com/office/drawing/2014/main" id="{59B1CF88-9546-13A7-F29E-CE16A607B133}"/>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24" name="Grafik 23">
              <a:extLst>
                <a:ext uri="{FF2B5EF4-FFF2-40B4-BE49-F238E27FC236}">
                  <a16:creationId xmlns:a16="http://schemas.microsoft.com/office/drawing/2014/main" id="{BE314ECE-5D58-5788-4C38-743989806755}"/>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25" name="Gruppieren 24">
            <a:extLst>
              <a:ext uri="{FF2B5EF4-FFF2-40B4-BE49-F238E27FC236}">
                <a16:creationId xmlns:a16="http://schemas.microsoft.com/office/drawing/2014/main" id="{19F75886-7E5C-0FF9-4884-DBF85E22158A}"/>
              </a:ext>
            </a:extLst>
          </p:cNvPr>
          <p:cNvGrpSpPr/>
          <p:nvPr/>
        </p:nvGrpSpPr>
        <p:grpSpPr>
          <a:xfrm>
            <a:off x="8323557" y="1772550"/>
            <a:ext cx="214904" cy="197436"/>
            <a:chOff x="3262249" y="2677343"/>
            <a:chExt cx="214904" cy="197436"/>
          </a:xfrm>
        </p:grpSpPr>
        <p:pic>
          <p:nvPicPr>
            <p:cNvPr id="26" name="Grafik 25">
              <a:extLst>
                <a:ext uri="{FF2B5EF4-FFF2-40B4-BE49-F238E27FC236}">
                  <a16:creationId xmlns:a16="http://schemas.microsoft.com/office/drawing/2014/main" id="{6EF5A365-BDD7-9446-2A92-0179ED0693C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27" name="Grafik 26">
              <a:extLst>
                <a:ext uri="{FF2B5EF4-FFF2-40B4-BE49-F238E27FC236}">
                  <a16:creationId xmlns:a16="http://schemas.microsoft.com/office/drawing/2014/main" id="{B444D4DE-C7BE-31C8-9C9A-FDAA790A5422}"/>
                </a:ext>
              </a:extLst>
            </p:cNvPr>
            <p:cNvPicPr>
              <a:picLocks noChangeAspect="1"/>
            </p:cNvPicPr>
            <p:nvPr/>
          </p:nvPicPr>
          <p:blipFill rotWithShape="1">
            <a:blip r:embed="rId7" cstate="hqprint">
              <a:extLst>
                <a:ext uri="{BEBA8EAE-BF5A-486C-A8C5-ECC9F3942E4B}">
                  <a14:imgProps xmlns:a14="http://schemas.microsoft.com/office/drawing/2010/main">
                    <a14:imgLayer r:embed="rId11">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31" name="Gruppieren 30">
            <a:extLst>
              <a:ext uri="{FF2B5EF4-FFF2-40B4-BE49-F238E27FC236}">
                <a16:creationId xmlns:a16="http://schemas.microsoft.com/office/drawing/2014/main" id="{0FF94D6C-F19F-B31B-FAF9-515616387B1E}"/>
              </a:ext>
            </a:extLst>
          </p:cNvPr>
          <p:cNvGrpSpPr/>
          <p:nvPr/>
        </p:nvGrpSpPr>
        <p:grpSpPr>
          <a:xfrm>
            <a:off x="9244285" y="1772550"/>
            <a:ext cx="214904" cy="197436"/>
            <a:chOff x="3262249" y="2677343"/>
            <a:chExt cx="214904" cy="197436"/>
          </a:xfrm>
        </p:grpSpPr>
        <p:pic>
          <p:nvPicPr>
            <p:cNvPr id="32" name="Grafik 31">
              <a:extLst>
                <a:ext uri="{FF2B5EF4-FFF2-40B4-BE49-F238E27FC236}">
                  <a16:creationId xmlns:a16="http://schemas.microsoft.com/office/drawing/2014/main" id="{2DB6776D-4F22-39D3-9FB1-B2293C1ED570}"/>
                </a:ext>
              </a:extLst>
            </p:cNvPr>
            <p:cNvPicPr>
              <a:picLocks noChangeAspect="1"/>
            </p:cNvPicPr>
            <p:nvPr/>
          </p:nvPicPr>
          <p:blipFill rotWithShape="1">
            <a:blip r:embed="rId7" cstate="hqprint">
              <a:extLst>
                <a:ext uri="{BEBA8EAE-BF5A-486C-A8C5-ECC9F3942E4B}">
                  <a14:imgProps xmlns:a14="http://schemas.microsoft.com/office/drawing/2010/main">
                    <a14:imgLayer r:embed="rId12">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33" name="Grafik 32">
              <a:extLst>
                <a:ext uri="{FF2B5EF4-FFF2-40B4-BE49-F238E27FC236}">
                  <a16:creationId xmlns:a16="http://schemas.microsoft.com/office/drawing/2014/main" id="{2DE23EED-5F2B-C7E5-047B-435501CEF38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34" name="Gruppieren 33">
            <a:extLst>
              <a:ext uri="{FF2B5EF4-FFF2-40B4-BE49-F238E27FC236}">
                <a16:creationId xmlns:a16="http://schemas.microsoft.com/office/drawing/2014/main" id="{B96B1212-2862-FB5E-4963-4FF781AE0062}"/>
              </a:ext>
            </a:extLst>
          </p:cNvPr>
          <p:cNvGrpSpPr/>
          <p:nvPr/>
        </p:nvGrpSpPr>
        <p:grpSpPr>
          <a:xfrm>
            <a:off x="9904857" y="1772550"/>
            <a:ext cx="214904" cy="197436"/>
            <a:chOff x="3262249" y="2677343"/>
            <a:chExt cx="214904" cy="197436"/>
          </a:xfrm>
        </p:grpSpPr>
        <p:pic>
          <p:nvPicPr>
            <p:cNvPr id="35" name="Grafik 34">
              <a:extLst>
                <a:ext uri="{FF2B5EF4-FFF2-40B4-BE49-F238E27FC236}">
                  <a16:creationId xmlns:a16="http://schemas.microsoft.com/office/drawing/2014/main" id="{5FFBBC52-50A2-D900-447D-FACAA50AE488}"/>
                </a:ext>
              </a:extLst>
            </p:cNvPr>
            <p:cNvPicPr>
              <a:picLocks noChangeAspect="1"/>
            </p:cNvPicPr>
            <p:nvPr/>
          </p:nvPicPr>
          <p:blipFill rotWithShape="1">
            <a:blip r:embed="rId7" cstate="hqprint">
              <a:extLst>
                <a:ext uri="{BEBA8EAE-BF5A-486C-A8C5-ECC9F3942E4B}">
                  <a14:imgProps xmlns:a14="http://schemas.microsoft.com/office/drawing/2010/main">
                    <a14:imgLayer r:embed="rId13">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36" name="Grafik 35">
              <a:extLst>
                <a:ext uri="{FF2B5EF4-FFF2-40B4-BE49-F238E27FC236}">
                  <a16:creationId xmlns:a16="http://schemas.microsoft.com/office/drawing/2014/main" id="{996E821E-EE77-F3EA-FC15-52138F81E622}"/>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37" name="Gruppieren 36">
            <a:extLst>
              <a:ext uri="{FF2B5EF4-FFF2-40B4-BE49-F238E27FC236}">
                <a16:creationId xmlns:a16="http://schemas.microsoft.com/office/drawing/2014/main" id="{29727074-F486-8F0E-734C-C3158AF953CF}"/>
              </a:ext>
            </a:extLst>
          </p:cNvPr>
          <p:cNvGrpSpPr/>
          <p:nvPr/>
        </p:nvGrpSpPr>
        <p:grpSpPr>
          <a:xfrm>
            <a:off x="10565429" y="1772550"/>
            <a:ext cx="214904" cy="197436"/>
            <a:chOff x="3262249" y="2677343"/>
            <a:chExt cx="214904" cy="197436"/>
          </a:xfrm>
        </p:grpSpPr>
        <p:pic>
          <p:nvPicPr>
            <p:cNvPr id="38" name="Grafik 37">
              <a:extLst>
                <a:ext uri="{FF2B5EF4-FFF2-40B4-BE49-F238E27FC236}">
                  <a16:creationId xmlns:a16="http://schemas.microsoft.com/office/drawing/2014/main" id="{EF42B378-6715-3518-39DF-8A9C806A8056}"/>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39" name="Grafik 38">
              <a:extLst>
                <a:ext uri="{FF2B5EF4-FFF2-40B4-BE49-F238E27FC236}">
                  <a16:creationId xmlns:a16="http://schemas.microsoft.com/office/drawing/2014/main" id="{39B8CFA8-30BF-BAA1-E9C3-36792F9BD1CB}"/>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0" name="Gruppieren 39">
            <a:extLst>
              <a:ext uri="{FF2B5EF4-FFF2-40B4-BE49-F238E27FC236}">
                <a16:creationId xmlns:a16="http://schemas.microsoft.com/office/drawing/2014/main" id="{2E5C2E19-95E4-A80B-0135-0F01DC5C93AD}"/>
              </a:ext>
            </a:extLst>
          </p:cNvPr>
          <p:cNvGrpSpPr/>
          <p:nvPr/>
        </p:nvGrpSpPr>
        <p:grpSpPr>
          <a:xfrm>
            <a:off x="11232021" y="1772550"/>
            <a:ext cx="214904" cy="197436"/>
            <a:chOff x="3262249" y="2677343"/>
            <a:chExt cx="214904" cy="197436"/>
          </a:xfrm>
        </p:grpSpPr>
        <p:pic>
          <p:nvPicPr>
            <p:cNvPr id="41" name="Grafik 40">
              <a:extLst>
                <a:ext uri="{FF2B5EF4-FFF2-40B4-BE49-F238E27FC236}">
                  <a16:creationId xmlns:a16="http://schemas.microsoft.com/office/drawing/2014/main" id="{7B3847F5-E0E7-1089-7EE5-09060C984473}"/>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42" name="Grafik 41">
              <a:extLst>
                <a:ext uri="{FF2B5EF4-FFF2-40B4-BE49-F238E27FC236}">
                  <a16:creationId xmlns:a16="http://schemas.microsoft.com/office/drawing/2014/main" id="{B7FC4699-3359-AFE6-04DC-8C9311FE2746}"/>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3" name="Gruppieren 42">
            <a:extLst>
              <a:ext uri="{FF2B5EF4-FFF2-40B4-BE49-F238E27FC236}">
                <a16:creationId xmlns:a16="http://schemas.microsoft.com/office/drawing/2014/main" id="{5A410E30-9FDA-8AD2-9962-1DF88527A21B}"/>
              </a:ext>
            </a:extLst>
          </p:cNvPr>
          <p:cNvGrpSpPr/>
          <p:nvPr/>
        </p:nvGrpSpPr>
        <p:grpSpPr>
          <a:xfrm>
            <a:off x="11892593" y="1772550"/>
            <a:ext cx="214904" cy="197436"/>
            <a:chOff x="3262249" y="2677343"/>
            <a:chExt cx="214904" cy="197436"/>
          </a:xfrm>
        </p:grpSpPr>
        <p:pic>
          <p:nvPicPr>
            <p:cNvPr id="44" name="Grafik 43">
              <a:extLst>
                <a:ext uri="{FF2B5EF4-FFF2-40B4-BE49-F238E27FC236}">
                  <a16:creationId xmlns:a16="http://schemas.microsoft.com/office/drawing/2014/main" id="{574A37C2-B8E0-4BF9-FCDB-230C3B97FB4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45" name="Grafik 44">
              <a:extLst>
                <a:ext uri="{FF2B5EF4-FFF2-40B4-BE49-F238E27FC236}">
                  <a16:creationId xmlns:a16="http://schemas.microsoft.com/office/drawing/2014/main" id="{7FC7F730-1FCA-BD78-E1FE-B4368391CCE1}"/>
                </a:ext>
              </a:extLst>
            </p:cNvPr>
            <p:cNvPicPr>
              <a:picLocks noChangeAspect="1"/>
            </p:cNvPicPr>
            <p:nvPr/>
          </p:nvPicPr>
          <p:blipFill rotWithShape="1">
            <a:blip r:embed="rId7" cstate="hqprint">
              <a:extLst>
                <a:ext uri="{BEBA8EAE-BF5A-486C-A8C5-ECC9F3942E4B}">
                  <a14:imgProps xmlns:a14="http://schemas.microsoft.com/office/drawing/2010/main">
                    <a14:imgLayer r:embed="rId1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6" name="Gruppieren 45">
            <a:extLst>
              <a:ext uri="{FF2B5EF4-FFF2-40B4-BE49-F238E27FC236}">
                <a16:creationId xmlns:a16="http://schemas.microsoft.com/office/drawing/2014/main" id="{EECCB51F-9D89-6752-97AA-D3A9CA2739AD}"/>
              </a:ext>
            </a:extLst>
          </p:cNvPr>
          <p:cNvGrpSpPr/>
          <p:nvPr/>
        </p:nvGrpSpPr>
        <p:grpSpPr>
          <a:xfrm>
            <a:off x="6350180" y="3417711"/>
            <a:ext cx="214904" cy="197436"/>
            <a:chOff x="3262249" y="2677343"/>
            <a:chExt cx="214904" cy="197436"/>
          </a:xfrm>
        </p:grpSpPr>
        <p:pic>
          <p:nvPicPr>
            <p:cNvPr id="47" name="Grafik 46">
              <a:extLst>
                <a:ext uri="{FF2B5EF4-FFF2-40B4-BE49-F238E27FC236}">
                  <a16:creationId xmlns:a16="http://schemas.microsoft.com/office/drawing/2014/main" id="{233F3526-9F10-A19D-D415-A2C553ECCD55}"/>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48" name="Grafik 47">
              <a:extLst>
                <a:ext uri="{FF2B5EF4-FFF2-40B4-BE49-F238E27FC236}">
                  <a16:creationId xmlns:a16="http://schemas.microsoft.com/office/drawing/2014/main" id="{BA911EB1-8E0E-E601-CD68-32B35478172E}"/>
                </a:ext>
              </a:extLst>
            </p:cNvPr>
            <p:cNvPicPr>
              <a:picLocks noChangeAspect="1"/>
            </p:cNvPicPr>
            <p:nvPr/>
          </p:nvPicPr>
          <p:blipFill rotWithShape="1">
            <a:blip r:embed="rId7" cstate="hqprint">
              <a:extLst>
                <a:ext uri="{BEBA8EAE-BF5A-486C-A8C5-ECC9F3942E4B}">
                  <a14:imgProps xmlns:a14="http://schemas.microsoft.com/office/drawing/2010/main">
                    <a14:imgLayer r:embed="rId1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9" name="Gruppieren 48">
            <a:extLst>
              <a:ext uri="{FF2B5EF4-FFF2-40B4-BE49-F238E27FC236}">
                <a16:creationId xmlns:a16="http://schemas.microsoft.com/office/drawing/2014/main" id="{87EEECBE-1CC4-A591-7C82-8A22E453C17B}"/>
              </a:ext>
            </a:extLst>
          </p:cNvPr>
          <p:cNvGrpSpPr/>
          <p:nvPr/>
        </p:nvGrpSpPr>
        <p:grpSpPr>
          <a:xfrm>
            <a:off x="7010752" y="3417711"/>
            <a:ext cx="214904" cy="197436"/>
            <a:chOff x="3262249" y="2677343"/>
            <a:chExt cx="214904" cy="197436"/>
          </a:xfrm>
        </p:grpSpPr>
        <p:pic>
          <p:nvPicPr>
            <p:cNvPr id="50" name="Grafik 49">
              <a:extLst>
                <a:ext uri="{FF2B5EF4-FFF2-40B4-BE49-F238E27FC236}">
                  <a16:creationId xmlns:a16="http://schemas.microsoft.com/office/drawing/2014/main" id="{E8927B0D-8C0E-B490-23AB-288744B7DBE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51" name="Grafik 50">
              <a:extLst>
                <a:ext uri="{FF2B5EF4-FFF2-40B4-BE49-F238E27FC236}">
                  <a16:creationId xmlns:a16="http://schemas.microsoft.com/office/drawing/2014/main" id="{CDB24BAF-587B-E5DF-0B23-75F3A4C57EDC}"/>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52" name="Gruppieren 51">
            <a:extLst>
              <a:ext uri="{FF2B5EF4-FFF2-40B4-BE49-F238E27FC236}">
                <a16:creationId xmlns:a16="http://schemas.microsoft.com/office/drawing/2014/main" id="{C613405A-98F0-4B77-39D2-74DC4C19F197}"/>
              </a:ext>
            </a:extLst>
          </p:cNvPr>
          <p:cNvGrpSpPr/>
          <p:nvPr/>
        </p:nvGrpSpPr>
        <p:grpSpPr>
          <a:xfrm>
            <a:off x="7671324" y="3417711"/>
            <a:ext cx="214904" cy="197436"/>
            <a:chOff x="3262249" y="2677343"/>
            <a:chExt cx="214904" cy="197436"/>
          </a:xfrm>
        </p:grpSpPr>
        <p:pic>
          <p:nvPicPr>
            <p:cNvPr id="53" name="Grafik 52">
              <a:extLst>
                <a:ext uri="{FF2B5EF4-FFF2-40B4-BE49-F238E27FC236}">
                  <a16:creationId xmlns:a16="http://schemas.microsoft.com/office/drawing/2014/main" id="{33E1849A-8201-7748-7BF4-0106F475756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54" name="Grafik 53">
              <a:extLst>
                <a:ext uri="{FF2B5EF4-FFF2-40B4-BE49-F238E27FC236}">
                  <a16:creationId xmlns:a16="http://schemas.microsoft.com/office/drawing/2014/main" id="{A0DAD5AE-3C72-CA1B-C883-15EA224DFE0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61" name="Gruppieren 60">
            <a:extLst>
              <a:ext uri="{FF2B5EF4-FFF2-40B4-BE49-F238E27FC236}">
                <a16:creationId xmlns:a16="http://schemas.microsoft.com/office/drawing/2014/main" id="{821DE99B-82B8-D24D-E549-2AC40AA5E063}"/>
              </a:ext>
            </a:extLst>
          </p:cNvPr>
          <p:cNvGrpSpPr/>
          <p:nvPr/>
        </p:nvGrpSpPr>
        <p:grpSpPr>
          <a:xfrm>
            <a:off x="9958269" y="3434452"/>
            <a:ext cx="214904" cy="197436"/>
            <a:chOff x="3262249" y="2677343"/>
            <a:chExt cx="214904" cy="197436"/>
          </a:xfrm>
        </p:grpSpPr>
        <p:pic>
          <p:nvPicPr>
            <p:cNvPr id="62" name="Grafik 61">
              <a:extLst>
                <a:ext uri="{FF2B5EF4-FFF2-40B4-BE49-F238E27FC236}">
                  <a16:creationId xmlns:a16="http://schemas.microsoft.com/office/drawing/2014/main" id="{09DB140B-B108-9438-6BF6-89FB2CC092C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63" name="Grafik 62">
              <a:extLst>
                <a:ext uri="{FF2B5EF4-FFF2-40B4-BE49-F238E27FC236}">
                  <a16:creationId xmlns:a16="http://schemas.microsoft.com/office/drawing/2014/main" id="{2956A77E-641A-5583-5B2D-F3FA0DE1E13F}"/>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64" name="Gruppieren 63">
            <a:extLst>
              <a:ext uri="{FF2B5EF4-FFF2-40B4-BE49-F238E27FC236}">
                <a16:creationId xmlns:a16="http://schemas.microsoft.com/office/drawing/2014/main" id="{2AD3FE69-3EC0-5479-032E-093C308671A8}"/>
              </a:ext>
            </a:extLst>
          </p:cNvPr>
          <p:cNvGrpSpPr/>
          <p:nvPr/>
        </p:nvGrpSpPr>
        <p:grpSpPr>
          <a:xfrm>
            <a:off x="10618841" y="3434452"/>
            <a:ext cx="214904" cy="197436"/>
            <a:chOff x="3262249" y="2677343"/>
            <a:chExt cx="214904" cy="197436"/>
          </a:xfrm>
        </p:grpSpPr>
        <p:pic>
          <p:nvPicPr>
            <p:cNvPr id="65" name="Grafik 64">
              <a:extLst>
                <a:ext uri="{FF2B5EF4-FFF2-40B4-BE49-F238E27FC236}">
                  <a16:creationId xmlns:a16="http://schemas.microsoft.com/office/drawing/2014/main" id="{290326BB-F40B-8D4D-3F1F-896D8A50AD3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66" name="Grafik 65">
              <a:extLst>
                <a:ext uri="{FF2B5EF4-FFF2-40B4-BE49-F238E27FC236}">
                  <a16:creationId xmlns:a16="http://schemas.microsoft.com/office/drawing/2014/main" id="{ADD1C6D0-3900-167D-F447-D133F1DBA748}"/>
                </a:ext>
              </a:extLst>
            </p:cNvPr>
            <p:cNvPicPr>
              <a:picLocks noChangeAspect="1"/>
            </p:cNvPicPr>
            <p:nvPr/>
          </p:nvPicPr>
          <p:blipFill rotWithShape="1">
            <a:blip r:embed="rId7" cstate="hqprint">
              <a:extLst>
                <a:ext uri="{BEBA8EAE-BF5A-486C-A8C5-ECC9F3942E4B}">
                  <a14:imgProps xmlns:a14="http://schemas.microsoft.com/office/drawing/2010/main">
                    <a14:imgLayer r:embed="rId1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67" name="Gruppieren 66">
            <a:extLst>
              <a:ext uri="{FF2B5EF4-FFF2-40B4-BE49-F238E27FC236}">
                <a16:creationId xmlns:a16="http://schemas.microsoft.com/office/drawing/2014/main" id="{160CE095-6F54-4F21-E8B1-E8D0CDE82EBA}"/>
              </a:ext>
            </a:extLst>
          </p:cNvPr>
          <p:cNvGrpSpPr/>
          <p:nvPr/>
        </p:nvGrpSpPr>
        <p:grpSpPr>
          <a:xfrm>
            <a:off x="11279413" y="3434452"/>
            <a:ext cx="214904" cy="197436"/>
            <a:chOff x="3262249" y="2677343"/>
            <a:chExt cx="214904" cy="197436"/>
          </a:xfrm>
        </p:grpSpPr>
        <p:pic>
          <p:nvPicPr>
            <p:cNvPr id="68" name="Grafik 67">
              <a:extLst>
                <a:ext uri="{FF2B5EF4-FFF2-40B4-BE49-F238E27FC236}">
                  <a16:creationId xmlns:a16="http://schemas.microsoft.com/office/drawing/2014/main" id="{8B24EE17-7695-462A-0FCA-B1DF372C1A88}"/>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69" name="Grafik 68">
              <a:extLst>
                <a:ext uri="{FF2B5EF4-FFF2-40B4-BE49-F238E27FC236}">
                  <a16:creationId xmlns:a16="http://schemas.microsoft.com/office/drawing/2014/main" id="{DFF3A742-4756-B6AF-F9FD-5E99931D22C6}"/>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0" name="Gruppieren 69">
            <a:extLst>
              <a:ext uri="{FF2B5EF4-FFF2-40B4-BE49-F238E27FC236}">
                <a16:creationId xmlns:a16="http://schemas.microsoft.com/office/drawing/2014/main" id="{DAC309F4-0882-E093-5E3A-068AECF15F50}"/>
              </a:ext>
            </a:extLst>
          </p:cNvPr>
          <p:cNvGrpSpPr/>
          <p:nvPr/>
        </p:nvGrpSpPr>
        <p:grpSpPr>
          <a:xfrm>
            <a:off x="6350180" y="5027698"/>
            <a:ext cx="214904" cy="197436"/>
            <a:chOff x="3262249" y="2677343"/>
            <a:chExt cx="214904" cy="197436"/>
          </a:xfrm>
        </p:grpSpPr>
        <p:pic>
          <p:nvPicPr>
            <p:cNvPr id="71" name="Grafik 70">
              <a:extLst>
                <a:ext uri="{FF2B5EF4-FFF2-40B4-BE49-F238E27FC236}">
                  <a16:creationId xmlns:a16="http://schemas.microsoft.com/office/drawing/2014/main" id="{E09FCF64-624E-9C8F-5E3B-6080B173339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72" name="Grafik 71">
              <a:extLst>
                <a:ext uri="{FF2B5EF4-FFF2-40B4-BE49-F238E27FC236}">
                  <a16:creationId xmlns:a16="http://schemas.microsoft.com/office/drawing/2014/main" id="{A94A4798-3DB5-9EB0-4C6C-A81B01BF7F85}"/>
                </a:ext>
              </a:extLst>
            </p:cNvPr>
            <p:cNvPicPr>
              <a:picLocks noChangeAspect="1"/>
            </p:cNvPicPr>
            <p:nvPr/>
          </p:nvPicPr>
          <p:blipFill rotWithShape="1">
            <a:blip r:embed="rId7" cstate="hqprint">
              <a:extLst>
                <a:ext uri="{BEBA8EAE-BF5A-486C-A8C5-ECC9F3942E4B}">
                  <a14:imgProps xmlns:a14="http://schemas.microsoft.com/office/drawing/2010/main">
                    <a14:imgLayer r:embed="rId16">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3" name="Gruppieren 72">
            <a:extLst>
              <a:ext uri="{FF2B5EF4-FFF2-40B4-BE49-F238E27FC236}">
                <a16:creationId xmlns:a16="http://schemas.microsoft.com/office/drawing/2014/main" id="{0E9BCD6F-0484-90D5-F68D-4142AD6F336D}"/>
              </a:ext>
            </a:extLst>
          </p:cNvPr>
          <p:cNvGrpSpPr/>
          <p:nvPr/>
        </p:nvGrpSpPr>
        <p:grpSpPr>
          <a:xfrm>
            <a:off x="7010752" y="5027698"/>
            <a:ext cx="214904" cy="197436"/>
            <a:chOff x="3262249" y="2677343"/>
            <a:chExt cx="214904" cy="197436"/>
          </a:xfrm>
        </p:grpSpPr>
        <p:pic>
          <p:nvPicPr>
            <p:cNvPr id="74" name="Grafik 73">
              <a:extLst>
                <a:ext uri="{FF2B5EF4-FFF2-40B4-BE49-F238E27FC236}">
                  <a16:creationId xmlns:a16="http://schemas.microsoft.com/office/drawing/2014/main" id="{012DC48A-7C0D-BD86-2EC9-C60182774CFD}"/>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75" name="Grafik 74">
              <a:extLst>
                <a:ext uri="{FF2B5EF4-FFF2-40B4-BE49-F238E27FC236}">
                  <a16:creationId xmlns:a16="http://schemas.microsoft.com/office/drawing/2014/main" id="{AA97CFC6-7CFF-B985-583C-27A91E5A5B3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6" name="Gruppieren 75">
            <a:extLst>
              <a:ext uri="{FF2B5EF4-FFF2-40B4-BE49-F238E27FC236}">
                <a16:creationId xmlns:a16="http://schemas.microsoft.com/office/drawing/2014/main" id="{A161E2BB-BB5A-F287-FCB7-D07870B4614A}"/>
              </a:ext>
            </a:extLst>
          </p:cNvPr>
          <p:cNvGrpSpPr/>
          <p:nvPr/>
        </p:nvGrpSpPr>
        <p:grpSpPr>
          <a:xfrm>
            <a:off x="7671324" y="5027698"/>
            <a:ext cx="214904" cy="197436"/>
            <a:chOff x="3262249" y="2677343"/>
            <a:chExt cx="214904" cy="197436"/>
          </a:xfrm>
        </p:grpSpPr>
        <p:pic>
          <p:nvPicPr>
            <p:cNvPr id="77" name="Grafik 76">
              <a:extLst>
                <a:ext uri="{FF2B5EF4-FFF2-40B4-BE49-F238E27FC236}">
                  <a16:creationId xmlns:a16="http://schemas.microsoft.com/office/drawing/2014/main" id="{BE79E959-6658-E8BE-9C9D-3DFB752C3870}"/>
                </a:ext>
              </a:extLst>
            </p:cNvPr>
            <p:cNvPicPr>
              <a:picLocks noChangeAspect="1"/>
            </p:cNvPicPr>
            <p:nvPr/>
          </p:nvPicPr>
          <p:blipFill rotWithShape="1">
            <a:blip r:embed="rId7" cstate="hqprint">
              <a:extLst>
                <a:ext uri="{BEBA8EAE-BF5A-486C-A8C5-ECC9F3942E4B}">
                  <a14:imgProps xmlns:a14="http://schemas.microsoft.com/office/drawing/2010/main">
                    <a14:imgLayer r:embed="rId1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78" name="Grafik 77">
              <a:extLst>
                <a:ext uri="{FF2B5EF4-FFF2-40B4-BE49-F238E27FC236}">
                  <a16:creationId xmlns:a16="http://schemas.microsoft.com/office/drawing/2014/main" id="{439B56FD-F141-242F-93CD-4B1D014E1E6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9" name="Gruppieren 78">
            <a:extLst>
              <a:ext uri="{FF2B5EF4-FFF2-40B4-BE49-F238E27FC236}">
                <a16:creationId xmlns:a16="http://schemas.microsoft.com/office/drawing/2014/main" id="{66E321B1-0E9A-C6E5-A6AC-298076E9FA3C}"/>
              </a:ext>
            </a:extLst>
          </p:cNvPr>
          <p:cNvGrpSpPr/>
          <p:nvPr/>
        </p:nvGrpSpPr>
        <p:grpSpPr>
          <a:xfrm>
            <a:off x="8337916" y="5027698"/>
            <a:ext cx="214904" cy="197436"/>
            <a:chOff x="3262249" y="2677343"/>
            <a:chExt cx="214904" cy="197436"/>
          </a:xfrm>
        </p:grpSpPr>
        <p:pic>
          <p:nvPicPr>
            <p:cNvPr id="80" name="Grafik 79">
              <a:extLst>
                <a:ext uri="{FF2B5EF4-FFF2-40B4-BE49-F238E27FC236}">
                  <a16:creationId xmlns:a16="http://schemas.microsoft.com/office/drawing/2014/main" id="{F13FCF03-71EE-A37A-EB89-055E4EAE63B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81" name="Grafik 80">
              <a:extLst>
                <a:ext uri="{FF2B5EF4-FFF2-40B4-BE49-F238E27FC236}">
                  <a16:creationId xmlns:a16="http://schemas.microsoft.com/office/drawing/2014/main" id="{BEF3A2DE-5E6A-7916-5DB2-275AC2D422DD}"/>
                </a:ext>
              </a:extLst>
            </p:cNvPr>
            <p:cNvPicPr>
              <a:picLocks noChangeAspect="1"/>
            </p:cNvPicPr>
            <p:nvPr/>
          </p:nvPicPr>
          <p:blipFill rotWithShape="1">
            <a:blip r:embed="rId7" cstate="hqprint">
              <a:extLst>
                <a:ext uri="{BEBA8EAE-BF5A-486C-A8C5-ECC9F3942E4B}">
                  <a14:imgProps xmlns:a14="http://schemas.microsoft.com/office/drawing/2010/main">
                    <a14:imgLayer r:embed="rId1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82" name="Gruppieren 81">
            <a:extLst>
              <a:ext uri="{FF2B5EF4-FFF2-40B4-BE49-F238E27FC236}">
                <a16:creationId xmlns:a16="http://schemas.microsoft.com/office/drawing/2014/main" id="{41F63FCB-C1A1-984D-A97B-0D5310F2C598}"/>
              </a:ext>
            </a:extLst>
          </p:cNvPr>
          <p:cNvGrpSpPr/>
          <p:nvPr/>
        </p:nvGrpSpPr>
        <p:grpSpPr>
          <a:xfrm>
            <a:off x="8998488" y="5027698"/>
            <a:ext cx="214904" cy="197436"/>
            <a:chOff x="3262249" y="2677343"/>
            <a:chExt cx="214904" cy="197436"/>
          </a:xfrm>
        </p:grpSpPr>
        <p:pic>
          <p:nvPicPr>
            <p:cNvPr id="83" name="Grafik 82">
              <a:extLst>
                <a:ext uri="{FF2B5EF4-FFF2-40B4-BE49-F238E27FC236}">
                  <a16:creationId xmlns:a16="http://schemas.microsoft.com/office/drawing/2014/main" id="{27C2EFFC-7983-8C61-1406-108D70324084}"/>
                </a:ext>
              </a:extLst>
            </p:cNvPr>
            <p:cNvPicPr>
              <a:picLocks noChangeAspect="1"/>
            </p:cNvPicPr>
            <p:nvPr/>
          </p:nvPicPr>
          <p:blipFill rotWithShape="1">
            <a:blip r:embed="rId7" cstate="hqprint">
              <a:extLst>
                <a:ext uri="{BEBA8EAE-BF5A-486C-A8C5-ECC9F3942E4B}">
                  <a14:imgProps xmlns:a14="http://schemas.microsoft.com/office/drawing/2010/main">
                    <a14:imgLayer r:embed="rId1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84" name="Grafik 83">
              <a:extLst>
                <a:ext uri="{FF2B5EF4-FFF2-40B4-BE49-F238E27FC236}">
                  <a16:creationId xmlns:a16="http://schemas.microsoft.com/office/drawing/2014/main" id="{F95D9BA9-5CF3-A2CE-2575-3468F290C790}"/>
                </a:ext>
              </a:extLst>
            </p:cNvPr>
            <p:cNvPicPr>
              <a:picLocks noChangeAspect="1"/>
            </p:cNvPicPr>
            <p:nvPr/>
          </p:nvPicPr>
          <p:blipFill rotWithShape="1">
            <a:blip r:embed="rId7" cstate="hqprint">
              <a:extLst>
                <a:ext uri="{BEBA8EAE-BF5A-486C-A8C5-ECC9F3942E4B}">
                  <a14:imgProps xmlns:a14="http://schemas.microsoft.com/office/drawing/2010/main">
                    <a14:imgLayer r:embed="rId2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85" name="Gruppieren 84">
            <a:extLst>
              <a:ext uri="{FF2B5EF4-FFF2-40B4-BE49-F238E27FC236}">
                <a16:creationId xmlns:a16="http://schemas.microsoft.com/office/drawing/2014/main" id="{D854D34F-444A-70D0-F556-24BA883B773D}"/>
              </a:ext>
            </a:extLst>
          </p:cNvPr>
          <p:cNvGrpSpPr/>
          <p:nvPr/>
        </p:nvGrpSpPr>
        <p:grpSpPr>
          <a:xfrm>
            <a:off x="9919216" y="5027698"/>
            <a:ext cx="214904" cy="197436"/>
            <a:chOff x="3262249" y="2677343"/>
            <a:chExt cx="214904" cy="197436"/>
          </a:xfrm>
        </p:grpSpPr>
        <p:pic>
          <p:nvPicPr>
            <p:cNvPr id="86" name="Grafik 85">
              <a:extLst>
                <a:ext uri="{FF2B5EF4-FFF2-40B4-BE49-F238E27FC236}">
                  <a16:creationId xmlns:a16="http://schemas.microsoft.com/office/drawing/2014/main" id="{675B6389-4305-2C47-F004-97A38783FEFD}"/>
                </a:ext>
              </a:extLst>
            </p:cNvPr>
            <p:cNvPicPr>
              <a:picLocks noChangeAspect="1"/>
            </p:cNvPicPr>
            <p:nvPr/>
          </p:nvPicPr>
          <p:blipFill rotWithShape="1">
            <a:blip r:embed="rId7" cstate="hqprint">
              <a:extLst>
                <a:ext uri="{BEBA8EAE-BF5A-486C-A8C5-ECC9F3942E4B}">
                  <a14:imgProps xmlns:a14="http://schemas.microsoft.com/office/drawing/2010/main">
                    <a14:imgLayer r:embed="rId21">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87" name="Grafik 86">
              <a:extLst>
                <a:ext uri="{FF2B5EF4-FFF2-40B4-BE49-F238E27FC236}">
                  <a16:creationId xmlns:a16="http://schemas.microsoft.com/office/drawing/2014/main" id="{BAF36DA0-626D-B546-DB85-A40D3F3EC9FD}"/>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88" name="Gruppieren 87">
            <a:extLst>
              <a:ext uri="{FF2B5EF4-FFF2-40B4-BE49-F238E27FC236}">
                <a16:creationId xmlns:a16="http://schemas.microsoft.com/office/drawing/2014/main" id="{93CC89EF-C501-F4F5-2DD7-E6E20244EAF3}"/>
              </a:ext>
            </a:extLst>
          </p:cNvPr>
          <p:cNvGrpSpPr/>
          <p:nvPr/>
        </p:nvGrpSpPr>
        <p:grpSpPr>
          <a:xfrm>
            <a:off x="10579788" y="5027698"/>
            <a:ext cx="214904" cy="197436"/>
            <a:chOff x="3262249" y="2677343"/>
            <a:chExt cx="214904" cy="197436"/>
          </a:xfrm>
        </p:grpSpPr>
        <p:pic>
          <p:nvPicPr>
            <p:cNvPr id="89" name="Grafik 88">
              <a:extLst>
                <a:ext uri="{FF2B5EF4-FFF2-40B4-BE49-F238E27FC236}">
                  <a16:creationId xmlns:a16="http://schemas.microsoft.com/office/drawing/2014/main" id="{234664C0-B012-71BA-14BF-5432A31BD0CC}"/>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0" name="Grafik 89">
              <a:extLst>
                <a:ext uri="{FF2B5EF4-FFF2-40B4-BE49-F238E27FC236}">
                  <a16:creationId xmlns:a16="http://schemas.microsoft.com/office/drawing/2014/main" id="{394D8ABD-A1A7-556B-A521-E411711D1420}"/>
                </a:ext>
              </a:extLst>
            </p:cNvPr>
            <p:cNvPicPr>
              <a:picLocks noChangeAspect="1"/>
            </p:cNvPicPr>
            <p:nvPr/>
          </p:nvPicPr>
          <p:blipFill rotWithShape="1">
            <a:blip r:embed="rId7" cstate="hqprint">
              <a:extLst>
                <a:ext uri="{BEBA8EAE-BF5A-486C-A8C5-ECC9F3942E4B}">
                  <a14:imgProps xmlns:a14="http://schemas.microsoft.com/office/drawing/2010/main">
                    <a14:imgLayer r:embed="rId22">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91" name="Gruppieren 90">
            <a:extLst>
              <a:ext uri="{FF2B5EF4-FFF2-40B4-BE49-F238E27FC236}">
                <a16:creationId xmlns:a16="http://schemas.microsoft.com/office/drawing/2014/main" id="{069D9CF2-7230-7F06-2D8F-4F621C50A3D5}"/>
              </a:ext>
            </a:extLst>
          </p:cNvPr>
          <p:cNvGrpSpPr/>
          <p:nvPr/>
        </p:nvGrpSpPr>
        <p:grpSpPr>
          <a:xfrm>
            <a:off x="11240360" y="5027698"/>
            <a:ext cx="214904" cy="197436"/>
            <a:chOff x="3262249" y="2677343"/>
            <a:chExt cx="214904" cy="197436"/>
          </a:xfrm>
        </p:grpSpPr>
        <p:pic>
          <p:nvPicPr>
            <p:cNvPr id="92" name="Grafik 91">
              <a:extLst>
                <a:ext uri="{FF2B5EF4-FFF2-40B4-BE49-F238E27FC236}">
                  <a16:creationId xmlns:a16="http://schemas.microsoft.com/office/drawing/2014/main" id="{614A53BC-9F76-8B98-56AB-C91BF12A152E}"/>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3" name="Grafik 92">
              <a:extLst>
                <a:ext uri="{FF2B5EF4-FFF2-40B4-BE49-F238E27FC236}">
                  <a16:creationId xmlns:a16="http://schemas.microsoft.com/office/drawing/2014/main" id="{11DC3689-C9AD-C4FD-35D6-4F45581500CC}"/>
                </a:ext>
              </a:extLst>
            </p:cNvPr>
            <p:cNvPicPr>
              <a:picLocks noChangeAspect="1"/>
            </p:cNvPicPr>
            <p:nvPr/>
          </p:nvPicPr>
          <p:blipFill rotWithShape="1">
            <a:blip r:embed="rId7" cstate="hqprint">
              <a:extLst>
                <a:ext uri="{BEBA8EAE-BF5A-486C-A8C5-ECC9F3942E4B}">
                  <a14:imgProps xmlns:a14="http://schemas.microsoft.com/office/drawing/2010/main">
                    <a14:imgLayer r:embed="rId23">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94" name="Gruppieren 93">
            <a:extLst>
              <a:ext uri="{FF2B5EF4-FFF2-40B4-BE49-F238E27FC236}">
                <a16:creationId xmlns:a16="http://schemas.microsoft.com/office/drawing/2014/main" id="{D9B1260C-A6FF-C169-4E29-5F7B8E99E4E5}"/>
              </a:ext>
            </a:extLst>
          </p:cNvPr>
          <p:cNvGrpSpPr/>
          <p:nvPr/>
        </p:nvGrpSpPr>
        <p:grpSpPr>
          <a:xfrm>
            <a:off x="11906952" y="5027698"/>
            <a:ext cx="214904" cy="197436"/>
            <a:chOff x="3262249" y="2677343"/>
            <a:chExt cx="214904" cy="197436"/>
          </a:xfrm>
        </p:grpSpPr>
        <p:pic>
          <p:nvPicPr>
            <p:cNvPr id="95" name="Grafik 94">
              <a:extLst>
                <a:ext uri="{FF2B5EF4-FFF2-40B4-BE49-F238E27FC236}">
                  <a16:creationId xmlns:a16="http://schemas.microsoft.com/office/drawing/2014/main" id="{A52774BE-8032-F745-0829-91B7651BEADF}"/>
                </a:ext>
              </a:extLst>
            </p:cNvPr>
            <p:cNvPicPr>
              <a:picLocks noChangeAspect="1"/>
            </p:cNvPicPr>
            <p:nvPr/>
          </p:nvPicPr>
          <p:blipFill rotWithShape="1">
            <a:blip r:embed="rId7" cstate="hqprint">
              <a:extLst>
                <a:ext uri="{BEBA8EAE-BF5A-486C-A8C5-ECC9F3942E4B}">
                  <a14:imgProps xmlns:a14="http://schemas.microsoft.com/office/drawing/2010/main">
                    <a14:imgLayer r:embed="rId23">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6" name="Grafik 95">
              <a:extLst>
                <a:ext uri="{FF2B5EF4-FFF2-40B4-BE49-F238E27FC236}">
                  <a16:creationId xmlns:a16="http://schemas.microsoft.com/office/drawing/2014/main" id="{F073F68A-9903-70F4-501A-B827DA55401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97" name="Gruppieren 96">
            <a:extLst>
              <a:ext uri="{FF2B5EF4-FFF2-40B4-BE49-F238E27FC236}">
                <a16:creationId xmlns:a16="http://schemas.microsoft.com/office/drawing/2014/main" id="{B5B7227E-6991-211B-B7B7-3713EB3A9D01}"/>
              </a:ext>
            </a:extLst>
          </p:cNvPr>
          <p:cNvGrpSpPr/>
          <p:nvPr/>
        </p:nvGrpSpPr>
        <p:grpSpPr>
          <a:xfrm>
            <a:off x="12567524" y="5027698"/>
            <a:ext cx="214904" cy="197436"/>
            <a:chOff x="3262249" y="2677343"/>
            <a:chExt cx="214904" cy="197436"/>
          </a:xfrm>
        </p:grpSpPr>
        <p:pic>
          <p:nvPicPr>
            <p:cNvPr id="98" name="Grafik 97">
              <a:extLst>
                <a:ext uri="{FF2B5EF4-FFF2-40B4-BE49-F238E27FC236}">
                  <a16:creationId xmlns:a16="http://schemas.microsoft.com/office/drawing/2014/main" id="{32CE192E-D2B1-95D4-1B9F-6DCD9D3828E1}"/>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9" name="Grafik 98">
              <a:extLst>
                <a:ext uri="{FF2B5EF4-FFF2-40B4-BE49-F238E27FC236}">
                  <a16:creationId xmlns:a16="http://schemas.microsoft.com/office/drawing/2014/main" id="{FD7C60DF-411F-2645-CB7F-B92E7A7BF6F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spTree>
    <p:extLst>
      <p:ext uri="{BB962C8B-B14F-4D97-AF65-F5344CB8AC3E}">
        <p14:creationId xmlns:p14="http://schemas.microsoft.com/office/powerpoint/2010/main" val="175123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1FE75-DE06-90BB-B19B-7F209919B2C7}"/>
              </a:ext>
            </a:extLst>
          </p:cNvPr>
          <p:cNvSpPr>
            <a:spLocks noGrp="1"/>
          </p:cNvSpPr>
          <p:nvPr>
            <p:ph type="title"/>
          </p:nvPr>
        </p:nvSpPr>
        <p:spPr/>
        <p:txBody>
          <a:bodyPr/>
          <a:lstStyle/>
          <a:p>
            <a:r>
              <a:rPr lang="de-AT" dirty="0"/>
              <a:t>Aspekt Personenanzahl</a:t>
            </a:r>
          </a:p>
        </p:txBody>
      </p:sp>
      <p:pic>
        <p:nvPicPr>
          <p:cNvPr id="5" name="Inhaltsplatzhalter 4" descr="Gruppe von Personen Silhouette">
            <a:extLst>
              <a:ext uri="{FF2B5EF4-FFF2-40B4-BE49-F238E27FC236}">
                <a16:creationId xmlns:a16="http://schemas.microsoft.com/office/drawing/2014/main" id="{92448A60-B8A9-5C72-DBF6-4A30EA9FA4A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00227" y="4512328"/>
            <a:ext cx="595416" cy="595416"/>
          </a:xfrm>
        </p:spPr>
      </p:pic>
      <p:pic>
        <p:nvPicPr>
          <p:cNvPr id="7" name="Grafik 6" descr="Mann und Frau Silhouette">
            <a:extLst>
              <a:ext uri="{FF2B5EF4-FFF2-40B4-BE49-F238E27FC236}">
                <a16:creationId xmlns:a16="http://schemas.microsoft.com/office/drawing/2014/main" id="{F252195C-7124-DB02-5CAF-591847C16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643" y="2132701"/>
            <a:ext cx="1196001" cy="1196001"/>
          </a:xfrm>
          <a:prstGeom prst="rect">
            <a:avLst/>
          </a:prstGeom>
        </p:spPr>
      </p:pic>
      <p:pic>
        <p:nvPicPr>
          <p:cNvPr id="8" name="Inhaltsplatzhalter 4" descr="Gruppe von Personen Silhouette">
            <a:extLst>
              <a:ext uri="{FF2B5EF4-FFF2-40B4-BE49-F238E27FC236}">
                <a16:creationId xmlns:a16="http://schemas.microsoft.com/office/drawing/2014/main" id="{E4C301A5-E0C0-9E51-5E28-EE2FF7A649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400228" y="4278966"/>
            <a:ext cx="595415" cy="300341"/>
          </a:xfrm>
          <a:prstGeom prst="rect">
            <a:avLst/>
          </a:prstGeom>
        </p:spPr>
      </p:pic>
      <p:pic>
        <p:nvPicPr>
          <p:cNvPr id="9" name="Inhaltsplatzhalter 4" descr="Gruppe von Personen Silhouette">
            <a:extLst>
              <a:ext uri="{FF2B5EF4-FFF2-40B4-BE49-F238E27FC236}">
                <a16:creationId xmlns:a16="http://schemas.microsoft.com/office/drawing/2014/main" id="{EEC1CDBC-9916-98AB-7C79-4E2518BC0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691" y="4519812"/>
            <a:ext cx="595416" cy="595416"/>
          </a:xfrm>
          <a:prstGeom prst="rect">
            <a:avLst/>
          </a:prstGeom>
        </p:spPr>
      </p:pic>
      <p:pic>
        <p:nvPicPr>
          <p:cNvPr id="10" name="Inhaltsplatzhalter 4" descr="Gruppe von Personen Silhouette">
            <a:extLst>
              <a:ext uri="{FF2B5EF4-FFF2-40B4-BE49-F238E27FC236}">
                <a16:creationId xmlns:a16="http://schemas.microsoft.com/office/drawing/2014/main" id="{14F4DB8A-4CF8-DA33-5C45-17E1279A2F6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994644" y="4278966"/>
            <a:ext cx="595415" cy="300341"/>
          </a:xfrm>
          <a:prstGeom prst="rect">
            <a:avLst/>
          </a:prstGeom>
        </p:spPr>
      </p:pic>
      <p:sp>
        <p:nvSpPr>
          <p:cNvPr id="14" name="Inhaltsplatzhalter 2">
            <a:extLst>
              <a:ext uri="{FF2B5EF4-FFF2-40B4-BE49-F238E27FC236}">
                <a16:creationId xmlns:a16="http://schemas.microsoft.com/office/drawing/2014/main" id="{887DAAE3-BE50-8854-2732-5F9AA4577C26}"/>
              </a:ext>
            </a:extLst>
          </p:cNvPr>
          <p:cNvSpPr txBox="1">
            <a:spLocks/>
          </p:cNvSpPr>
          <p:nvPr/>
        </p:nvSpPr>
        <p:spPr>
          <a:xfrm>
            <a:off x="1614912" y="1628828"/>
            <a:ext cx="10767646" cy="57362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de-DE" dirty="0"/>
              <a:t> </a:t>
            </a:r>
            <a:r>
              <a:rPr lang="de-DE" sz="3200" dirty="0"/>
              <a:t>Wärmeleistung pro Person ca. 100Wh</a:t>
            </a:r>
            <a:br>
              <a:rPr lang="de-DE" sz="3200" dirty="0"/>
            </a:br>
            <a:r>
              <a:rPr lang="de-DE" sz="3200" dirty="0">
                <a:sym typeface="Wingdings" pitchFamily="2" charset="2"/>
              </a:rPr>
              <a:t> Mehr Personen wärmen Räume</a:t>
            </a:r>
            <a:br>
              <a:rPr lang="de-DE" sz="3200" dirty="0">
                <a:sym typeface="Wingdings" pitchFamily="2" charset="2"/>
              </a:rPr>
            </a:br>
            <a:r>
              <a:rPr lang="de-DE" sz="3200" dirty="0">
                <a:sym typeface="Wingdings" pitchFamily="2" charset="2"/>
              </a:rPr>
              <a:t> </a:t>
            </a:r>
            <a:r>
              <a:rPr lang="de-DE" sz="3200" dirty="0"/>
              <a:t>Fenster schließen, wenn Raum leer </a:t>
            </a:r>
          </a:p>
          <a:p>
            <a:pPr>
              <a:lnSpc>
                <a:spcPct val="150000"/>
              </a:lnSpc>
              <a:buFont typeface="Courier New" panose="02070309020205020404" pitchFamily="49" charset="0"/>
              <a:buChar char="o"/>
            </a:pPr>
            <a:r>
              <a:rPr lang="de-DE" sz="3200" dirty="0"/>
              <a:t> Jede Person etwa 30.000 - 40.000 ppm        pro Atemzug</a:t>
            </a:r>
            <a:br>
              <a:rPr lang="de-DE" sz="3200" dirty="0"/>
            </a:br>
            <a:r>
              <a:rPr lang="de-DE" sz="3200" dirty="0"/>
              <a:t> </a:t>
            </a:r>
            <a:r>
              <a:rPr lang="de-DE" sz="3200" dirty="0">
                <a:sym typeface="Wingdings" pitchFamily="2" charset="2"/>
              </a:rPr>
              <a:t> in Bildungseinrichtungen ist die Luft schnell verbraucht</a:t>
            </a:r>
            <a:endParaRPr lang="de-DE" sz="3200" dirty="0"/>
          </a:p>
          <a:p>
            <a:pPr>
              <a:lnSpc>
                <a:spcPct val="150000"/>
              </a:lnSpc>
              <a:buFont typeface="Courier New" panose="02070309020205020404" pitchFamily="49" charset="0"/>
              <a:buChar char="o"/>
            </a:pPr>
            <a:r>
              <a:rPr lang="de-DE" sz="3200" dirty="0"/>
              <a:t> Treffen mehrerer Haushalte ergeben mehr Infektionsherde</a:t>
            </a:r>
            <a:br>
              <a:rPr lang="de-DE" sz="3200" dirty="0"/>
            </a:br>
            <a:r>
              <a:rPr lang="de-DE" sz="3200" dirty="0"/>
              <a:t> </a:t>
            </a:r>
            <a:r>
              <a:rPr lang="de-DE" sz="3200" dirty="0">
                <a:sym typeface="Wingdings" pitchFamily="2" charset="2"/>
              </a:rPr>
              <a:t> #</a:t>
            </a:r>
            <a:r>
              <a:rPr lang="de-DE" sz="3200" dirty="0" err="1">
                <a:sym typeface="Wingdings" pitchFamily="2" charset="2"/>
              </a:rPr>
              <a:t>SaubereLuft</a:t>
            </a:r>
            <a:r>
              <a:rPr lang="de-DE" sz="3200" dirty="0">
                <a:sym typeface="Wingdings" pitchFamily="2" charset="2"/>
              </a:rPr>
              <a:t> besonders wichtig</a:t>
            </a:r>
            <a:endParaRPr lang="de-DE" sz="3200" dirty="0"/>
          </a:p>
        </p:txBody>
      </p:sp>
      <p:pic>
        <p:nvPicPr>
          <p:cNvPr id="17" name="Grafik 16" descr="Ein Bild, das Text, Screenshot, Reihe, Diagramm enthält.&#10;&#10;Automatisch generierte Beschreibung">
            <a:extLst>
              <a:ext uri="{FF2B5EF4-FFF2-40B4-BE49-F238E27FC236}">
                <a16:creationId xmlns:a16="http://schemas.microsoft.com/office/drawing/2014/main" id="{2440CEE5-7A46-D3B1-8323-2150BCB856F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43110" y="103676"/>
            <a:ext cx="3472678" cy="2389005"/>
          </a:xfrm>
          <a:prstGeom prst="rect">
            <a:avLst/>
          </a:prstGeom>
        </p:spPr>
      </p:pic>
      <p:sp>
        <p:nvSpPr>
          <p:cNvPr id="19" name="Textfeld 18">
            <a:extLst>
              <a:ext uri="{FF2B5EF4-FFF2-40B4-BE49-F238E27FC236}">
                <a16:creationId xmlns:a16="http://schemas.microsoft.com/office/drawing/2014/main" id="{2F2E0969-6F12-596A-B511-991850C60A13}"/>
              </a:ext>
            </a:extLst>
          </p:cNvPr>
          <p:cNvSpPr txBox="1"/>
          <p:nvPr/>
        </p:nvSpPr>
        <p:spPr>
          <a:xfrm>
            <a:off x="8489839" y="2582882"/>
            <a:ext cx="6355080" cy="261610"/>
          </a:xfrm>
          <a:prstGeom prst="rect">
            <a:avLst/>
          </a:prstGeom>
          <a:noFill/>
        </p:spPr>
        <p:txBody>
          <a:bodyPr wrap="square">
            <a:spAutoFit/>
          </a:bodyPr>
          <a:lstStyle/>
          <a:p>
            <a:r>
              <a:rPr lang="de-AT" sz="1100" dirty="0">
                <a:solidFill>
                  <a:schemeClr val="bg1"/>
                </a:solidFill>
                <a:latin typeface="Lato" panose="020F0502020204030203" pitchFamily="34" charset="0"/>
              </a:rPr>
              <a:t>Quelle: https://</a:t>
            </a:r>
            <a:r>
              <a:rPr lang="de-AT" sz="1100" dirty="0" err="1">
                <a:solidFill>
                  <a:schemeClr val="bg1"/>
                </a:solidFill>
                <a:latin typeface="Lato" panose="020F0502020204030203" pitchFamily="34" charset="0"/>
              </a:rPr>
              <a:t>cse-nadler.de</a:t>
            </a:r>
            <a:r>
              <a:rPr lang="de-AT" sz="1100" dirty="0">
                <a:solidFill>
                  <a:schemeClr val="bg1"/>
                </a:solidFill>
                <a:latin typeface="Lato" panose="020F0502020204030203" pitchFamily="34" charset="0"/>
              </a:rPr>
              <a:t>/</a:t>
            </a:r>
            <a:r>
              <a:rPr lang="de-AT" sz="1100" dirty="0" err="1">
                <a:solidFill>
                  <a:schemeClr val="bg1"/>
                </a:solidFill>
                <a:latin typeface="Lato" panose="020F0502020204030203" pitchFamily="34" charset="0"/>
              </a:rPr>
              <a:t>Personenwaerme.pdf</a:t>
            </a:r>
            <a:endParaRPr lang="de-AT" sz="1100" dirty="0">
              <a:solidFill>
                <a:schemeClr val="bg1"/>
              </a:solidFill>
              <a:latin typeface="Lato" panose="020F0502020204030203" pitchFamily="34" charset="0"/>
            </a:endParaRPr>
          </a:p>
        </p:txBody>
      </p:sp>
      <p:pic>
        <p:nvPicPr>
          <p:cNvPr id="3" name="Grafik 2">
            <a:extLst>
              <a:ext uri="{FF2B5EF4-FFF2-40B4-BE49-F238E27FC236}">
                <a16:creationId xmlns:a16="http://schemas.microsoft.com/office/drawing/2014/main" id="{46FBD8EB-AEEC-484F-D093-D02748C186C2}"/>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8666589" y="3830074"/>
            <a:ext cx="717314" cy="617349"/>
          </a:xfrm>
          <a:prstGeom prst="rect">
            <a:avLst/>
          </a:prstGeom>
        </p:spPr>
      </p:pic>
    </p:spTree>
    <p:extLst>
      <p:ext uri="{BB962C8B-B14F-4D97-AF65-F5344CB8AC3E}">
        <p14:creationId xmlns:p14="http://schemas.microsoft.com/office/powerpoint/2010/main" val="341372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
          <p:cNvSpPr txBox="1">
            <a:spLocks noGrp="1"/>
          </p:cNvSpPr>
          <p:nvPr>
            <p:ph type="title"/>
          </p:nvPr>
        </p:nvSpPr>
        <p:spPr>
          <a:xfrm>
            <a:off x="838199" y="365125"/>
            <a:ext cx="115145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dirty="0"/>
              <a:t>Lüften nach Bauchgefühl? Nein- nach         !  </a:t>
            </a:r>
            <a:endParaRPr dirty="0"/>
          </a:p>
        </p:txBody>
      </p:sp>
      <p:grpSp>
        <p:nvGrpSpPr>
          <p:cNvPr id="294" name="Google Shape;294;p6"/>
          <p:cNvGrpSpPr/>
          <p:nvPr/>
        </p:nvGrpSpPr>
        <p:grpSpPr>
          <a:xfrm>
            <a:off x="753140" y="1477209"/>
            <a:ext cx="11112795" cy="5015667"/>
            <a:chOff x="3581648" y="2557657"/>
            <a:chExt cx="3477392" cy="2869043"/>
          </a:xfrm>
        </p:grpSpPr>
        <p:sp>
          <p:nvSpPr>
            <p:cNvPr id="295" name="Google Shape;295;p6"/>
            <p:cNvSpPr/>
            <p:nvPr/>
          </p:nvSpPr>
          <p:spPr>
            <a:xfrm>
              <a:off x="3903480" y="3400708"/>
              <a:ext cx="3155560" cy="1989378"/>
            </a:xfrm>
            <a:prstGeom prst="rect">
              <a:avLst/>
            </a:prstGeom>
            <a:noFill/>
            <a:ln>
              <a:noFill/>
            </a:ln>
          </p:spPr>
          <p:txBody>
            <a:bodyPr spcFirstLastPara="1" wrap="square" lIns="91425" tIns="45700" rIns="91425" bIns="45700" anchor="ctr" anchorCtr="0">
              <a:spAutoFit/>
            </a:bodyPr>
            <a:lstStyle/>
            <a:p>
              <a:pPr marL="2069999" marR="0" lvl="0" indent="-2069999" algn="l" rtl="0">
                <a:lnSpc>
                  <a:spcPct val="150000"/>
                </a:lnSpc>
                <a:spcBef>
                  <a:spcPts val="0"/>
                </a:spcBef>
                <a:spcAft>
                  <a:spcPts val="0"/>
                </a:spcAft>
                <a:buClr>
                  <a:srgbClr val="000000"/>
                </a:buClr>
                <a:buSzPts val="2800"/>
                <a:buFont typeface="Arial"/>
                <a:buNone/>
              </a:pPr>
              <a:r>
                <a:rPr lang="de-DE" sz="2800" b="1" i="0" u="none" strike="noStrike" cap="small" dirty="0">
                  <a:solidFill>
                    <a:schemeClr val="lt1"/>
                  </a:solidFill>
                  <a:latin typeface="Lato"/>
                  <a:ea typeface="Lato"/>
                  <a:cs typeface="Lato"/>
                  <a:sym typeface="Lato"/>
                </a:rPr>
                <a:t>Dosis</a:t>
              </a:r>
              <a:r>
                <a:rPr lang="de-DE" sz="2800" b="0" i="0" u="none" strike="noStrike" cap="small" dirty="0">
                  <a:solidFill>
                    <a:schemeClr val="lt1"/>
                  </a:solidFill>
                  <a:latin typeface="Lato"/>
                  <a:ea typeface="Lato"/>
                  <a:cs typeface="Lato"/>
                  <a:sym typeface="Lato"/>
                </a:rPr>
                <a:t>:</a:t>
              </a:r>
              <a:r>
                <a:rPr lang="de-DE" sz="2800" cap="small" dirty="0">
                  <a:solidFill>
                    <a:schemeClr val="lt1"/>
                  </a:solidFill>
                  <a:latin typeface="Lato"/>
                  <a:ea typeface="Lato"/>
                  <a:cs typeface="Lato"/>
                  <a:sym typeface="Lato"/>
                </a:rPr>
                <a:t>	</a:t>
              </a:r>
              <a:r>
                <a:rPr lang="de-DE" sz="2800" b="0" i="0" u="none" strike="noStrike" cap="none" dirty="0">
                  <a:solidFill>
                    <a:schemeClr val="lt1"/>
                  </a:solidFill>
                  <a:latin typeface="Lato"/>
                  <a:ea typeface="Lato"/>
                  <a:cs typeface="Lato"/>
                  <a:sym typeface="Lato"/>
                </a:rPr>
                <a:t>CO</a:t>
              </a:r>
              <a:r>
                <a:rPr lang="de-DE" sz="2800" b="0" i="0" u="none" strike="noStrike" cap="none" baseline="-25000" dirty="0">
                  <a:solidFill>
                    <a:schemeClr val="lt1"/>
                  </a:solidFill>
                  <a:latin typeface="Lato"/>
                  <a:ea typeface="Lato"/>
                  <a:cs typeface="Lato"/>
                  <a:sym typeface="Lato"/>
                </a:rPr>
                <a:t>2</a:t>
              </a:r>
              <a:r>
                <a:rPr lang="de-DE" sz="2800" b="0" i="0" u="none" strike="noStrike" cap="none" dirty="0">
                  <a:solidFill>
                    <a:schemeClr val="lt1"/>
                  </a:solidFill>
                  <a:latin typeface="Lato"/>
                  <a:ea typeface="Lato"/>
                  <a:cs typeface="Lato"/>
                  <a:sym typeface="Lato"/>
                </a:rPr>
                <a:t>-Belastung hängt von Personenzahl &amp; Tätigkeit ab: singen / turnen – mehr lüften </a:t>
              </a:r>
              <a:endParaRPr sz="1400" b="0" i="0" u="none" strike="noStrike" cap="none" dirty="0">
                <a:solidFill>
                  <a:srgbClr val="000000"/>
                </a:solidFill>
                <a:latin typeface="Arial"/>
                <a:ea typeface="Arial"/>
                <a:cs typeface="Arial"/>
                <a:sym typeface="Arial"/>
              </a:endParaRPr>
            </a:p>
            <a:p>
              <a:pPr marL="2069999" marR="0" lvl="0" indent="-2069999" algn="l" rtl="0">
                <a:lnSpc>
                  <a:spcPct val="150000"/>
                </a:lnSpc>
                <a:spcBef>
                  <a:spcPts val="600"/>
                </a:spcBef>
                <a:spcAft>
                  <a:spcPts val="0"/>
                </a:spcAft>
                <a:buClr>
                  <a:srgbClr val="000000"/>
                </a:buClr>
                <a:buSzPts val="2800"/>
                <a:buFont typeface="Arial"/>
                <a:buNone/>
              </a:pPr>
              <a:r>
                <a:rPr lang="de-DE" sz="2800" b="1" i="0" u="none" strike="noStrike" cap="small" dirty="0">
                  <a:solidFill>
                    <a:schemeClr val="lt1"/>
                  </a:solidFill>
                  <a:latin typeface="Lato"/>
                  <a:ea typeface="Lato"/>
                  <a:cs typeface="Lato"/>
                  <a:sym typeface="Lato"/>
                </a:rPr>
                <a:t>Temperatur</a:t>
              </a:r>
              <a:r>
                <a:rPr lang="de-DE" sz="2800" b="0" i="0" u="none" strike="noStrike" cap="small" dirty="0">
                  <a:solidFill>
                    <a:schemeClr val="lt1"/>
                  </a:solidFill>
                  <a:latin typeface="Lato"/>
                  <a:ea typeface="Lato"/>
                  <a:cs typeface="Lato"/>
                  <a:sym typeface="Lato"/>
                </a:rPr>
                <a:t>:</a:t>
              </a:r>
              <a:r>
                <a:rPr lang="de-DE" sz="2800" b="0" i="0" u="none" strike="noStrike" cap="none" dirty="0">
                  <a:solidFill>
                    <a:schemeClr val="lt1"/>
                  </a:solidFill>
                  <a:latin typeface="Lato"/>
                  <a:ea typeface="Lato"/>
                  <a:cs typeface="Lato"/>
                  <a:sym typeface="Lato"/>
                </a:rPr>
                <a:t> Lüftungsdauer abhängig von Außentemperatur kalte Tage - Lufttausch erfolgt schneller</a:t>
              </a:r>
              <a:endParaRPr sz="1400" b="0" i="0" u="none" strike="noStrike" cap="none" dirty="0">
                <a:solidFill>
                  <a:srgbClr val="000000"/>
                </a:solidFill>
                <a:latin typeface="Arial"/>
                <a:ea typeface="Arial"/>
                <a:cs typeface="Arial"/>
                <a:sym typeface="Arial"/>
              </a:endParaRPr>
            </a:p>
            <a:p>
              <a:pPr marL="2069999" marR="0" lvl="0" indent="-2069999" algn="l" rtl="0">
                <a:lnSpc>
                  <a:spcPct val="150000"/>
                </a:lnSpc>
                <a:spcBef>
                  <a:spcPts val="600"/>
                </a:spcBef>
                <a:spcAft>
                  <a:spcPts val="0"/>
                </a:spcAft>
                <a:buClr>
                  <a:srgbClr val="000000"/>
                </a:buClr>
                <a:buSzPts val="2800"/>
                <a:buFont typeface="Arial"/>
                <a:buNone/>
              </a:pPr>
              <a:r>
                <a:rPr lang="de-DE" sz="2800" b="1" i="0" u="none" strike="noStrike" cap="small" dirty="0">
                  <a:solidFill>
                    <a:schemeClr val="lt1"/>
                  </a:solidFill>
                  <a:latin typeface="Lato"/>
                  <a:ea typeface="Lato"/>
                  <a:cs typeface="Lato"/>
                  <a:sym typeface="Lato"/>
                </a:rPr>
                <a:t>Dauer</a:t>
              </a:r>
              <a:r>
                <a:rPr lang="de-DE" sz="2800" b="0" i="0" u="none" strike="noStrike" cap="small" dirty="0">
                  <a:solidFill>
                    <a:schemeClr val="lt1"/>
                  </a:solidFill>
                  <a:latin typeface="Lato"/>
                  <a:ea typeface="Lato"/>
                  <a:cs typeface="Lato"/>
                  <a:sym typeface="Lato"/>
                </a:rPr>
                <a:t>: 	L</a:t>
              </a:r>
              <a:r>
                <a:rPr lang="de-DE" sz="2800" b="0" i="0" u="none" strike="noStrike" cap="none" dirty="0">
                  <a:solidFill>
                    <a:schemeClr val="lt1"/>
                  </a:solidFill>
                  <a:latin typeface="Lato"/>
                  <a:ea typeface="Lato"/>
                  <a:cs typeface="Lato"/>
                  <a:sym typeface="Lato"/>
                </a:rPr>
                <a:t>anges Lüften im Winter - Energieeffizienz</a:t>
              </a:r>
              <a:endParaRPr sz="2800" b="0" i="0" u="none" strike="noStrike" cap="none" dirty="0">
                <a:solidFill>
                  <a:schemeClr val="lt1"/>
                </a:solidFill>
                <a:latin typeface="Lato"/>
                <a:ea typeface="Lato"/>
                <a:cs typeface="Lato"/>
                <a:sym typeface="Lato"/>
              </a:endParaRPr>
            </a:p>
          </p:txBody>
        </p:sp>
        <p:sp>
          <p:nvSpPr>
            <p:cNvPr id="296" name="Google Shape;296;p6"/>
            <p:cNvSpPr txBox="1"/>
            <p:nvPr/>
          </p:nvSpPr>
          <p:spPr>
            <a:xfrm>
              <a:off x="3618534" y="2557657"/>
              <a:ext cx="3440506" cy="792216"/>
            </a:xfrm>
            <a:prstGeom prst="rect">
              <a:avLst/>
            </a:prstGeom>
            <a:solidFill>
              <a:srgbClr val="5197BE">
                <a:alpha val="31372"/>
              </a:srgbClr>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de-DE" sz="2800" b="0" i="0" u="none" strike="noStrike" cap="none" dirty="0">
                  <a:solidFill>
                    <a:srgbClr val="C00000"/>
                  </a:solidFill>
                  <a:latin typeface="Lato"/>
                  <a:ea typeface="Lato"/>
                  <a:cs typeface="Lato"/>
                  <a:sym typeface="Lato"/>
                </a:rPr>
                <a:t>Jeder Raum ist anders – Lüftung unterschiedlich notwendig </a:t>
              </a:r>
              <a:br>
                <a:rPr lang="de-DE" sz="2800" b="0" i="0" u="none" strike="noStrike" cap="none" dirty="0">
                  <a:solidFill>
                    <a:srgbClr val="C00000"/>
                  </a:solidFill>
                  <a:latin typeface="Lato"/>
                  <a:ea typeface="Lato"/>
                  <a:cs typeface="Lato"/>
                  <a:sym typeface="Lato"/>
                </a:rPr>
              </a:br>
              <a:r>
                <a:rPr lang="de-DE" sz="2800" b="0" i="0" u="none" strike="noStrike" cap="none" dirty="0">
                  <a:solidFill>
                    <a:srgbClr val="C00000"/>
                  </a:solidFill>
                  <a:latin typeface="Lato"/>
                  <a:ea typeface="Lato"/>
                  <a:cs typeface="Lato"/>
                  <a:sym typeface="Lato"/>
                </a:rPr>
                <a:t>CO</a:t>
              </a:r>
              <a:r>
                <a:rPr lang="de-DE" sz="2800" b="0" i="0" u="none" strike="noStrike" cap="none" baseline="-25000" dirty="0">
                  <a:solidFill>
                    <a:srgbClr val="C00000"/>
                  </a:solidFill>
                  <a:latin typeface="Lato"/>
                  <a:ea typeface="Lato"/>
                  <a:cs typeface="Lato"/>
                  <a:sym typeface="Lato"/>
                </a:rPr>
                <a:t>2</a:t>
              </a:r>
              <a:r>
                <a:rPr lang="de-DE" sz="2800" b="0" i="0" u="none" strike="noStrike" cap="none" dirty="0">
                  <a:solidFill>
                    <a:srgbClr val="C00000"/>
                  </a:solidFill>
                  <a:latin typeface="Lato"/>
                  <a:ea typeface="Lato"/>
                  <a:cs typeface="Lato"/>
                  <a:sym typeface="Lato"/>
                </a:rPr>
                <a:t>-Messgeräte zeigen </a:t>
              </a:r>
              <a:r>
                <a:rPr lang="de-DE" sz="2800" b="1" i="0" u="none" strike="noStrike" cap="none" dirty="0">
                  <a:solidFill>
                    <a:srgbClr val="C00000"/>
                  </a:solidFill>
                  <a:latin typeface="Lato"/>
                  <a:ea typeface="Lato"/>
                  <a:cs typeface="Lato"/>
                  <a:sym typeface="Lato"/>
                </a:rPr>
                <a:t>verlässlich</a:t>
              </a:r>
              <a:r>
                <a:rPr lang="de-DE" sz="2800" b="0" i="0" u="none" strike="noStrike" cap="none" dirty="0">
                  <a:solidFill>
                    <a:srgbClr val="C00000"/>
                  </a:solidFill>
                  <a:latin typeface="Lato"/>
                  <a:ea typeface="Lato"/>
                  <a:cs typeface="Lato"/>
                  <a:sym typeface="Lato"/>
                </a:rPr>
                <a:t> die CO</a:t>
              </a:r>
              <a:r>
                <a:rPr lang="de-DE" sz="2800" b="0" i="0" u="none" strike="noStrike" cap="none" baseline="-25000" dirty="0">
                  <a:solidFill>
                    <a:srgbClr val="C00000"/>
                  </a:solidFill>
                  <a:latin typeface="Lato"/>
                  <a:ea typeface="Lato"/>
                  <a:cs typeface="Lato"/>
                  <a:sym typeface="Lato"/>
                </a:rPr>
                <a:t>2</a:t>
              </a:r>
              <a:r>
                <a:rPr lang="de-DE" sz="2800" b="0" i="0" u="none" strike="noStrike" cap="none" dirty="0">
                  <a:solidFill>
                    <a:srgbClr val="C00000"/>
                  </a:solidFill>
                  <a:latin typeface="Lato"/>
                  <a:ea typeface="Lato"/>
                  <a:cs typeface="Lato"/>
                  <a:sym typeface="Lato"/>
                </a:rPr>
                <a:t>-Belastung an!</a:t>
              </a:r>
              <a:endParaRPr sz="1400" b="0" i="0" u="none" strike="noStrike" cap="none" dirty="0">
                <a:solidFill>
                  <a:srgbClr val="000000"/>
                </a:solidFill>
                <a:latin typeface="Arial"/>
                <a:ea typeface="Arial"/>
                <a:cs typeface="Arial"/>
                <a:sym typeface="Arial"/>
              </a:endParaRPr>
            </a:p>
          </p:txBody>
        </p:sp>
        <p:pic>
          <p:nvPicPr>
            <p:cNvPr id="297" name="Google Shape;297;p6" descr="Stoppuhr mit einfarbiger Füllung"/>
            <p:cNvPicPr preferRelativeResize="0"/>
            <p:nvPr/>
          </p:nvPicPr>
          <p:blipFill rotWithShape="1">
            <a:blip r:embed="rId3">
              <a:alphaModFix/>
            </a:blip>
            <a:srcRect/>
            <a:stretch/>
          </p:blipFill>
          <p:spPr>
            <a:xfrm>
              <a:off x="3581648" y="4840451"/>
              <a:ext cx="348809" cy="586249"/>
            </a:xfrm>
            <a:prstGeom prst="rect">
              <a:avLst/>
            </a:prstGeom>
            <a:noFill/>
            <a:ln>
              <a:noFill/>
            </a:ln>
          </p:spPr>
        </p:pic>
        <p:pic>
          <p:nvPicPr>
            <p:cNvPr id="298" name="Google Shape;298;p6" descr="Marketing mit einfarbiger Füllung"/>
            <p:cNvPicPr preferRelativeResize="0"/>
            <p:nvPr/>
          </p:nvPicPr>
          <p:blipFill rotWithShape="1">
            <a:blip r:embed="rId4">
              <a:alphaModFix/>
            </a:blip>
            <a:srcRect/>
            <a:stretch/>
          </p:blipFill>
          <p:spPr>
            <a:xfrm>
              <a:off x="3618262" y="3524433"/>
              <a:ext cx="275579" cy="586249"/>
            </a:xfrm>
            <a:prstGeom prst="rect">
              <a:avLst/>
            </a:prstGeom>
            <a:noFill/>
            <a:ln>
              <a:noFill/>
            </a:ln>
          </p:spPr>
        </p:pic>
        <p:pic>
          <p:nvPicPr>
            <p:cNvPr id="299" name="Google Shape;299;p6" descr="Thermometer"/>
            <p:cNvPicPr preferRelativeResize="0"/>
            <p:nvPr/>
          </p:nvPicPr>
          <p:blipFill rotWithShape="1">
            <a:blip r:embed="rId5">
              <a:alphaModFix/>
            </a:blip>
            <a:srcRect/>
            <a:stretch/>
          </p:blipFill>
          <p:spPr>
            <a:xfrm>
              <a:off x="3591918" y="4172615"/>
              <a:ext cx="328268" cy="543974"/>
            </a:xfrm>
            <a:prstGeom prst="rect">
              <a:avLst/>
            </a:prstGeom>
            <a:noFill/>
            <a:ln>
              <a:noFill/>
            </a:ln>
          </p:spPr>
        </p:pic>
      </p:grpSp>
      <p:sp>
        <p:nvSpPr>
          <p:cNvPr id="300" name="Google Shape;300;p6"/>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pic>
        <p:nvPicPr>
          <p:cNvPr id="301" name="Google Shape;301;p6"/>
          <p:cNvPicPr preferRelativeResize="0"/>
          <p:nvPr/>
        </p:nvPicPr>
        <p:blipFill rotWithShape="1">
          <a:blip r:embed="rId6">
            <a:alphaModFix/>
          </a:blip>
          <a:srcRect/>
          <a:stretch/>
        </p:blipFill>
        <p:spPr>
          <a:xfrm>
            <a:off x="10695100" y="5057000"/>
            <a:ext cx="1170650" cy="1435875"/>
          </a:xfrm>
          <a:prstGeom prst="rect">
            <a:avLst/>
          </a:prstGeom>
          <a:noFill/>
          <a:ln>
            <a:noFill/>
          </a:ln>
        </p:spPr>
      </p:pic>
      <p:pic>
        <p:nvPicPr>
          <p:cNvPr id="2" name="Grafik 1">
            <a:extLst>
              <a:ext uri="{FF2B5EF4-FFF2-40B4-BE49-F238E27FC236}">
                <a16:creationId xmlns:a16="http://schemas.microsoft.com/office/drawing/2014/main" id="{658189FF-374F-F4FA-4D57-7D384AF0981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0475894" y="381203"/>
            <a:ext cx="1273478" cy="1096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Muster, Design, Quadrat, Pixel enthält.&#10;&#10;Automatisch generierte Beschreibung">
            <a:extLst>
              <a:ext uri="{FF2B5EF4-FFF2-40B4-BE49-F238E27FC236}">
                <a16:creationId xmlns:a16="http://schemas.microsoft.com/office/drawing/2014/main" id="{641B8A47-DC68-0038-35EE-BE96E360CBAE}"/>
              </a:ext>
            </a:extLst>
          </p:cNvPr>
          <p:cNvPicPr>
            <a:picLocks noGrp="1" noChangeAspect="1"/>
          </p:cNvPicPr>
          <p:nvPr>
            <p:ph idx="1"/>
          </p:nvPr>
        </p:nvPicPr>
        <p:blipFill>
          <a:blip r:embed="rId2"/>
          <a:stretch>
            <a:fillRect/>
          </a:stretch>
        </p:blipFill>
        <p:spPr>
          <a:xfrm>
            <a:off x="9072419" y="1995055"/>
            <a:ext cx="2867890" cy="2867890"/>
          </a:xfrm>
        </p:spPr>
      </p:pic>
      <p:pic>
        <p:nvPicPr>
          <p:cNvPr id="7" name="Grafik 6">
            <a:extLst>
              <a:ext uri="{FF2B5EF4-FFF2-40B4-BE49-F238E27FC236}">
                <a16:creationId xmlns:a16="http://schemas.microsoft.com/office/drawing/2014/main" id="{BE7DEAB5-E1E4-FD98-137D-7AA6C46C4D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6817" y="622300"/>
            <a:ext cx="4064000" cy="5613400"/>
          </a:xfrm>
          <a:prstGeom prst="rect">
            <a:avLst/>
          </a:prstGeom>
        </p:spPr>
      </p:pic>
      <p:pic>
        <p:nvPicPr>
          <p:cNvPr id="9" name="Grafik 8">
            <a:extLst>
              <a:ext uri="{FF2B5EF4-FFF2-40B4-BE49-F238E27FC236}">
                <a16:creationId xmlns:a16="http://schemas.microsoft.com/office/drawing/2014/main" id="{A3DF0CEB-7B64-062B-F782-DD9BB43F63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215" y="622300"/>
            <a:ext cx="4064000" cy="5613400"/>
          </a:xfrm>
          <a:prstGeom prst="rect">
            <a:avLst/>
          </a:prstGeom>
        </p:spPr>
      </p:pic>
    </p:spTree>
    <p:extLst>
      <p:ext uri="{BB962C8B-B14F-4D97-AF65-F5344CB8AC3E}">
        <p14:creationId xmlns:p14="http://schemas.microsoft.com/office/powerpoint/2010/main" val="1442553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grpSp>
        <p:nvGrpSpPr>
          <p:cNvPr id="24" name="Gruppieren 23">
            <a:extLst>
              <a:ext uri="{FF2B5EF4-FFF2-40B4-BE49-F238E27FC236}">
                <a16:creationId xmlns:a16="http://schemas.microsoft.com/office/drawing/2014/main" id="{9529CD56-615C-51EE-7994-1B1816107478}"/>
              </a:ext>
            </a:extLst>
          </p:cNvPr>
          <p:cNvGrpSpPr/>
          <p:nvPr/>
        </p:nvGrpSpPr>
        <p:grpSpPr>
          <a:xfrm>
            <a:off x="188696" y="1609566"/>
            <a:ext cx="7363623" cy="4982714"/>
            <a:chOff x="6051067" y="637775"/>
            <a:chExt cx="5986941" cy="3989674"/>
          </a:xfrm>
        </p:grpSpPr>
        <p:pic>
          <p:nvPicPr>
            <p:cNvPr id="16" name="Grafik 15">
              <a:extLst>
                <a:ext uri="{FF2B5EF4-FFF2-40B4-BE49-F238E27FC236}">
                  <a16:creationId xmlns:a16="http://schemas.microsoft.com/office/drawing/2014/main" id="{06C13EFD-23BB-5821-2D6A-BBC6586D6A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51067" y="637775"/>
              <a:ext cx="5986941" cy="3989674"/>
            </a:xfrm>
            <a:prstGeom prst="rect">
              <a:avLst/>
            </a:prstGeom>
          </p:spPr>
        </p:pic>
        <p:pic>
          <p:nvPicPr>
            <p:cNvPr id="17" name="Grafik 16">
              <a:extLst>
                <a:ext uri="{FF2B5EF4-FFF2-40B4-BE49-F238E27FC236}">
                  <a16:creationId xmlns:a16="http://schemas.microsoft.com/office/drawing/2014/main" id="{7C8ED665-C505-695B-CB37-FAC4F2DEB0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40941" y="637775"/>
              <a:ext cx="653143" cy="191589"/>
            </a:xfrm>
            <a:prstGeom prst="rect">
              <a:avLst/>
            </a:prstGeom>
          </p:spPr>
        </p:pic>
      </p:gr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2014330" y="265720"/>
            <a:ext cx="9894768" cy="1325563"/>
          </a:xfrm>
        </p:spPr>
        <p:txBody>
          <a:bodyPr>
            <a:normAutofit fontScale="90000"/>
          </a:bodyPr>
          <a:lstStyle/>
          <a:p>
            <a:r>
              <a:rPr lang="de-DE" dirty="0"/>
              <a:t>Ergebnis in Klassenräumen o.Ä.: </a:t>
            </a:r>
            <a:br>
              <a:rPr lang="de-DE" dirty="0"/>
            </a:br>
            <a:r>
              <a:rPr lang="de-DE" dirty="0"/>
              <a:t>Stoßlüftung – nicht ausreichend!</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7727877" y="1729204"/>
            <a:ext cx="4275427" cy="457450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Erst CO</a:t>
            </a:r>
            <a:r>
              <a:rPr lang="de-AT" sz="3200" spc="50" baseline="-25000" dirty="0">
                <a:ln w="9525" cmpd="sng">
                  <a:noFill/>
                  <a:prstDash val="solid"/>
                </a:ln>
                <a:solidFill>
                  <a:srgbClr val="70AD47">
                    <a:tint val="1000"/>
                  </a:srgbClr>
                </a:solidFill>
                <a:latin typeface="Lato" panose="020F0502020204030203" pitchFamily="34" charset="0"/>
              </a:rPr>
              <a:t>2</a:t>
            </a:r>
            <a:r>
              <a:rPr lang="de-AT" sz="3200" u="sng" spc="50" dirty="0">
                <a:ln w="9525" cmpd="sng">
                  <a:noFill/>
                  <a:prstDash val="solid"/>
                </a:ln>
                <a:solidFill>
                  <a:srgbClr val="70AD47">
                    <a:tint val="1000"/>
                  </a:srgbClr>
                </a:solidFill>
                <a:latin typeface="Lato" panose="020F0502020204030203" pitchFamily="34" charset="0"/>
              </a:rPr>
              <a:t>-Messung </a:t>
            </a:r>
          </a:p>
          <a:p>
            <a:r>
              <a:rPr lang="de-AT" sz="3200" u="sng" spc="50" dirty="0">
                <a:ln w="9525" cmpd="sng">
                  <a:noFill/>
                  <a:prstDash val="solid"/>
                </a:ln>
                <a:solidFill>
                  <a:srgbClr val="70AD47">
                    <a:tint val="1000"/>
                  </a:srgbClr>
                </a:solidFill>
                <a:latin typeface="Lato" panose="020F0502020204030203" pitchFamily="34" charset="0"/>
              </a:rPr>
              <a:t>zeigt Problematik:</a:t>
            </a:r>
          </a:p>
          <a:p>
            <a:endParaRPr lang="de-AT" sz="3200" u="sng"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latin typeface="Lato" panose="020F0502020204030203" pitchFamily="34" charset="0"/>
              </a:rPr>
              <a:t>Stoßlüftung ist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Räumen mit mehr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Menschen nicht</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ausreichend!</a:t>
            </a:r>
          </a:p>
          <a:p>
            <a:endParaRPr lang="de-AT" sz="3200" spc="50" dirty="0">
              <a:ln w="9525" cmpd="sng">
                <a:noFill/>
                <a:prstDash val="solid"/>
              </a:ln>
              <a:solidFill>
                <a:srgbClr val="70AD47">
                  <a:tint val="1000"/>
                </a:srgbClr>
              </a:solidFill>
              <a:effectLst/>
              <a:latin typeface="Lato" panose="020F0502020204030203" pitchFamily="34" charset="0"/>
            </a:endParaRPr>
          </a:p>
          <a:p>
            <a:br>
              <a:rPr lang="de-AT" sz="3200" spc="50" dirty="0">
                <a:ln w="9525" cmpd="sng">
                  <a:noFill/>
                  <a:prstDash val="solid"/>
                </a:ln>
                <a:solidFill>
                  <a:srgbClr val="70AD47">
                    <a:tint val="1000"/>
                  </a:srgbClr>
                </a:solidFill>
                <a:effectLst/>
                <a:latin typeface="Lato" panose="020F0502020204030203" pitchFamily="34" charset="0"/>
              </a:rPr>
            </a:br>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 name="Grafik 1" descr="Ein Bild, das Text, Schrift, Screenshot, Typografie enthält.&#10;&#10;Automatisch generierte Beschreibung">
            <a:extLst>
              <a:ext uri="{FF2B5EF4-FFF2-40B4-BE49-F238E27FC236}">
                <a16:creationId xmlns:a16="http://schemas.microsoft.com/office/drawing/2014/main" id="{75C0435F-7494-F6FF-CF4A-763BD872244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626" y="317475"/>
            <a:ext cx="1676693" cy="1222051"/>
          </a:xfrm>
          <a:prstGeom prst="rect">
            <a:avLst/>
          </a:prstGeom>
          <a:ln w="28575">
            <a:solidFill>
              <a:schemeClr val="bg1"/>
            </a:solidFill>
          </a:ln>
        </p:spPr>
      </p:pic>
      <p:pic>
        <p:nvPicPr>
          <p:cNvPr id="4" name="Grafik 3">
            <a:extLst>
              <a:ext uri="{FF2B5EF4-FFF2-40B4-BE49-F238E27FC236}">
                <a16:creationId xmlns:a16="http://schemas.microsoft.com/office/drawing/2014/main" id="{2EF11E66-3B39-90BE-B65A-7178BC3CF1D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0475894" y="381203"/>
            <a:ext cx="1273478" cy="1096006"/>
          </a:xfrm>
          <a:prstGeom prst="rect">
            <a:avLst/>
          </a:prstGeom>
        </p:spPr>
      </p:pic>
    </p:spTree>
    <p:extLst>
      <p:ext uri="{BB962C8B-B14F-4D97-AF65-F5344CB8AC3E}">
        <p14:creationId xmlns:p14="http://schemas.microsoft.com/office/powerpoint/2010/main" val="1580248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Luft- &amp; Wasserqualität im Vergleich </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000" y="2131720"/>
            <a:ext cx="11381807" cy="1816264"/>
          </a:xfrm>
          <a:solidFill>
            <a:srgbClr val="5197BE">
              <a:alpha val="58868"/>
            </a:srgbClr>
          </a:solidFill>
          <a:ln>
            <a:solidFill>
              <a:schemeClr val="bg1"/>
            </a:solidFill>
          </a:ln>
        </p:spPr>
        <p:txBody>
          <a:bodyPr wrap="square" anchor="ctr" anchorCtr="1">
            <a:noAutofit/>
          </a:bodyPr>
          <a:lstStyle/>
          <a:p>
            <a:pPr marL="103188" indent="41275">
              <a:spcBef>
                <a:spcPts val="0"/>
              </a:spcBef>
              <a:buNone/>
            </a:pPr>
            <a:r>
              <a:rPr lang="de-AT" sz="4000" dirty="0"/>
              <a:t>Gesundes, sauberes Trinkwasser ist</a:t>
            </a:r>
            <a:r>
              <a:rPr lang="de-AT" sz="4000" u="none" strike="noStrike" dirty="0">
                <a:solidFill>
                  <a:schemeClr val="bg1"/>
                </a:solidFill>
                <a:effectLst/>
              </a:rPr>
              <a:t> für uns eine Selbstverständlichkeit.</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001" y="4180699"/>
            <a:ext cx="11381807" cy="2209633"/>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5575" indent="0">
              <a:buFont typeface="Arial" panose="020B0604020202020204" pitchFamily="34" charset="0"/>
              <a:buNone/>
            </a:pPr>
            <a:r>
              <a:rPr lang="de-AT" sz="4000" dirty="0"/>
              <a:t>Welche Erwartungen haben wir an Luft,</a:t>
            </a:r>
            <a:br>
              <a:rPr lang="de-AT" sz="4000" dirty="0"/>
            </a:br>
            <a:r>
              <a:rPr lang="de-AT" sz="4000" dirty="0"/>
              <a:t>die wir atmen?</a:t>
            </a:r>
          </a:p>
        </p:txBody>
      </p:sp>
      <p:pic>
        <p:nvPicPr>
          <p:cNvPr id="7" name="Grafik 6" descr="Gedanken Silhouette">
            <a:extLst>
              <a:ext uri="{FF2B5EF4-FFF2-40B4-BE49-F238E27FC236}">
                <a16:creationId xmlns:a16="http://schemas.microsoft.com/office/drawing/2014/main" id="{82425D22-62AC-5E9B-34C5-9081FDD809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81286" y="4587765"/>
            <a:ext cx="1315143" cy="1315143"/>
          </a:xfrm>
          <a:prstGeom prst="rect">
            <a:avLst/>
          </a:prstGeom>
        </p:spPr>
      </p:pic>
      <p:sp>
        <p:nvSpPr>
          <p:cNvPr id="5" name="Textfeld 4">
            <a:extLst>
              <a:ext uri="{FF2B5EF4-FFF2-40B4-BE49-F238E27FC236}">
                <a16:creationId xmlns:a16="http://schemas.microsoft.com/office/drawing/2014/main" id="{EEA48988-80A5-7CEF-5C91-B6C5227B5078}"/>
              </a:ext>
            </a:extLst>
          </p:cNvPr>
          <p:cNvSpPr txBox="1"/>
          <p:nvPr/>
        </p:nvSpPr>
        <p:spPr>
          <a:xfrm>
            <a:off x="173421" y="3310759"/>
            <a:ext cx="184731" cy="369332"/>
          </a:xfrm>
          <a:prstGeom prst="rect">
            <a:avLst/>
          </a:prstGeom>
          <a:noFill/>
        </p:spPr>
        <p:txBody>
          <a:bodyPr wrap="none" rtlCol="0">
            <a:spAutoFit/>
          </a:bodyPr>
          <a:lstStyle/>
          <a:p>
            <a:endParaRPr lang="de-DE" dirty="0">
              <a:latin typeface="Lato" panose="020F0502020204030203" pitchFamily="34" charset="0"/>
            </a:endParaRPr>
          </a:p>
        </p:txBody>
      </p:sp>
    </p:spTree>
    <p:extLst>
      <p:ext uri="{BB962C8B-B14F-4D97-AF65-F5344CB8AC3E}">
        <p14:creationId xmlns:p14="http://schemas.microsoft.com/office/powerpoint/2010/main" val="159279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2014329" y="299917"/>
            <a:ext cx="9431435" cy="1325563"/>
          </a:xfrm>
        </p:spPr>
        <p:txBody>
          <a:bodyPr>
            <a:normAutofit fontScale="90000"/>
          </a:bodyPr>
          <a:lstStyle/>
          <a:p>
            <a:r>
              <a:rPr lang="de-DE" dirty="0"/>
              <a:t>Kipplüftung:</a:t>
            </a:r>
            <a:br>
              <a:rPr lang="de-DE" dirty="0"/>
            </a:br>
            <a:r>
              <a:rPr lang="de-DE" dirty="0"/>
              <a:t>erstaunlich nachhaltig</a:t>
            </a:r>
          </a:p>
        </p:txBody>
      </p:sp>
      <p:sp>
        <p:nvSpPr>
          <p:cNvPr id="4" name="Abgerundetes Rechteck 3">
            <a:extLst>
              <a:ext uri="{FF2B5EF4-FFF2-40B4-BE49-F238E27FC236}">
                <a16:creationId xmlns:a16="http://schemas.microsoft.com/office/drawing/2014/main" id="{F21F82AD-AADD-3B6B-A2BC-D12B299B6132}"/>
              </a:ext>
            </a:extLst>
          </p:cNvPr>
          <p:cNvSpPr/>
          <p:nvPr/>
        </p:nvSpPr>
        <p:spPr>
          <a:xfrm>
            <a:off x="5670694" y="1832973"/>
            <a:ext cx="6334149" cy="457450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Kipplüftung</a:t>
            </a:r>
            <a:br>
              <a:rPr lang="de-AT" sz="3200" spc="50" dirty="0">
                <a:ln w="9525" cmpd="sng">
                  <a:noFill/>
                  <a:prstDash val="solid"/>
                </a:ln>
                <a:solidFill>
                  <a:srgbClr val="70AD47">
                    <a:tint val="1000"/>
                  </a:srgbClr>
                </a:solidFill>
                <a:effectLst/>
                <a:latin typeface="Lato" panose="020F0502020204030203" pitchFamily="34" charset="0"/>
              </a:rPr>
            </a:br>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Ist in Klassen energieeffizient &amp;</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hilfreich: Messungen in Schulen </a:t>
            </a:r>
          </a:p>
          <a:p>
            <a:r>
              <a:rPr lang="de-AT" sz="3200" spc="50" dirty="0">
                <a:ln w="9525" cmpd="sng">
                  <a:noFill/>
                  <a:prstDash val="solid"/>
                </a:ln>
                <a:solidFill>
                  <a:srgbClr val="70AD47">
                    <a:tint val="1000"/>
                  </a:srgbClr>
                </a:solidFill>
                <a:effectLst/>
                <a:latin typeface="Lato" panose="020F0502020204030203" pitchFamily="34" charset="0"/>
              </a:rPr>
              <a:t>zeigten, dass nur konstante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Belüftung (natürlich oder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mechanisch) die Luftqualität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gut hielten.</a:t>
            </a:r>
          </a:p>
        </p:txBody>
      </p:sp>
      <p:pic>
        <p:nvPicPr>
          <p:cNvPr id="8" name="Grafik 7" descr="Ein Bild, das Text, Diagramm, Screenshot, Reihe enthält.&#10;&#10;Automatisch generierte Beschreibung">
            <a:extLst>
              <a:ext uri="{FF2B5EF4-FFF2-40B4-BE49-F238E27FC236}">
                <a16:creationId xmlns:a16="http://schemas.microsoft.com/office/drawing/2014/main" id="{62E377FC-E7F2-C12F-23C3-DFA5E36CB8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7157" y="1856801"/>
            <a:ext cx="5416629" cy="4423036"/>
          </a:xfrm>
          <a:prstGeom prst="rect">
            <a:avLst/>
          </a:prstGeom>
        </p:spPr>
      </p:pic>
      <p:pic>
        <p:nvPicPr>
          <p:cNvPr id="2" name="Grafik 1" descr="Ein Bild, das Text, Diagramm, Screenshot, Reihe enthält.&#10;&#10;Automatisch generierte Beschreibung">
            <a:extLst>
              <a:ext uri="{FF2B5EF4-FFF2-40B4-BE49-F238E27FC236}">
                <a16:creationId xmlns:a16="http://schemas.microsoft.com/office/drawing/2014/main" id="{1E40B11F-2E69-4C15-0403-21B3FE41FF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2547"/>
          <a:stretch/>
        </p:blipFill>
        <p:spPr>
          <a:xfrm>
            <a:off x="8809616" y="-125718"/>
            <a:ext cx="3195228" cy="2736395"/>
          </a:xfrm>
          <a:prstGeom prst="rect">
            <a:avLst/>
          </a:prstGeom>
        </p:spPr>
      </p:pic>
      <p:sp>
        <p:nvSpPr>
          <p:cNvPr id="5" name="Textfeld 4">
            <a:extLst>
              <a:ext uri="{FF2B5EF4-FFF2-40B4-BE49-F238E27FC236}">
                <a16:creationId xmlns:a16="http://schemas.microsoft.com/office/drawing/2014/main" id="{683CD4CE-8000-5F52-CD5B-AA7F3B644AF7}"/>
              </a:ext>
            </a:extLst>
          </p:cNvPr>
          <p:cNvSpPr txBox="1"/>
          <p:nvPr/>
        </p:nvSpPr>
        <p:spPr>
          <a:xfrm>
            <a:off x="5032378" y="4724400"/>
            <a:ext cx="638316" cy="292388"/>
          </a:xfrm>
          <a:prstGeom prst="rect">
            <a:avLst/>
          </a:prstGeom>
          <a:noFill/>
        </p:spPr>
        <p:txBody>
          <a:bodyPr wrap="none" rtlCol="0">
            <a:spAutoFit/>
          </a:bodyPr>
          <a:lstStyle/>
          <a:p>
            <a:r>
              <a:rPr lang="de-DE" sz="1300" dirty="0">
                <a:solidFill>
                  <a:srgbClr val="FE4E46"/>
                </a:solidFill>
                <a:latin typeface="Lato" panose="020F0502020204030203" pitchFamily="34" charset="0"/>
              </a:rPr>
              <a:t>Risiko</a:t>
            </a:r>
          </a:p>
        </p:txBody>
      </p:sp>
      <p:pic>
        <p:nvPicPr>
          <p:cNvPr id="9" name="Grafik 8" descr="Ein Bild, das Text, Schrift, Screenshot, Typografie enthält.&#10;&#10;Automatisch generierte Beschreibung">
            <a:extLst>
              <a:ext uri="{FF2B5EF4-FFF2-40B4-BE49-F238E27FC236}">
                <a16:creationId xmlns:a16="http://schemas.microsoft.com/office/drawing/2014/main" id="{382A76D6-1FB7-A2C4-F1D9-DD9C9251F5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626" y="317475"/>
            <a:ext cx="1676693" cy="1222051"/>
          </a:xfrm>
          <a:prstGeom prst="rect">
            <a:avLst/>
          </a:prstGeom>
          <a:ln w="28575">
            <a:solidFill>
              <a:schemeClr val="bg1"/>
            </a:solidFill>
          </a:ln>
        </p:spPr>
      </p:pic>
      <p:pic>
        <p:nvPicPr>
          <p:cNvPr id="6" name="Grafik 5">
            <a:extLst>
              <a:ext uri="{FF2B5EF4-FFF2-40B4-BE49-F238E27FC236}">
                <a16:creationId xmlns:a16="http://schemas.microsoft.com/office/drawing/2014/main" id="{558EFB3B-8642-AF8A-E2CC-8BC5419B0E5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7431128" y="450521"/>
            <a:ext cx="1273478" cy="1096006"/>
          </a:xfrm>
          <a:prstGeom prst="rect">
            <a:avLst/>
          </a:prstGeom>
        </p:spPr>
      </p:pic>
    </p:spTree>
    <p:extLst>
      <p:ext uri="{BB962C8B-B14F-4D97-AF65-F5344CB8AC3E}">
        <p14:creationId xmlns:p14="http://schemas.microsoft.com/office/powerpoint/2010/main" val="217583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dirty="0"/>
              <a:t>Geteilte, veratmete Luft</a:t>
            </a:r>
            <a:endParaRPr dirty="0"/>
          </a:p>
        </p:txBody>
      </p:sp>
      <p:sp>
        <p:nvSpPr>
          <p:cNvPr id="309" name="Google Shape;309;p8"/>
          <p:cNvSpPr/>
          <p:nvPr/>
        </p:nvSpPr>
        <p:spPr>
          <a:xfrm rot="10800000" flipH="1">
            <a:off x="10592991" y="-122190"/>
            <a:ext cx="501889" cy="12219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310" name="Google Shape;310;p8"/>
          <p:cNvSpPr txBox="1"/>
          <p:nvPr/>
        </p:nvSpPr>
        <p:spPr>
          <a:xfrm>
            <a:off x="838200" y="1722960"/>
            <a:ext cx="8321781" cy="1290803"/>
          </a:xfrm>
          <a:prstGeom prst="rect">
            <a:avLst/>
          </a:prstGeom>
          <a:noFill/>
          <a:ln>
            <a:noFill/>
          </a:ln>
        </p:spPr>
        <p:txBody>
          <a:bodyPr spcFirstLastPara="1" wrap="square" lIns="91425" tIns="45700" rIns="91425" bIns="45700" anchor="t" anchorCtr="0">
            <a:spAutoFit/>
          </a:bodyPr>
          <a:lstStyle/>
          <a:p>
            <a:pPr marL="571500" marR="0" lvl="0" indent="-571500" algn="l" rtl="0">
              <a:lnSpc>
                <a:spcPct val="120000"/>
              </a:lnSpc>
              <a:spcBef>
                <a:spcPts val="0"/>
              </a:spcBef>
              <a:spcAft>
                <a:spcPts val="0"/>
              </a:spcAft>
              <a:buClr>
                <a:schemeClr val="lt1"/>
              </a:buClr>
              <a:buSzPts val="3200"/>
              <a:buFont typeface="Noto Sans Symbols"/>
              <a:buChar char="✔"/>
            </a:pPr>
            <a:r>
              <a:rPr lang="de-DE" sz="3200" b="0" i="0" u="none" strike="noStrike" cap="none">
                <a:solidFill>
                  <a:schemeClr val="lt1"/>
                </a:solidFill>
                <a:latin typeface="Lato"/>
                <a:ea typeface="Lato"/>
                <a:cs typeface="Lato"/>
                <a:sym typeface="Lato"/>
              </a:rPr>
              <a:t>Gesenktes Wohlbefinden</a:t>
            </a:r>
            <a:endParaRPr sz="1400" b="0" i="0" u="none" strike="noStrike" cap="none">
              <a:solidFill>
                <a:srgbClr val="000000"/>
              </a:solidFill>
              <a:latin typeface="Arial"/>
              <a:ea typeface="Arial"/>
              <a:cs typeface="Arial"/>
              <a:sym typeface="Arial"/>
            </a:endParaRPr>
          </a:p>
          <a:p>
            <a:pPr marL="571500" marR="0" lvl="0" indent="-571500" algn="l" rtl="0">
              <a:lnSpc>
                <a:spcPct val="120000"/>
              </a:lnSpc>
              <a:spcBef>
                <a:spcPts val="600"/>
              </a:spcBef>
              <a:spcAft>
                <a:spcPts val="0"/>
              </a:spcAft>
              <a:buClr>
                <a:schemeClr val="lt1"/>
              </a:buClr>
              <a:buSzPts val="3200"/>
              <a:buFont typeface="Noto Sans Symbols"/>
              <a:buChar char="✔"/>
            </a:pPr>
            <a:r>
              <a:rPr lang="de-DE" sz="3200" b="0" i="0" u="none" strike="noStrike" cap="none">
                <a:solidFill>
                  <a:schemeClr val="lt1"/>
                </a:solidFill>
                <a:latin typeface="Lato"/>
                <a:ea typeface="Lato"/>
                <a:cs typeface="Lato"/>
                <a:sym typeface="Lato"/>
              </a:rPr>
              <a:t>Infektionsrisiko steigt</a:t>
            </a:r>
            <a:endParaRPr sz="1400" b="0" i="0" u="none" strike="noStrike" cap="none">
              <a:solidFill>
                <a:srgbClr val="000000"/>
              </a:solidFill>
              <a:latin typeface="Arial"/>
              <a:ea typeface="Arial"/>
              <a:cs typeface="Arial"/>
              <a:sym typeface="Arial"/>
            </a:endParaRPr>
          </a:p>
        </p:txBody>
      </p:sp>
      <p:sp>
        <p:nvSpPr>
          <p:cNvPr id="311" name="Google Shape;311;p8"/>
          <p:cNvSpPr txBox="1"/>
          <p:nvPr/>
        </p:nvSpPr>
        <p:spPr>
          <a:xfrm>
            <a:off x="1509725" y="5456132"/>
            <a:ext cx="9937500" cy="155115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de-DE" sz="3200" dirty="0">
                <a:solidFill>
                  <a:schemeClr val="lt1"/>
                </a:solidFill>
                <a:latin typeface="Lato"/>
                <a:ea typeface="Lato"/>
                <a:cs typeface="Lato"/>
                <a:sym typeface="Lato"/>
              </a:rPr>
              <a:t>4000</a:t>
            </a:r>
            <a:r>
              <a:rPr lang="de-DE" sz="3200" b="0" i="0" u="none" strike="noStrike" cap="none" dirty="0">
                <a:solidFill>
                  <a:schemeClr val="lt1"/>
                </a:solidFill>
                <a:latin typeface="Lato"/>
                <a:ea typeface="Lato"/>
                <a:cs typeface="Lato"/>
                <a:sym typeface="Lato"/>
              </a:rPr>
              <a:t> ppm: jeder Atemzug enthält rund </a:t>
            </a:r>
            <a:r>
              <a:rPr lang="de-DE" sz="3200" dirty="0">
                <a:solidFill>
                  <a:schemeClr val="lt1"/>
                </a:solidFill>
                <a:latin typeface="Lato"/>
                <a:ea typeface="Lato"/>
                <a:cs typeface="Lato"/>
                <a:sym typeface="Lato"/>
              </a:rPr>
              <a:t>9 </a:t>
            </a:r>
            <a:r>
              <a:rPr lang="de-DE" sz="3200" b="0" i="0" u="none" strike="noStrike" cap="none" dirty="0">
                <a:solidFill>
                  <a:schemeClr val="lt1"/>
                </a:solidFill>
                <a:latin typeface="Lato"/>
                <a:ea typeface="Lato"/>
                <a:cs typeface="Lato"/>
                <a:sym typeface="Lato"/>
              </a:rPr>
              <a:t>% bereits ausgeatmete Luft!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Lato"/>
              <a:ea typeface="Lato"/>
              <a:cs typeface="Lato"/>
              <a:sym typeface="Lato"/>
            </a:endParaRPr>
          </a:p>
        </p:txBody>
      </p:sp>
      <p:pic>
        <p:nvPicPr>
          <p:cNvPr id="312" name="Google Shape;312;p8"/>
          <p:cNvPicPr preferRelativeResize="0"/>
          <p:nvPr/>
        </p:nvPicPr>
        <p:blipFill rotWithShape="1">
          <a:blip r:embed="rId3">
            <a:alphaModFix/>
          </a:blip>
          <a:srcRect l="3318" t="57735" r="31090" b="8710"/>
          <a:stretch/>
        </p:blipFill>
        <p:spPr>
          <a:xfrm>
            <a:off x="1509725" y="2969825"/>
            <a:ext cx="2317525" cy="2110349"/>
          </a:xfrm>
          <a:prstGeom prst="rect">
            <a:avLst/>
          </a:prstGeom>
          <a:solidFill>
            <a:srgbClr val="D8D8D8"/>
          </a:solidFill>
          <a:ln>
            <a:noFill/>
          </a:ln>
        </p:spPr>
      </p:pic>
      <p:pic>
        <p:nvPicPr>
          <p:cNvPr id="313" name="Google Shape;313;p8" descr="Bild"/>
          <p:cNvPicPr preferRelativeResize="0"/>
          <p:nvPr/>
        </p:nvPicPr>
        <p:blipFill rotWithShape="1">
          <a:blip r:embed="rId4">
            <a:alphaModFix/>
          </a:blip>
          <a:srcRect r="5374"/>
          <a:stretch/>
        </p:blipFill>
        <p:spPr>
          <a:xfrm>
            <a:off x="6123950" y="1614500"/>
            <a:ext cx="6144251" cy="3789324"/>
          </a:xfrm>
          <a:prstGeom prst="rect">
            <a:avLst/>
          </a:prstGeom>
          <a:noFill/>
          <a:ln>
            <a:noFill/>
          </a:ln>
        </p:spPr>
      </p:pic>
      <p:sp>
        <p:nvSpPr>
          <p:cNvPr id="314" name="Google Shape;314;p8"/>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pic>
        <p:nvPicPr>
          <p:cNvPr id="2" name="Grafik 1">
            <a:extLst>
              <a:ext uri="{FF2B5EF4-FFF2-40B4-BE49-F238E27FC236}">
                <a16:creationId xmlns:a16="http://schemas.microsoft.com/office/drawing/2014/main" id="{4D0B5208-A2DA-ABA4-D12D-C4684461ED1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0458141" y="365125"/>
            <a:ext cx="1273478" cy="1096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1797803" y="467668"/>
            <a:ext cx="9615868" cy="1622321"/>
          </a:xfrm>
        </p:spPr>
        <p:txBody>
          <a:bodyPr>
            <a:normAutofit/>
          </a:bodyPr>
          <a:lstStyle/>
          <a:p>
            <a:r>
              <a:rPr lang="de-DE" dirty="0"/>
              <a:t>Österreichische Schulrealität Oktober &amp; November 2023</a:t>
            </a:r>
          </a:p>
        </p:txBody>
      </p:sp>
      <p:pic>
        <p:nvPicPr>
          <p:cNvPr id="10" name="Grafik 9">
            <a:extLst>
              <a:ext uri="{FF2B5EF4-FFF2-40B4-BE49-F238E27FC236}">
                <a16:creationId xmlns:a16="http://schemas.microsoft.com/office/drawing/2014/main" id="{DAAC980D-C17D-D446-DC76-8F482F6C58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2440" y="727354"/>
            <a:ext cx="1255363" cy="1080416"/>
          </a:xfrm>
          <a:prstGeom prst="rect">
            <a:avLst/>
          </a:prstGeom>
        </p:spPr>
      </p:pic>
      <p:pic>
        <p:nvPicPr>
          <p:cNvPr id="11" name="Grafik 10">
            <a:extLst>
              <a:ext uri="{FF2B5EF4-FFF2-40B4-BE49-F238E27FC236}">
                <a16:creationId xmlns:a16="http://schemas.microsoft.com/office/drawing/2014/main" id="{BC84D893-2B92-4458-6F7F-CD4C256F0B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
          <a:stretch/>
        </p:blipFill>
        <p:spPr>
          <a:xfrm>
            <a:off x="3009640" y="2091810"/>
            <a:ext cx="3204028" cy="4409496"/>
          </a:xfrm>
          <a:prstGeom prst="rect">
            <a:avLst/>
          </a:prstGeom>
        </p:spPr>
      </p:pic>
      <p:pic>
        <p:nvPicPr>
          <p:cNvPr id="14" name="Grafik 13">
            <a:extLst>
              <a:ext uri="{FF2B5EF4-FFF2-40B4-BE49-F238E27FC236}">
                <a16:creationId xmlns:a16="http://schemas.microsoft.com/office/drawing/2014/main" id="{8504EC36-2070-DE59-4FFC-388C2A43C1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85355" y="2070816"/>
            <a:ext cx="2906645" cy="4409495"/>
          </a:xfrm>
          <a:prstGeom prst="rect">
            <a:avLst/>
          </a:prstGeom>
        </p:spPr>
      </p:pic>
      <p:pic>
        <p:nvPicPr>
          <p:cNvPr id="15" name="Grafik 14">
            <a:extLst>
              <a:ext uri="{FF2B5EF4-FFF2-40B4-BE49-F238E27FC236}">
                <a16:creationId xmlns:a16="http://schemas.microsoft.com/office/drawing/2014/main" id="{4E7165A6-95EA-286F-047F-B3A97E5934C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2091499"/>
            <a:ext cx="3037668" cy="4409807"/>
          </a:xfrm>
          <a:prstGeom prst="rect">
            <a:avLst/>
          </a:prstGeom>
        </p:spPr>
      </p:pic>
      <p:pic>
        <p:nvPicPr>
          <p:cNvPr id="4" name="Grafik 3" descr="Ein Bild, das Text, Screenshot, Zahl, Diagramm enthält.&#10;&#10;Automatisch generierte Beschreibung">
            <a:extLst>
              <a:ext uri="{FF2B5EF4-FFF2-40B4-BE49-F238E27FC236}">
                <a16:creationId xmlns:a16="http://schemas.microsoft.com/office/drawing/2014/main" id="{96479216-8149-5D37-165A-4C26469F79E2}"/>
              </a:ext>
            </a:extLst>
          </p:cNvPr>
          <p:cNvPicPr>
            <a:picLocks noChangeAspect="1"/>
          </p:cNvPicPr>
          <p:nvPr/>
        </p:nvPicPr>
        <p:blipFill>
          <a:blip r:embed="rId7"/>
          <a:stretch>
            <a:fillRect/>
          </a:stretch>
        </p:blipFill>
        <p:spPr>
          <a:xfrm>
            <a:off x="6242521" y="2079141"/>
            <a:ext cx="3017906" cy="4409495"/>
          </a:xfrm>
          <a:prstGeom prst="rect">
            <a:avLst/>
          </a:prstGeom>
        </p:spPr>
      </p:pic>
      <p:sp>
        <p:nvSpPr>
          <p:cNvPr id="5" name="Ring 4">
            <a:extLst>
              <a:ext uri="{FF2B5EF4-FFF2-40B4-BE49-F238E27FC236}">
                <a16:creationId xmlns:a16="http://schemas.microsoft.com/office/drawing/2014/main" id="{9487A0A2-A94D-C16D-8355-BF62CBD0D804}"/>
              </a:ext>
            </a:extLst>
          </p:cNvPr>
          <p:cNvSpPr/>
          <p:nvPr/>
        </p:nvSpPr>
        <p:spPr>
          <a:xfrm>
            <a:off x="8391528" y="2471351"/>
            <a:ext cx="790832" cy="345989"/>
          </a:xfrm>
          <a:prstGeom prst="donut">
            <a:avLst>
              <a:gd name="adj" fmla="val 0"/>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Lato" panose="020F0502020204030203" pitchFamily="34" charset="0"/>
            </a:endParaRPr>
          </a:p>
        </p:txBody>
      </p:sp>
    </p:spTree>
    <p:extLst>
      <p:ext uri="{BB962C8B-B14F-4D97-AF65-F5344CB8AC3E}">
        <p14:creationId xmlns:p14="http://schemas.microsoft.com/office/powerpoint/2010/main" val="6670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528F3-816D-1B1F-E169-C508096D7059}"/>
              </a:ext>
            </a:extLst>
          </p:cNvPr>
          <p:cNvSpPr>
            <a:spLocks noGrp="1"/>
          </p:cNvSpPr>
          <p:nvPr>
            <p:ph type="title"/>
          </p:nvPr>
        </p:nvSpPr>
        <p:spPr/>
        <p:txBody>
          <a:bodyPr>
            <a:normAutofit fontScale="90000"/>
          </a:bodyPr>
          <a:lstStyle/>
          <a:p>
            <a:pPr algn="ctr"/>
            <a:r>
              <a:rPr lang="de-AT" dirty="0"/>
              <a:t>Der Elefant im Raum</a:t>
            </a:r>
            <a:br>
              <a:rPr lang="de-AT" dirty="0"/>
            </a:br>
            <a:r>
              <a:rPr lang="de-AT" dirty="0"/>
              <a:t>oder</a:t>
            </a:r>
            <a:br>
              <a:rPr lang="de-AT" dirty="0"/>
            </a:br>
            <a:r>
              <a:rPr lang="de-AT" dirty="0"/>
              <a:t>das Pferd im Klassenzimmer?</a:t>
            </a:r>
          </a:p>
        </p:txBody>
      </p:sp>
      <p:pic>
        <p:nvPicPr>
          <p:cNvPr id="5" name="Inhaltsplatzhalter 4" descr="Ein Bild, das Wand, Im Haus, Säugetier, Pferd enthält.&#10;&#10;Automatisch generierte Beschreibung">
            <a:extLst>
              <a:ext uri="{FF2B5EF4-FFF2-40B4-BE49-F238E27FC236}">
                <a16:creationId xmlns:a16="http://schemas.microsoft.com/office/drawing/2014/main" id="{2B8FCA3E-68CE-A3FE-18BB-F1F801A466ED}"/>
              </a:ext>
            </a:extLst>
          </p:cNvPr>
          <p:cNvPicPr>
            <a:picLocks noGrp="1" noChangeAspect="1"/>
          </p:cNvPicPr>
          <p:nvPr>
            <p:ph idx="1"/>
          </p:nvPr>
        </p:nvPicPr>
        <p:blipFill>
          <a:blip r:embed="rId3"/>
          <a:stretch>
            <a:fillRect/>
          </a:stretch>
        </p:blipFill>
        <p:spPr>
          <a:xfrm>
            <a:off x="1672120" y="2189462"/>
            <a:ext cx="8352798" cy="4680167"/>
          </a:xfrm>
        </p:spPr>
      </p:pic>
      <p:pic>
        <p:nvPicPr>
          <p:cNvPr id="1026" name="Picture 2" descr="In der Regel spricht man davon, dass der CO2-Gehalt im Pferdestall 1000 ppm nicht überschreiten sollte. Das bedeutet, dass sich nicht mehr als 0,1 l/m3 in der Luft befinden sollten, um ein artgerechtes Stallklima zu gewährleisten. Bleibt die Belüftung über längere Zeit aus, können sich so Bakterien bilden und die Staubbildung wird begünstigt.">
            <a:extLst>
              <a:ext uri="{FF2B5EF4-FFF2-40B4-BE49-F238E27FC236}">
                <a16:creationId xmlns:a16="http://schemas.microsoft.com/office/drawing/2014/main" id="{994C635E-E3CE-8E56-A692-CF83597D7E7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643943" y="18720"/>
            <a:ext cx="4548057" cy="6625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luss mit trockenem Husten: Stallklima im Pferdestall">
            <a:extLst>
              <a:ext uri="{FF2B5EF4-FFF2-40B4-BE49-F238E27FC236}">
                <a16:creationId xmlns:a16="http://schemas.microsoft.com/office/drawing/2014/main" id="{3F7F5B73-1725-C7A8-7577-A7503E7F44C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0" y="24787"/>
            <a:ext cx="4031673" cy="661932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B224F62-58BB-99B4-5798-8ABB1BCD76F6}"/>
              </a:ext>
            </a:extLst>
          </p:cNvPr>
          <p:cNvSpPr txBox="1"/>
          <p:nvPr/>
        </p:nvSpPr>
        <p:spPr>
          <a:xfrm>
            <a:off x="0" y="6575236"/>
            <a:ext cx="12192000" cy="307777"/>
          </a:xfrm>
          <a:prstGeom prst="rect">
            <a:avLst/>
          </a:prstGeom>
          <a:noFill/>
        </p:spPr>
        <p:txBody>
          <a:bodyPr wrap="square">
            <a:spAutoFit/>
          </a:bodyPr>
          <a:lstStyle/>
          <a:p>
            <a:pPr algn="ctr"/>
            <a:r>
              <a:rPr lang="en-GB" sz="1400" dirty="0">
                <a:solidFill>
                  <a:schemeClr val="bg1"/>
                </a:solidFill>
                <a:latin typeface="Lato" panose="020F0502020204030203" pitchFamily="34" charset="0"/>
              </a:rPr>
              <a:t>https://</a:t>
            </a:r>
            <a:r>
              <a:rPr lang="en-GB" sz="1400" dirty="0" err="1">
                <a:solidFill>
                  <a:schemeClr val="bg1"/>
                </a:solidFill>
                <a:latin typeface="Lato" panose="020F0502020204030203" pitchFamily="34" charset="0"/>
              </a:rPr>
              <a:t>www.equidocs.de</a:t>
            </a:r>
            <a:r>
              <a:rPr lang="en-GB" sz="1400" dirty="0">
                <a:solidFill>
                  <a:schemeClr val="bg1"/>
                </a:solidFill>
                <a:latin typeface="Lato" panose="020F0502020204030203" pitchFamily="34" charset="0"/>
              </a:rPr>
              <a:t>/blog/</a:t>
            </a:r>
            <a:r>
              <a:rPr lang="en-GB" sz="1400" dirty="0" err="1">
                <a:solidFill>
                  <a:schemeClr val="bg1"/>
                </a:solidFill>
                <a:latin typeface="Lato" panose="020F0502020204030203" pitchFamily="34" charset="0"/>
              </a:rPr>
              <a:t>schluss</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mit</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trockenem</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husten</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stallklima</a:t>
            </a:r>
            <a:r>
              <a:rPr lang="en-GB" sz="1400" dirty="0">
                <a:solidFill>
                  <a:schemeClr val="bg1"/>
                </a:solidFill>
                <a:latin typeface="Lato" panose="020F0502020204030203" pitchFamily="34" charset="0"/>
              </a:rPr>
              <a:t>-im-</a:t>
            </a:r>
            <a:r>
              <a:rPr lang="en-GB" sz="1400" dirty="0" err="1">
                <a:solidFill>
                  <a:schemeClr val="bg1"/>
                </a:solidFill>
                <a:latin typeface="Lato" panose="020F0502020204030203" pitchFamily="34" charset="0"/>
              </a:rPr>
              <a:t>pferdestall</a:t>
            </a:r>
            <a:r>
              <a:rPr lang="en-GB" sz="1400" dirty="0">
                <a:solidFill>
                  <a:schemeClr val="bg1"/>
                </a:solidFill>
                <a:latin typeface="Lato" panose="020F0502020204030203" pitchFamily="34" charset="0"/>
              </a:rPr>
              <a:t>/</a:t>
            </a:r>
          </a:p>
        </p:txBody>
      </p:sp>
      <p:sp>
        <p:nvSpPr>
          <p:cNvPr id="10" name="Ring 9">
            <a:extLst>
              <a:ext uri="{FF2B5EF4-FFF2-40B4-BE49-F238E27FC236}">
                <a16:creationId xmlns:a16="http://schemas.microsoft.com/office/drawing/2014/main" id="{F919FDA5-653E-D3C9-A9AD-D00618FDC146}"/>
              </a:ext>
            </a:extLst>
          </p:cNvPr>
          <p:cNvSpPr/>
          <p:nvPr/>
        </p:nvSpPr>
        <p:spPr>
          <a:xfrm>
            <a:off x="7089629" y="3215274"/>
            <a:ext cx="6347402" cy="2883406"/>
          </a:xfrm>
          <a:prstGeom prst="donut">
            <a:avLst>
              <a:gd name="adj" fmla="val 36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Lato" panose="020F0502020204030203" pitchFamily="34" charset="0"/>
            </a:endParaRPr>
          </a:p>
        </p:txBody>
      </p:sp>
      <p:pic>
        <p:nvPicPr>
          <p:cNvPr id="12" name="Grafik 11" descr="Ein Bild, das Text, Screenshot enthält.&#10;&#10;Automatisch generierte Beschreibung">
            <a:extLst>
              <a:ext uri="{FF2B5EF4-FFF2-40B4-BE49-F238E27FC236}">
                <a16:creationId xmlns:a16="http://schemas.microsoft.com/office/drawing/2014/main" id="{2BA71709-E9FB-E499-E618-E8CA105EB699}"/>
              </a:ext>
            </a:extLst>
          </p:cNvPr>
          <p:cNvPicPr>
            <a:picLocks noChangeAspect="1"/>
          </p:cNvPicPr>
          <p:nvPr/>
        </p:nvPicPr>
        <p:blipFill>
          <a:blip r:embed="rId6"/>
          <a:stretch>
            <a:fillRect/>
          </a:stretch>
        </p:blipFill>
        <p:spPr>
          <a:xfrm>
            <a:off x="127590" y="2031026"/>
            <a:ext cx="3790482" cy="5012437"/>
          </a:xfrm>
          <a:prstGeom prst="rect">
            <a:avLst/>
          </a:prstGeom>
        </p:spPr>
      </p:pic>
    </p:spTree>
    <p:extLst>
      <p:ext uri="{BB962C8B-B14F-4D97-AF65-F5344CB8AC3E}">
        <p14:creationId xmlns:p14="http://schemas.microsoft.com/office/powerpoint/2010/main" val="19976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a:extLst>
              <a:ext uri="{FF2B5EF4-FFF2-40B4-BE49-F238E27FC236}">
                <a16:creationId xmlns:a16="http://schemas.microsoft.com/office/drawing/2014/main" id="{7B70D237-D1ED-085C-9F00-839AABEAF512}"/>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6646918" y="1761211"/>
            <a:ext cx="1028668" cy="885313"/>
          </a:xfrm>
          <a:prstGeom prst="rect">
            <a:avLst/>
          </a:prstGeom>
        </p:spPr>
      </p:pic>
      <p:pic>
        <p:nvPicPr>
          <p:cNvPr id="14" name="Grafik 13">
            <a:extLst>
              <a:ext uri="{FF2B5EF4-FFF2-40B4-BE49-F238E27FC236}">
                <a16:creationId xmlns:a16="http://schemas.microsoft.com/office/drawing/2014/main" id="{A4C28350-F221-402D-884F-29B52D4A4AEB}"/>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4305268" y="1745045"/>
            <a:ext cx="1028668" cy="885313"/>
          </a:xfrm>
          <a:prstGeom prst="rect">
            <a:avLst/>
          </a:prstGeom>
        </p:spPr>
      </p:pic>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p:txBody>
          <a:bodyPr>
            <a:normAutofit fontScale="90000"/>
          </a:bodyPr>
          <a:lstStyle/>
          <a:p>
            <a:r>
              <a:rPr lang="de-DE" dirty="0"/>
              <a:t>Möglichkeiten der Raumluftverbesserung:</a:t>
            </a:r>
          </a:p>
        </p:txBody>
      </p:sp>
      <p:sp>
        <p:nvSpPr>
          <p:cNvPr id="5" name="Abgerundetes Rechteck 4">
            <a:extLst>
              <a:ext uri="{FF2B5EF4-FFF2-40B4-BE49-F238E27FC236}">
                <a16:creationId xmlns:a16="http://schemas.microsoft.com/office/drawing/2014/main" id="{1A2B121F-5D0F-9B7D-3443-E3FD8F7A31B0}"/>
              </a:ext>
            </a:extLst>
          </p:cNvPr>
          <p:cNvSpPr/>
          <p:nvPr/>
        </p:nvSpPr>
        <p:spPr>
          <a:xfrm>
            <a:off x="3142384" y="2981850"/>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sp>
        <p:nvSpPr>
          <p:cNvPr id="9" name="Abgerundetes Rechteck 8">
            <a:extLst>
              <a:ext uri="{FF2B5EF4-FFF2-40B4-BE49-F238E27FC236}">
                <a16:creationId xmlns:a16="http://schemas.microsoft.com/office/drawing/2014/main" id="{55F15340-B78F-3E9E-64AB-4CCD4F70CD9D}"/>
              </a:ext>
            </a:extLst>
          </p:cNvPr>
          <p:cNvSpPr/>
          <p:nvPr/>
        </p:nvSpPr>
        <p:spPr>
          <a:xfrm>
            <a:off x="3129230" y="4930151"/>
            <a:ext cx="1028668" cy="1254412"/>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sp>
        <p:nvSpPr>
          <p:cNvPr id="12" name="Inhaltsplatzhalter 2">
            <a:extLst>
              <a:ext uri="{FF2B5EF4-FFF2-40B4-BE49-F238E27FC236}">
                <a16:creationId xmlns:a16="http://schemas.microsoft.com/office/drawing/2014/main" id="{BD10A427-006B-0530-4353-6D062E7201DB}"/>
              </a:ext>
            </a:extLst>
          </p:cNvPr>
          <p:cNvSpPr txBox="1">
            <a:spLocks/>
          </p:cNvSpPr>
          <p:nvPr/>
        </p:nvSpPr>
        <p:spPr>
          <a:xfrm>
            <a:off x="287731" y="2921129"/>
            <a:ext cx="2728643" cy="1375854"/>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de-AT" sz="3200" dirty="0"/>
              <a:t>Luftwechsel (Frischluft)</a:t>
            </a:r>
          </a:p>
        </p:txBody>
      </p:sp>
      <p:sp>
        <p:nvSpPr>
          <p:cNvPr id="13" name="Inhaltsplatzhalter 2">
            <a:extLst>
              <a:ext uri="{FF2B5EF4-FFF2-40B4-BE49-F238E27FC236}">
                <a16:creationId xmlns:a16="http://schemas.microsoft.com/office/drawing/2014/main" id="{A5B2008F-D33A-ACE3-C162-52EF28C4AEAD}"/>
              </a:ext>
            </a:extLst>
          </p:cNvPr>
          <p:cNvSpPr txBox="1">
            <a:spLocks/>
          </p:cNvSpPr>
          <p:nvPr/>
        </p:nvSpPr>
        <p:spPr>
          <a:xfrm>
            <a:off x="287731" y="4445344"/>
            <a:ext cx="2728644" cy="222402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0">
              <a:buNone/>
            </a:pPr>
            <a:r>
              <a:rPr lang="de-AT" sz="3200" dirty="0"/>
              <a:t>Luftreinigung mit HEPA-Luftreinigern</a:t>
            </a:r>
          </a:p>
        </p:txBody>
      </p:sp>
      <p:pic>
        <p:nvPicPr>
          <p:cNvPr id="1026" name="Picture 2" descr="Nahaufnahme einer Wasserquelle - Kostenloses Foto auf ccnull.de / pixelio.cc">
            <a:extLst>
              <a:ext uri="{FF2B5EF4-FFF2-40B4-BE49-F238E27FC236}">
                <a16:creationId xmlns:a16="http://schemas.microsoft.com/office/drawing/2014/main" id="{A2901E25-3339-495F-4292-346F04A76BF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2623" b="14523"/>
          <a:stretch/>
        </p:blipFill>
        <p:spPr bwMode="auto">
          <a:xfrm>
            <a:off x="7819826" y="2735558"/>
            <a:ext cx="2943731" cy="1729755"/>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Ein Bild, das Werkzeug, Haken enthält.&#10;&#10;Automatisch generierte Beschreibung">
            <a:extLst>
              <a:ext uri="{FF2B5EF4-FFF2-40B4-BE49-F238E27FC236}">
                <a16:creationId xmlns:a16="http://schemas.microsoft.com/office/drawing/2014/main" id="{6953C45E-8AA1-560E-617F-088087A0BD00}"/>
              </a:ext>
            </a:extLst>
          </p:cNvPr>
          <p:cNvPicPr>
            <a:picLocks noChangeAspect="1"/>
          </p:cNvPicPr>
          <p:nvPr/>
        </p:nvPicPr>
        <p:blipFill>
          <a:blip r:embed="rId5"/>
          <a:srcRect r="76155"/>
          <a:stretch/>
        </p:blipFill>
        <p:spPr>
          <a:xfrm>
            <a:off x="7819826" y="4659078"/>
            <a:ext cx="1211804" cy="1846799"/>
          </a:xfrm>
          <a:prstGeom prst="rect">
            <a:avLst/>
          </a:prstGeom>
        </p:spPr>
      </p:pic>
      <p:pic>
        <p:nvPicPr>
          <p:cNvPr id="3" name="Grafik 2">
            <a:extLst>
              <a:ext uri="{FF2B5EF4-FFF2-40B4-BE49-F238E27FC236}">
                <a16:creationId xmlns:a16="http://schemas.microsoft.com/office/drawing/2014/main" id="{37DCC78E-0C04-B3DD-CCBF-8188F132E2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34120" y="1740046"/>
            <a:ext cx="1028668" cy="885313"/>
          </a:xfrm>
          <a:prstGeom prst="rect">
            <a:avLst/>
          </a:prstGeom>
        </p:spPr>
      </p:pic>
      <p:grpSp>
        <p:nvGrpSpPr>
          <p:cNvPr id="15" name="Gruppieren 14">
            <a:extLst>
              <a:ext uri="{FF2B5EF4-FFF2-40B4-BE49-F238E27FC236}">
                <a16:creationId xmlns:a16="http://schemas.microsoft.com/office/drawing/2014/main" id="{264B51ED-3C0B-2BAC-357D-7A2E8D5C0404}"/>
              </a:ext>
            </a:extLst>
          </p:cNvPr>
          <p:cNvGrpSpPr/>
          <p:nvPr/>
        </p:nvGrpSpPr>
        <p:grpSpPr>
          <a:xfrm>
            <a:off x="4480067" y="1869181"/>
            <a:ext cx="721251" cy="634091"/>
            <a:chOff x="5894955" y="1611509"/>
            <a:chExt cx="851423" cy="713270"/>
          </a:xfrm>
        </p:grpSpPr>
        <p:pic>
          <p:nvPicPr>
            <p:cNvPr id="6" name="Grafik 5" descr="Keim mit einfarbiger Füllung">
              <a:extLst>
                <a:ext uri="{FF2B5EF4-FFF2-40B4-BE49-F238E27FC236}">
                  <a16:creationId xmlns:a16="http://schemas.microsoft.com/office/drawing/2014/main" id="{62645641-971B-9039-C913-6CF7091AE8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8876" y="2007449"/>
              <a:ext cx="317330" cy="317330"/>
            </a:xfrm>
            <a:prstGeom prst="rect">
              <a:avLst/>
            </a:prstGeom>
          </p:spPr>
        </p:pic>
        <p:pic>
          <p:nvPicPr>
            <p:cNvPr id="8" name="Grafik 7" descr="Keim mit einfarbiger Füllung">
              <a:extLst>
                <a:ext uri="{FF2B5EF4-FFF2-40B4-BE49-F238E27FC236}">
                  <a16:creationId xmlns:a16="http://schemas.microsoft.com/office/drawing/2014/main" id="{8009577C-3012-05FF-CB14-A691AA5DC3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2364" y="1611509"/>
              <a:ext cx="414014" cy="414014"/>
            </a:xfrm>
            <a:prstGeom prst="rect">
              <a:avLst/>
            </a:prstGeom>
          </p:spPr>
        </p:pic>
        <p:pic>
          <p:nvPicPr>
            <p:cNvPr id="11" name="Grafik 10" descr="Keim Silhouette">
              <a:extLst>
                <a:ext uri="{FF2B5EF4-FFF2-40B4-BE49-F238E27FC236}">
                  <a16:creationId xmlns:a16="http://schemas.microsoft.com/office/drawing/2014/main" id="{C2924FD4-7A94-5808-23FB-C17BF4DC1A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4955" y="1742916"/>
              <a:ext cx="447502" cy="447502"/>
            </a:xfrm>
            <a:prstGeom prst="rect">
              <a:avLst/>
            </a:prstGeom>
          </p:spPr>
        </p:pic>
      </p:grpSp>
      <p:pic>
        <p:nvPicPr>
          <p:cNvPr id="18" name="Grafik 17" descr="Pfeil nach unten mit einfarbiger Füllung">
            <a:extLst>
              <a:ext uri="{FF2B5EF4-FFF2-40B4-BE49-F238E27FC236}">
                <a16:creationId xmlns:a16="http://schemas.microsoft.com/office/drawing/2014/main" id="{3D2B0C8E-C8F5-5840-AFD8-5CA0F61646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64974" y="3117311"/>
            <a:ext cx="983487" cy="983487"/>
          </a:xfrm>
          <a:prstGeom prst="rect">
            <a:avLst/>
          </a:prstGeom>
        </p:spPr>
      </p:pic>
      <p:pic>
        <p:nvPicPr>
          <p:cNvPr id="20" name="Grafik 19" descr="Übertragen mit einfarbiger Füllung">
            <a:extLst>
              <a:ext uri="{FF2B5EF4-FFF2-40B4-BE49-F238E27FC236}">
                <a16:creationId xmlns:a16="http://schemas.microsoft.com/office/drawing/2014/main" id="{88D90206-3CD2-39E0-462F-2B863AC62A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72577" y="5100157"/>
            <a:ext cx="597834" cy="914400"/>
          </a:xfrm>
          <a:prstGeom prst="rect">
            <a:avLst/>
          </a:prstGeom>
        </p:spPr>
      </p:pic>
      <p:sp>
        <p:nvSpPr>
          <p:cNvPr id="22" name="Abgerundetes Rechteck 21">
            <a:extLst>
              <a:ext uri="{FF2B5EF4-FFF2-40B4-BE49-F238E27FC236}">
                <a16:creationId xmlns:a16="http://schemas.microsoft.com/office/drawing/2014/main" id="{D31B5CAD-2BF3-7874-F1C1-4A152588C03D}"/>
              </a:ext>
            </a:extLst>
          </p:cNvPr>
          <p:cNvSpPr/>
          <p:nvPr/>
        </p:nvSpPr>
        <p:spPr>
          <a:xfrm>
            <a:off x="4305268" y="4940088"/>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3" name="Grafik 22" descr="Pfeil nach unten mit einfarbiger Füllung">
            <a:extLst>
              <a:ext uri="{FF2B5EF4-FFF2-40B4-BE49-F238E27FC236}">
                <a16:creationId xmlns:a16="http://schemas.microsoft.com/office/drawing/2014/main" id="{DFD63090-1C8C-1B60-2C99-85859BEAD7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3542" y="5065612"/>
            <a:ext cx="983487" cy="983487"/>
          </a:xfrm>
          <a:prstGeom prst="rect">
            <a:avLst/>
          </a:prstGeom>
        </p:spPr>
      </p:pic>
      <p:sp>
        <p:nvSpPr>
          <p:cNvPr id="24" name="Abgerundetes Rechteck 23">
            <a:extLst>
              <a:ext uri="{FF2B5EF4-FFF2-40B4-BE49-F238E27FC236}">
                <a16:creationId xmlns:a16="http://schemas.microsoft.com/office/drawing/2014/main" id="{E4F2D228-89BC-1925-9854-ABBF66877765}"/>
              </a:ext>
            </a:extLst>
          </p:cNvPr>
          <p:cNvSpPr/>
          <p:nvPr/>
        </p:nvSpPr>
        <p:spPr>
          <a:xfrm>
            <a:off x="4305268" y="297323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5" name="Grafik 24" descr="Pfeil nach unten mit einfarbiger Füllung">
            <a:extLst>
              <a:ext uri="{FF2B5EF4-FFF2-40B4-BE49-F238E27FC236}">
                <a16:creationId xmlns:a16="http://schemas.microsoft.com/office/drawing/2014/main" id="{78A07603-68EE-5C38-BA08-ABFC92F529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27858" y="3108693"/>
            <a:ext cx="983487" cy="983487"/>
          </a:xfrm>
          <a:prstGeom prst="rect">
            <a:avLst/>
          </a:prstGeom>
        </p:spPr>
      </p:pic>
      <p:pic>
        <p:nvPicPr>
          <p:cNvPr id="28" name="Grafik 27">
            <a:extLst>
              <a:ext uri="{FF2B5EF4-FFF2-40B4-BE49-F238E27FC236}">
                <a16:creationId xmlns:a16="http://schemas.microsoft.com/office/drawing/2014/main" id="{95B50D1A-6D44-8D55-49B2-C39861E70500}"/>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5476093" y="1748700"/>
            <a:ext cx="1028668" cy="885313"/>
          </a:xfrm>
          <a:prstGeom prst="rect">
            <a:avLst/>
          </a:prstGeom>
        </p:spPr>
      </p:pic>
      <p:pic>
        <p:nvPicPr>
          <p:cNvPr id="27" name="Grafik 26" descr="Rechte und linke Gehirnhälfte Silhouette">
            <a:extLst>
              <a:ext uri="{FF2B5EF4-FFF2-40B4-BE49-F238E27FC236}">
                <a16:creationId xmlns:a16="http://schemas.microsoft.com/office/drawing/2014/main" id="{4986138C-1713-4ACF-5B6E-5BF2BCB18A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25289" y="1704879"/>
            <a:ext cx="914400" cy="914400"/>
          </a:xfrm>
          <a:prstGeom prst="rect">
            <a:avLst/>
          </a:prstGeom>
        </p:spPr>
      </p:pic>
      <p:sp>
        <p:nvSpPr>
          <p:cNvPr id="29" name="Abgerundetes Rechteck 28">
            <a:extLst>
              <a:ext uri="{FF2B5EF4-FFF2-40B4-BE49-F238E27FC236}">
                <a16:creationId xmlns:a16="http://schemas.microsoft.com/office/drawing/2014/main" id="{7C2F0627-5D0A-BCB0-3798-E6DE308D8937}"/>
              </a:ext>
            </a:extLst>
          </p:cNvPr>
          <p:cNvSpPr/>
          <p:nvPr/>
        </p:nvSpPr>
        <p:spPr>
          <a:xfrm rot="10800000">
            <a:off x="5468156" y="297323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30" name="Grafik 29" descr="Pfeil nach unten mit einfarbiger Füllung">
            <a:extLst>
              <a:ext uri="{FF2B5EF4-FFF2-40B4-BE49-F238E27FC236}">
                <a16:creationId xmlns:a16="http://schemas.microsoft.com/office/drawing/2014/main" id="{CD805D7D-E499-0C20-96F2-61CF610217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5490746" y="3108693"/>
            <a:ext cx="983487" cy="983487"/>
          </a:xfrm>
          <a:prstGeom prst="rect">
            <a:avLst/>
          </a:prstGeom>
        </p:spPr>
      </p:pic>
      <p:sp>
        <p:nvSpPr>
          <p:cNvPr id="31" name="Abgerundetes Rechteck 30">
            <a:extLst>
              <a:ext uri="{FF2B5EF4-FFF2-40B4-BE49-F238E27FC236}">
                <a16:creationId xmlns:a16="http://schemas.microsoft.com/office/drawing/2014/main" id="{41BB0FD0-7024-B676-10E1-A510012248A7}"/>
              </a:ext>
            </a:extLst>
          </p:cNvPr>
          <p:cNvSpPr/>
          <p:nvPr/>
        </p:nvSpPr>
        <p:spPr>
          <a:xfrm>
            <a:off x="5490745" y="4940088"/>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33" name="Grafik 32" descr="Pfeil nach unten mit einfarbiger Füllung">
            <a:extLst>
              <a:ext uri="{FF2B5EF4-FFF2-40B4-BE49-F238E27FC236}">
                <a16:creationId xmlns:a16="http://schemas.microsoft.com/office/drawing/2014/main" id="{2DFC7A0D-82DA-CBB0-2F4A-6240E34726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5527395" y="5065612"/>
            <a:ext cx="983487" cy="983487"/>
          </a:xfrm>
          <a:prstGeom prst="rect">
            <a:avLst/>
          </a:prstGeom>
        </p:spPr>
      </p:pic>
      <p:pic>
        <p:nvPicPr>
          <p:cNvPr id="34" name="Grafik 33" descr="Ein Bild, das Werkzeug, Haken enthält.&#10;&#10;Automatisch generierte Beschreibung">
            <a:extLst>
              <a:ext uri="{FF2B5EF4-FFF2-40B4-BE49-F238E27FC236}">
                <a16:creationId xmlns:a16="http://schemas.microsoft.com/office/drawing/2014/main" id="{86DD5817-F993-C363-7340-AB91D7BB8F4B}"/>
              </a:ext>
            </a:extLst>
          </p:cNvPr>
          <p:cNvPicPr>
            <a:picLocks noChangeAspect="1"/>
          </p:cNvPicPr>
          <p:nvPr/>
        </p:nvPicPr>
        <p:blipFill>
          <a:blip r:embed="rId5"/>
          <a:srcRect l="64548" t="-1" r="667" b="-8251"/>
          <a:stretch/>
        </p:blipFill>
        <p:spPr>
          <a:xfrm>
            <a:off x="8995864" y="4659078"/>
            <a:ext cx="1767693" cy="1999199"/>
          </a:xfrm>
          <a:prstGeom prst="rect">
            <a:avLst/>
          </a:prstGeom>
        </p:spPr>
      </p:pic>
      <p:grpSp>
        <p:nvGrpSpPr>
          <p:cNvPr id="1044" name="Gruppieren 1043">
            <a:extLst>
              <a:ext uri="{FF2B5EF4-FFF2-40B4-BE49-F238E27FC236}">
                <a16:creationId xmlns:a16="http://schemas.microsoft.com/office/drawing/2014/main" id="{39B9E2A8-DE02-E512-5892-E5F4A28FB925}"/>
              </a:ext>
            </a:extLst>
          </p:cNvPr>
          <p:cNvGrpSpPr/>
          <p:nvPr/>
        </p:nvGrpSpPr>
        <p:grpSpPr>
          <a:xfrm>
            <a:off x="10760305" y="2826144"/>
            <a:ext cx="1483855" cy="1578885"/>
            <a:chOff x="10760305" y="2826144"/>
            <a:chExt cx="1483855" cy="1578885"/>
          </a:xfrm>
        </p:grpSpPr>
        <p:pic>
          <p:nvPicPr>
            <p:cNvPr id="36" name="Grafik 35" descr="Windig mit einfarbiger Füllung">
              <a:extLst>
                <a:ext uri="{FF2B5EF4-FFF2-40B4-BE49-F238E27FC236}">
                  <a16:creationId xmlns:a16="http://schemas.microsoft.com/office/drawing/2014/main" id="{572F3345-0234-D20B-4E85-401D0F0EF9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432129">
              <a:off x="10820589" y="3694075"/>
              <a:ext cx="710954" cy="710954"/>
            </a:xfrm>
            <a:prstGeom prst="rect">
              <a:avLst/>
            </a:prstGeom>
          </p:spPr>
        </p:pic>
        <p:pic>
          <p:nvPicPr>
            <p:cNvPr id="38" name="Grafik 37" descr="Thermometer mit einfarbiger Füllung">
              <a:extLst>
                <a:ext uri="{FF2B5EF4-FFF2-40B4-BE49-F238E27FC236}">
                  <a16:creationId xmlns:a16="http://schemas.microsoft.com/office/drawing/2014/main" id="{A580433C-9E3F-99D2-6E80-BE934B49A0F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60305" y="2948793"/>
              <a:ext cx="764465" cy="764465"/>
            </a:xfrm>
            <a:prstGeom prst="rect">
              <a:avLst/>
            </a:prstGeom>
          </p:spPr>
        </p:pic>
        <p:grpSp>
          <p:nvGrpSpPr>
            <p:cNvPr id="43" name="Grafik 39" descr="Wintermütze Silhouette">
              <a:extLst>
                <a:ext uri="{FF2B5EF4-FFF2-40B4-BE49-F238E27FC236}">
                  <a16:creationId xmlns:a16="http://schemas.microsoft.com/office/drawing/2014/main" id="{DF4C7494-5EBC-6C84-C8F5-D83717C7C4D2}"/>
                </a:ext>
              </a:extLst>
            </p:cNvPr>
            <p:cNvGrpSpPr/>
            <p:nvPr/>
          </p:nvGrpSpPr>
          <p:grpSpPr>
            <a:xfrm>
              <a:off x="11573545" y="3582860"/>
              <a:ext cx="533400" cy="675989"/>
              <a:chOff x="11104462" y="3612391"/>
              <a:chExt cx="533400" cy="675989"/>
            </a:xfrm>
            <a:solidFill>
              <a:schemeClr val="bg1"/>
            </a:solidFill>
          </p:grpSpPr>
          <p:sp>
            <p:nvSpPr>
              <p:cNvPr id="44" name="Freihandform 43">
                <a:extLst>
                  <a:ext uri="{FF2B5EF4-FFF2-40B4-BE49-F238E27FC236}">
                    <a16:creationId xmlns:a16="http://schemas.microsoft.com/office/drawing/2014/main" id="{B310A5AA-F950-D8DF-06A7-7759839C9299}"/>
                  </a:ext>
                </a:extLst>
              </p:cNvPr>
              <p:cNvSpPr/>
              <p:nvPr/>
            </p:nvSpPr>
            <p:spPr>
              <a:xfrm>
                <a:off x="11104462" y="3612391"/>
                <a:ext cx="533400" cy="675989"/>
              </a:xfrm>
              <a:custGeom>
                <a:avLst/>
                <a:gdLst>
                  <a:gd name="connsiteX0" fmla="*/ 514350 w 533400"/>
                  <a:gd name="connsiteY0" fmla="*/ 519360 h 675989"/>
                  <a:gd name="connsiteX1" fmla="*/ 514350 w 533400"/>
                  <a:gd name="connsiteY1" fmla="*/ 342614 h 675989"/>
                  <a:gd name="connsiteX2" fmla="*/ 301571 w 533400"/>
                  <a:gd name="connsiteY2" fmla="*/ 97469 h 675989"/>
                  <a:gd name="connsiteX3" fmla="*/ 289693 w 533400"/>
                  <a:gd name="connsiteY3" fmla="*/ 85592 h 675989"/>
                  <a:gd name="connsiteX4" fmla="*/ 333223 w 533400"/>
                  <a:gd name="connsiteY4" fmla="*/ 85592 h 675989"/>
                  <a:gd name="connsiteX5" fmla="*/ 342748 w 533400"/>
                  <a:gd name="connsiteY5" fmla="*/ 76067 h 675989"/>
                  <a:gd name="connsiteX6" fmla="*/ 333223 w 533400"/>
                  <a:gd name="connsiteY6" fmla="*/ 66542 h 675989"/>
                  <a:gd name="connsiteX7" fmla="*/ 289693 w 533400"/>
                  <a:gd name="connsiteY7" fmla="*/ 66542 h 675989"/>
                  <a:gd name="connsiteX8" fmla="*/ 320478 w 533400"/>
                  <a:gd name="connsiteY8" fmla="*/ 35766 h 675989"/>
                  <a:gd name="connsiteX9" fmla="*/ 320473 w 533400"/>
                  <a:gd name="connsiteY9" fmla="*/ 22293 h 675989"/>
                  <a:gd name="connsiteX10" fmla="*/ 307000 w 533400"/>
                  <a:gd name="connsiteY10" fmla="*/ 22298 h 675989"/>
                  <a:gd name="connsiteX11" fmla="*/ 276225 w 533400"/>
                  <a:gd name="connsiteY11" fmla="*/ 53054 h 675989"/>
                  <a:gd name="connsiteX12" fmla="*/ 276225 w 533400"/>
                  <a:gd name="connsiteY12" fmla="*/ 9525 h 675989"/>
                  <a:gd name="connsiteX13" fmla="*/ 266700 w 533400"/>
                  <a:gd name="connsiteY13" fmla="*/ 0 h 675989"/>
                  <a:gd name="connsiteX14" fmla="*/ 257175 w 533400"/>
                  <a:gd name="connsiteY14" fmla="*/ 9525 h 675989"/>
                  <a:gd name="connsiteX15" fmla="*/ 257175 w 533400"/>
                  <a:gd name="connsiteY15" fmla="*/ 53054 h 675989"/>
                  <a:gd name="connsiteX16" fmla="*/ 226400 w 533400"/>
                  <a:gd name="connsiteY16" fmla="*/ 22279 h 675989"/>
                  <a:gd name="connsiteX17" fmla="*/ 212927 w 533400"/>
                  <a:gd name="connsiteY17" fmla="*/ 22274 h 675989"/>
                  <a:gd name="connsiteX18" fmla="*/ 212922 w 533400"/>
                  <a:gd name="connsiteY18" fmla="*/ 35747 h 675989"/>
                  <a:gd name="connsiteX19" fmla="*/ 243707 w 533400"/>
                  <a:gd name="connsiteY19" fmla="*/ 66523 h 675989"/>
                  <a:gd name="connsiteX20" fmla="*/ 200177 w 533400"/>
                  <a:gd name="connsiteY20" fmla="*/ 66523 h 675989"/>
                  <a:gd name="connsiteX21" fmla="*/ 190652 w 533400"/>
                  <a:gd name="connsiteY21" fmla="*/ 76048 h 675989"/>
                  <a:gd name="connsiteX22" fmla="*/ 200177 w 533400"/>
                  <a:gd name="connsiteY22" fmla="*/ 85573 h 675989"/>
                  <a:gd name="connsiteX23" fmla="*/ 243707 w 533400"/>
                  <a:gd name="connsiteY23" fmla="*/ 85573 h 675989"/>
                  <a:gd name="connsiteX24" fmla="*/ 231829 w 533400"/>
                  <a:gd name="connsiteY24" fmla="*/ 97450 h 675989"/>
                  <a:gd name="connsiteX25" fmla="*/ 19050 w 533400"/>
                  <a:gd name="connsiteY25" fmla="*/ 342614 h 675989"/>
                  <a:gd name="connsiteX26" fmla="*/ 19050 w 533400"/>
                  <a:gd name="connsiteY26" fmla="*/ 519360 h 675989"/>
                  <a:gd name="connsiteX27" fmla="*/ 0 w 533400"/>
                  <a:gd name="connsiteY27" fmla="*/ 552164 h 675989"/>
                  <a:gd name="connsiteX28" fmla="*/ 0 w 533400"/>
                  <a:gd name="connsiteY28" fmla="*/ 637889 h 675989"/>
                  <a:gd name="connsiteX29" fmla="*/ 38100 w 533400"/>
                  <a:gd name="connsiteY29" fmla="*/ 675989 h 675989"/>
                  <a:gd name="connsiteX30" fmla="*/ 495300 w 533400"/>
                  <a:gd name="connsiteY30" fmla="*/ 675989 h 675989"/>
                  <a:gd name="connsiteX31" fmla="*/ 533400 w 533400"/>
                  <a:gd name="connsiteY31" fmla="*/ 637889 h 675989"/>
                  <a:gd name="connsiteX32" fmla="*/ 533400 w 533400"/>
                  <a:gd name="connsiteY32" fmla="*/ 552164 h 675989"/>
                  <a:gd name="connsiteX33" fmla="*/ 514350 w 533400"/>
                  <a:gd name="connsiteY33" fmla="*/ 519360 h 675989"/>
                  <a:gd name="connsiteX34" fmla="*/ 266700 w 533400"/>
                  <a:gd name="connsiteY34" fmla="*/ 114014 h 675989"/>
                  <a:gd name="connsiteX35" fmla="*/ 470630 w 533400"/>
                  <a:gd name="connsiteY35" fmla="*/ 239516 h 675989"/>
                  <a:gd name="connsiteX36" fmla="*/ 457200 w 533400"/>
                  <a:gd name="connsiteY36" fmla="*/ 252946 h 675989"/>
                  <a:gd name="connsiteX37" fmla="*/ 425834 w 533400"/>
                  <a:gd name="connsiteY37" fmla="*/ 221580 h 675989"/>
                  <a:gd name="connsiteX38" fmla="*/ 412366 w 533400"/>
                  <a:gd name="connsiteY38" fmla="*/ 221580 h 675989"/>
                  <a:gd name="connsiteX39" fmla="*/ 381000 w 533400"/>
                  <a:gd name="connsiteY39" fmla="*/ 252946 h 675989"/>
                  <a:gd name="connsiteX40" fmla="*/ 349634 w 533400"/>
                  <a:gd name="connsiteY40" fmla="*/ 221580 h 675989"/>
                  <a:gd name="connsiteX41" fmla="*/ 336166 w 533400"/>
                  <a:gd name="connsiteY41" fmla="*/ 221580 h 675989"/>
                  <a:gd name="connsiteX42" fmla="*/ 304800 w 533400"/>
                  <a:gd name="connsiteY42" fmla="*/ 252946 h 675989"/>
                  <a:gd name="connsiteX43" fmla="*/ 273434 w 533400"/>
                  <a:gd name="connsiteY43" fmla="*/ 221580 h 675989"/>
                  <a:gd name="connsiteX44" fmla="*/ 259966 w 533400"/>
                  <a:gd name="connsiteY44" fmla="*/ 221580 h 675989"/>
                  <a:gd name="connsiteX45" fmla="*/ 228600 w 533400"/>
                  <a:gd name="connsiteY45" fmla="*/ 252946 h 675989"/>
                  <a:gd name="connsiteX46" fmla="*/ 197234 w 533400"/>
                  <a:gd name="connsiteY46" fmla="*/ 221580 h 675989"/>
                  <a:gd name="connsiteX47" fmla="*/ 183766 w 533400"/>
                  <a:gd name="connsiteY47" fmla="*/ 221580 h 675989"/>
                  <a:gd name="connsiteX48" fmla="*/ 152400 w 533400"/>
                  <a:gd name="connsiteY48" fmla="*/ 252946 h 675989"/>
                  <a:gd name="connsiteX49" fmla="*/ 121034 w 533400"/>
                  <a:gd name="connsiteY49" fmla="*/ 221580 h 675989"/>
                  <a:gd name="connsiteX50" fmla="*/ 107566 w 533400"/>
                  <a:gd name="connsiteY50" fmla="*/ 221580 h 675989"/>
                  <a:gd name="connsiteX51" fmla="*/ 76200 w 533400"/>
                  <a:gd name="connsiteY51" fmla="*/ 252946 h 675989"/>
                  <a:gd name="connsiteX52" fmla="*/ 62770 w 533400"/>
                  <a:gd name="connsiteY52" fmla="*/ 239516 h 675989"/>
                  <a:gd name="connsiteX53" fmla="*/ 266700 w 533400"/>
                  <a:gd name="connsiteY53" fmla="*/ 114014 h 675989"/>
                  <a:gd name="connsiteX54" fmla="*/ 38100 w 533400"/>
                  <a:gd name="connsiteY54" fmla="*/ 342614 h 675989"/>
                  <a:gd name="connsiteX55" fmla="*/ 54378 w 533400"/>
                  <a:gd name="connsiteY55" fmla="*/ 258061 h 675989"/>
                  <a:gd name="connsiteX56" fmla="*/ 69466 w 533400"/>
                  <a:gd name="connsiteY56" fmla="*/ 273148 h 675989"/>
                  <a:gd name="connsiteX57" fmla="*/ 82934 w 533400"/>
                  <a:gd name="connsiteY57" fmla="*/ 273148 h 675989"/>
                  <a:gd name="connsiteX58" fmla="*/ 114300 w 533400"/>
                  <a:gd name="connsiteY58" fmla="*/ 241783 h 675989"/>
                  <a:gd name="connsiteX59" fmla="*/ 145666 w 533400"/>
                  <a:gd name="connsiteY59" fmla="*/ 273148 h 675989"/>
                  <a:gd name="connsiteX60" fmla="*/ 159134 w 533400"/>
                  <a:gd name="connsiteY60" fmla="*/ 273148 h 675989"/>
                  <a:gd name="connsiteX61" fmla="*/ 190500 w 533400"/>
                  <a:gd name="connsiteY61" fmla="*/ 241783 h 675989"/>
                  <a:gd name="connsiteX62" fmla="*/ 221866 w 533400"/>
                  <a:gd name="connsiteY62" fmla="*/ 273148 h 675989"/>
                  <a:gd name="connsiteX63" fmla="*/ 235334 w 533400"/>
                  <a:gd name="connsiteY63" fmla="*/ 273148 h 675989"/>
                  <a:gd name="connsiteX64" fmla="*/ 266700 w 533400"/>
                  <a:gd name="connsiteY64" fmla="*/ 241783 h 675989"/>
                  <a:gd name="connsiteX65" fmla="*/ 298066 w 533400"/>
                  <a:gd name="connsiteY65" fmla="*/ 273148 h 675989"/>
                  <a:gd name="connsiteX66" fmla="*/ 311534 w 533400"/>
                  <a:gd name="connsiteY66" fmla="*/ 273148 h 675989"/>
                  <a:gd name="connsiteX67" fmla="*/ 342900 w 533400"/>
                  <a:gd name="connsiteY67" fmla="*/ 241783 h 675989"/>
                  <a:gd name="connsiteX68" fmla="*/ 374266 w 533400"/>
                  <a:gd name="connsiteY68" fmla="*/ 273148 h 675989"/>
                  <a:gd name="connsiteX69" fmla="*/ 387734 w 533400"/>
                  <a:gd name="connsiteY69" fmla="*/ 273148 h 675989"/>
                  <a:gd name="connsiteX70" fmla="*/ 419100 w 533400"/>
                  <a:gd name="connsiteY70" fmla="*/ 241783 h 675989"/>
                  <a:gd name="connsiteX71" fmla="*/ 450466 w 533400"/>
                  <a:gd name="connsiteY71" fmla="*/ 273148 h 675989"/>
                  <a:gd name="connsiteX72" fmla="*/ 463934 w 533400"/>
                  <a:gd name="connsiteY72" fmla="*/ 273148 h 675989"/>
                  <a:gd name="connsiteX73" fmla="*/ 479022 w 533400"/>
                  <a:gd name="connsiteY73" fmla="*/ 258061 h 675989"/>
                  <a:gd name="connsiteX74" fmla="*/ 495300 w 533400"/>
                  <a:gd name="connsiteY74" fmla="*/ 342614 h 675989"/>
                  <a:gd name="connsiteX75" fmla="*/ 495300 w 533400"/>
                  <a:gd name="connsiteY75" fmla="*/ 514064 h 675989"/>
                  <a:gd name="connsiteX76" fmla="*/ 38100 w 533400"/>
                  <a:gd name="connsiteY76" fmla="*/ 514064 h 675989"/>
                  <a:gd name="connsiteX77" fmla="*/ 514350 w 533400"/>
                  <a:gd name="connsiteY77" fmla="*/ 637889 h 675989"/>
                  <a:gd name="connsiteX78" fmla="*/ 495300 w 533400"/>
                  <a:gd name="connsiteY78" fmla="*/ 656939 h 675989"/>
                  <a:gd name="connsiteX79" fmla="*/ 38100 w 533400"/>
                  <a:gd name="connsiteY79" fmla="*/ 656939 h 675989"/>
                  <a:gd name="connsiteX80" fmla="*/ 19050 w 533400"/>
                  <a:gd name="connsiteY80" fmla="*/ 637889 h 675989"/>
                  <a:gd name="connsiteX81" fmla="*/ 19050 w 533400"/>
                  <a:gd name="connsiteY81" fmla="*/ 552164 h 675989"/>
                  <a:gd name="connsiteX82" fmla="*/ 38100 w 533400"/>
                  <a:gd name="connsiteY82" fmla="*/ 533114 h 675989"/>
                  <a:gd name="connsiteX83" fmla="*/ 495300 w 533400"/>
                  <a:gd name="connsiteY83" fmla="*/ 533114 h 675989"/>
                  <a:gd name="connsiteX84" fmla="*/ 514350 w 533400"/>
                  <a:gd name="connsiteY84" fmla="*/ 552164 h 6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3400" h="675989">
                    <a:moveTo>
                      <a:pt x="514350" y="519360"/>
                    </a:moveTo>
                    <a:lnTo>
                      <a:pt x="514350" y="342614"/>
                    </a:lnTo>
                    <a:cubicBezTo>
                      <a:pt x="514183" y="219383"/>
                      <a:pt x="423554" y="114968"/>
                      <a:pt x="301571" y="97469"/>
                    </a:cubicBezTo>
                    <a:lnTo>
                      <a:pt x="289693" y="85592"/>
                    </a:lnTo>
                    <a:lnTo>
                      <a:pt x="333223" y="85592"/>
                    </a:lnTo>
                    <a:cubicBezTo>
                      <a:pt x="338483" y="85592"/>
                      <a:pt x="342748" y="81327"/>
                      <a:pt x="342748" y="76067"/>
                    </a:cubicBezTo>
                    <a:cubicBezTo>
                      <a:pt x="342748" y="70806"/>
                      <a:pt x="338483" y="66542"/>
                      <a:pt x="333223" y="66542"/>
                    </a:cubicBezTo>
                    <a:lnTo>
                      <a:pt x="289693" y="66542"/>
                    </a:lnTo>
                    <a:lnTo>
                      <a:pt x="320478" y="35766"/>
                    </a:lnTo>
                    <a:cubicBezTo>
                      <a:pt x="324198" y="32045"/>
                      <a:pt x="324195" y="26013"/>
                      <a:pt x="320473" y="22293"/>
                    </a:cubicBezTo>
                    <a:cubicBezTo>
                      <a:pt x="316752" y="18574"/>
                      <a:pt x="310720" y="18577"/>
                      <a:pt x="307000" y="22298"/>
                    </a:cubicBezTo>
                    <a:lnTo>
                      <a:pt x="276225" y="53054"/>
                    </a:lnTo>
                    <a:lnTo>
                      <a:pt x="276225" y="9525"/>
                    </a:lnTo>
                    <a:cubicBezTo>
                      <a:pt x="276225" y="4264"/>
                      <a:pt x="271961" y="0"/>
                      <a:pt x="266700" y="0"/>
                    </a:cubicBezTo>
                    <a:cubicBezTo>
                      <a:pt x="261439" y="0"/>
                      <a:pt x="257175" y="4264"/>
                      <a:pt x="257175" y="9525"/>
                    </a:cubicBezTo>
                    <a:lnTo>
                      <a:pt x="257175" y="53054"/>
                    </a:lnTo>
                    <a:lnTo>
                      <a:pt x="226400" y="22279"/>
                    </a:lnTo>
                    <a:cubicBezTo>
                      <a:pt x="222680" y="18558"/>
                      <a:pt x="216648" y="18555"/>
                      <a:pt x="212927" y="22274"/>
                    </a:cubicBezTo>
                    <a:cubicBezTo>
                      <a:pt x="209205" y="25994"/>
                      <a:pt x="209202" y="32026"/>
                      <a:pt x="212922" y="35747"/>
                    </a:cubicBezTo>
                    <a:lnTo>
                      <a:pt x="243707" y="66523"/>
                    </a:lnTo>
                    <a:lnTo>
                      <a:pt x="200177" y="66523"/>
                    </a:lnTo>
                    <a:cubicBezTo>
                      <a:pt x="194917" y="66523"/>
                      <a:pt x="190652" y="70787"/>
                      <a:pt x="190652" y="76048"/>
                    </a:cubicBezTo>
                    <a:cubicBezTo>
                      <a:pt x="190652" y="81308"/>
                      <a:pt x="194917" y="85573"/>
                      <a:pt x="200177" y="85573"/>
                    </a:cubicBezTo>
                    <a:lnTo>
                      <a:pt x="243707" y="85573"/>
                    </a:lnTo>
                    <a:lnTo>
                      <a:pt x="231829" y="97450"/>
                    </a:lnTo>
                    <a:cubicBezTo>
                      <a:pt x="109839" y="114950"/>
                      <a:pt x="19207" y="219375"/>
                      <a:pt x="19050" y="342614"/>
                    </a:cubicBezTo>
                    <a:lnTo>
                      <a:pt x="19050" y="519360"/>
                    </a:lnTo>
                    <a:cubicBezTo>
                      <a:pt x="7302" y="526113"/>
                      <a:pt x="43" y="538614"/>
                      <a:pt x="0" y="552164"/>
                    </a:cubicBezTo>
                    <a:lnTo>
                      <a:pt x="0" y="637889"/>
                    </a:lnTo>
                    <a:cubicBezTo>
                      <a:pt x="0" y="658931"/>
                      <a:pt x="17058" y="675989"/>
                      <a:pt x="38100" y="675989"/>
                    </a:cubicBezTo>
                    <a:lnTo>
                      <a:pt x="495300" y="675989"/>
                    </a:lnTo>
                    <a:cubicBezTo>
                      <a:pt x="516342" y="675989"/>
                      <a:pt x="533400" y="658931"/>
                      <a:pt x="533400" y="637889"/>
                    </a:cubicBezTo>
                    <a:lnTo>
                      <a:pt x="533400" y="552164"/>
                    </a:lnTo>
                    <a:cubicBezTo>
                      <a:pt x="533357" y="538614"/>
                      <a:pt x="526098" y="526113"/>
                      <a:pt x="514350" y="519360"/>
                    </a:cubicBezTo>
                    <a:close/>
                    <a:moveTo>
                      <a:pt x="266700" y="114014"/>
                    </a:moveTo>
                    <a:cubicBezTo>
                      <a:pt x="352889" y="114099"/>
                      <a:pt x="431718" y="162611"/>
                      <a:pt x="470630" y="239516"/>
                    </a:cubicBezTo>
                    <a:lnTo>
                      <a:pt x="457200" y="252946"/>
                    </a:lnTo>
                    <a:lnTo>
                      <a:pt x="425834" y="221580"/>
                    </a:lnTo>
                    <a:cubicBezTo>
                      <a:pt x="422115" y="217862"/>
                      <a:pt x="416085" y="217862"/>
                      <a:pt x="412366" y="221580"/>
                    </a:cubicBezTo>
                    <a:lnTo>
                      <a:pt x="381000" y="252946"/>
                    </a:lnTo>
                    <a:lnTo>
                      <a:pt x="349634" y="221580"/>
                    </a:lnTo>
                    <a:cubicBezTo>
                      <a:pt x="345915" y="217862"/>
                      <a:pt x="339885" y="217862"/>
                      <a:pt x="336166" y="221580"/>
                    </a:cubicBezTo>
                    <a:lnTo>
                      <a:pt x="304800" y="252946"/>
                    </a:lnTo>
                    <a:lnTo>
                      <a:pt x="273434" y="221580"/>
                    </a:lnTo>
                    <a:cubicBezTo>
                      <a:pt x="269715" y="217862"/>
                      <a:pt x="263685" y="217862"/>
                      <a:pt x="259966" y="221580"/>
                    </a:cubicBezTo>
                    <a:lnTo>
                      <a:pt x="228600" y="252946"/>
                    </a:lnTo>
                    <a:lnTo>
                      <a:pt x="197234" y="221580"/>
                    </a:lnTo>
                    <a:cubicBezTo>
                      <a:pt x="193515" y="217862"/>
                      <a:pt x="187485" y="217862"/>
                      <a:pt x="183766" y="221580"/>
                    </a:cubicBezTo>
                    <a:lnTo>
                      <a:pt x="152400" y="252946"/>
                    </a:lnTo>
                    <a:lnTo>
                      <a:pt x="121034" y="221580"/>
                    </a:lnTo>
                    <a:cubicBezTo>
                      <a:pt x="117315" y="217862"/>
                      <a:pt x="111285" y="217862"/>
                      <a:pt x="107566" y="221580"/>
                    </a:cubicBezTo>
                    <a:lnTo>
                      <a:pt x="76200" y="252946"/>
                    </a:lnTo>
                    <a:lnTo>
                      <a:pt x="62770" y="239516"/>
                    </a:lnTo>
                    <a:cubicBezTo>
                      <a:pt x="101682" y="162611"/>
                      <a:pt x="180511" y="114098"/>
                      <a:pt x="266700" y="114014"/>
                    </a:cubicBezTo>
                    <a:close/>
                    <a:moveTo>
                      <a:pt x="38100" y="342614"/>
                    </a:moveTo>
                    <a:cubicBezTo>
                      <a:pt x="38091" y="313651"/>
                      <a:pt x="43616" y="284951"/>
                      <a:pt x="54378" y="258061"/>
                    </a:cubicBezTo>
                    <a:lnTo>
                      <a:pt x="69466" y="273148"/>
                    </a:lnTo>
                    <a:cubicBezTo>
                      <a:pt x="73185" y="276867"/>
                      <a:pt x="79215" y="276867"/>
                      <a:pt x="82934" y="273148"/>
                    </a:cubicBezTo>
                    <a:lnTo>
                      <a:pt x="114300" y="241783"/>
                    </a:lnTo>
                    <a:lnTo>
                      <a:pt x="145666" y="273148"/>
                    </a:lnTo>
                    <a:cubicBezTo>
                      <a:pt x="149385" y="276867"/>
                      <a:pt x="155415" y="276867"/>
                      <a:pt x="159134" y="273148"/>
                    </a:cubicBezTo>
                    <a:lnTo>
                      <a:pt x="190500" y="241783"/>
                    </a:lnTo>
                    <a:lnTo>
                      <a:pt x="221866" y="273148"/>
                    </a:lnTo>
                    <a:cubicBezTo>
                      <a:pt x="225585" y="276867"/>
                      <a:pt x="231615" y="276867"/>
                      <a:pt x="235334" y="273148"/>
                    </a:cubicBezTo>
                    <a:lnTo>
                      <a:pt x="266700" y="241783"/>
                    </a:lnTo>
                    <a:lnTo>
                      <a:pt x="298066" y="273148"/>
                    </a:lnTo>
                    <a:cubicBezTo>
                      <a:pt x="301785" y="276867"/>
                      <a:pt x="307815" y="276867"/>
                      <a:pt x="311534" y="273148"/>
                    </a:cubicBezTo>
                    <a:lnTo>
                      <a:pt x="342900" y="241783"/>
                    </a:lnTo>
                    <a:lnTo>
                      <a:pt x="374266" y="273148"/>
                    </a:lnTo>
                    <a:cubicBezTo>
                      <a:pt x="377985" y="276867"/>
                      <a:pt x="384015" y="276867"/>
                      <a:pt x="387734" y="273148"/>
                    </a:cubicBezTo>
                    <a:lnTo>
                      <a:pt x="419100" y="241783"/>
                    </a:lnTo>
                    <a:lnTo>
                      <a:pt x="450466" y="273148"/>
                    </a:lnTo>
                    <a:cubicBezTo>
                      <a:pt x="454185" y="276867"/>
                      <a:pt x="460215" y="276867"/>
                      <a:pt x="463934" y="273148"/>
                    </a:cubicBezTo>
                    <a:lnTo>
                      <a:pt x="479022" y="258061"/>
                    </a:lnTo>
                    <a:cubicBezTo>
                      <a:pt x="489784" y="284951"/>
                      <a:pt x="495309" y="313651"/>
                      <a:pt x="495300" y="342614"/>
                    </a:cubicBezTo>
                    <a:lnTo>
                      <a:pt x="495300" y="514064"/>
                    </a:lnTo>
                    <a:lnTo>
                      <a:pt x="38100" y="514064"/>
                    </a:lnTo>
                    <a:close/>
                    <a:moveTo>
                      <a:pt x="514350" y="637889"/>
                    </a:moveTo>
                    <a:cubicBezTo>
                      <a:pt x="514350" y="648411"/>
                      <a:pt x="505821" y="656939"/>
                      <a:pt x="495300" y="656939"/>
                    </a:cubicBezTo>
                    <a:lnTo>
                      <a:pt x="38100" y="656939"/>
                    </a:lnTo>
                    <a:cubicBezTo>
                      <a:pt x="27579" y="656939"/>
                      <a:pt x="19050" y="648411"/>
                      <a:pt x="19050" y="637889"/>
                    </a:cubicBezTo>
                    <a:lnTo>
                      <a:pt x="19050" y="552164"/>
                    </a:lnTo>
                    <a:cubicBezTo>
                      <a:pt x="19050" y="541643"/>
                      <a:pt x="27579" y="533114"/>
                      <a:pt x="38100" y="533114"/>
                    </a:cubicBezTo>
                    <a:lnTo>
                      <a:pt x="495300" y="533114"/>
                    </a:lnTo>
                    <a:cubicBezTo>
                      <a:pt x="505821" y="533114"/>
                      <a:pt x="514350" y="541643"/>
                      <a:pt x="514350" y="552164"/>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5" name="Freihandform 44">
                <a:extLst>
                  <a:ext uri="{FF2B5EF4-FFF2-40B4-BE49-F238E27FC236}">
                    <a16:creationId xmlns:a16="http://schemas.microsoft.com/office/drawing/2014/main" id="{484872E7-77D2-C5E5-9D60-7EDFF67BB6B2}"/>
                  </a:ext>
                </a:extLst>
              </p:cNvPr>
              <p:cNvSpPr/>
              <p:nvPr/>
            </p:nvSpPr>
            <p:spPr>
              <a:xfrm>
                <a:off x="11332944" y="3955007"/>
                <a:ext cx="76315" cy="76315"/>
              </a:xfrm>
              <a:custGeom>
                <a:avLst/>
                <a:gdLst>
                  <a:gd name="connsiteX0" fmla="*/ 73527 w 76315"/>
                  <a:gd name="connsiteY0" fmla="*/ 2789 h 76315"/>
                  <a:gd name="connsiteX1" fmla="*/ 60058 w 76315"/>
                  <a:gd name="connsiteY1" fmla="*/ 2789 h 76315"/>
                  <a:gd name="connsiteX2" fmla="*/ 38217 w 76315"/>
                  <a:gd name="connsiteY2" fmla="*/ 24630 h 76315"/>
                  <a:gd name="connsiteX3" fmla="*/ 16377 w 76315"/>
                  <a:gd name="connsiteY3" fmla="*/ 2789 h 76315"/>
                  <a:gd name="connsiteX4" fmla="*/ 2908 w 76315"/>
                  <a:gd name="connsiteY4" fmla="*/ 3023 h 76315"/>
                  <a:gd name="connsiteX5" fmla="*/ 2908 w 76315"/>
                  <a:gd name="connsiteY5" fmla="*/ 16257 h 76315"/>
                  <a:gd name="connsiteX6" fmla="*/ 24749 w 76315"/>
                  <a:gd name="connsiteY6" fmla="*/ 38098 h 76315"/>
                  <a:gd name="connsiteX7" fmla="*/ 2908 w 76315"/>
                  <a:gd name="connsiteY7" fmla="*/ 59939 h 76315"/>
                  <a:gd name="connsiteX8" fmla="*/ 2674 w 76315"/>
                  <a:gd name="connsiteY8" fmla="*/ 73407 h 76315"/>
                  <a:gd name="connsiteX9" fmla="*/ 16142 w 76315"/>
                  <a:gd name="connsiteY9" fmla="*/ 73642 h 76315"/>
                  <a:gd name="connsiteX10" fmla="*/ 16377 w 76315"/>
                  <a:gd name="connsiteY10" fmla="*/ 73407 h 76315"/>
                  <a:gd name="connsiteX11" fmla="*/ 38217 w 76315"/>
                  <a:gd name="connsiteY11" fmla="*/ 51566 h 76315"/>
                  <a:gd name="connsiteX12" fmla="*/ 60058 w 76315"/>
                  <a:gd name="connsiteY12" fmla="*/ 73407 h 76315"/>
                  <a:gd name="connsiteX13" fmla="*/ 73527 w 76315"/>
                  <a:gd name="connsiteY13" fmla="*/ 73173 h 76315"/>
                  <a:gd name="connsiteX14" fmla="*/ 73527 w 76315"/>
                  <a:gd name="connsiteY14" fmla="*/ 59939 h 76315"/>
                  <a:gd name="connsiteX15" fmla="*/ 51686 w 76315"/>
                  <a:gd name="connsiteY15" fmla="*/ 38098 h 76315"/>
                  <a:gd name="connsiteX16" fmla="*/ 73527 w 76315"/>
                  <a:gd name="connsiteY16" fmla="*/ 16257 h 76315"/>
                  <a:gd name="connsiteX17" fmla="*/ 73527 w 76315"/>
                  <a:gd name="connsiteY17" fmla="*/ 2789 h 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15" h="76315">
                    <a:moveTo>
                      <a:pt x="73527" y="2789"/>
                    </a:moveTo>
                    <a:cubicBezTo>
                      <a:pt x="69807" y="-930"/>
                      <a:pt x="63778" y="-930"/>
                      <a:pt x="60058" y="2789"/>
                    </a:cubicBezTo>
                    <a:lnTo>
                      <a:pt x="38217" y="24630"/>
                    </a:lnTo>
                    <a:lnTo>
                      <a:pt x="16377" y="2789"/>
                    </a:lnTo>
                    <a:cubicBezTo>
                      <a:pt x="12592" y="-866"/>
                      <a:pt x="6563" y="-761"/>
                      <a:pt x="2908" y="3023"/>
                    </a:cubicBezTo>
                    <a:cubicBezTo>
                      <a:pt x="-657" y="6714"/>
                      <a:pt x="-657" y="12566"/>
                      <a:pt x="2908" y="16257"/>
                    </a:cubicBezTo>
                    <a:lnTo>
                      <a:pt x="24749" y="38098"/>
                    </a:lnTo>
                    <a:lnTo>
                      <a:pt x="2908" y="59939"/>
                    </a:lnTo>
                    <a:cubicBezTo>
                      <a:pt x="-876" y="63594"/>
                      <a:pt x="-981" y="69623"/>
                      <a:pt x="2674" y="73407"/>
                    </a:cubicBezTo>
                    <a:cubicBezTo>
                      <a:pt x="6329" y="77192"/>
                      <a:pt x="12359" y="77296"/>
                      <a:pt x="16142" y="73642"/>
                    </a:cubicBezTo>
                    <a:cubicBezTo>
                      <a:pt x="16222" y="73564"/>
                      <a:pt x="16300" y="73486"/>
                      <a:pt x="16377" y="73407"/>
                    </a:cubicBezTo>
                    <a:lnTo>
                      <a:pt x="38217" y="51566"/>
                    </a:lnTo>
                    <a:lnTo>
                      <a:pt x="60058" y="73407"/>
                    </a:lnTo>
                    <a:cubicBezTo>
                      <a:pt x="63843" y="77062"/>
                      <a:pt x="69872" y="76957"/>
                      <a:pt x="73527" y="73173"/>
                    </a:cubicBezTo>
                    <a:cubicBezTo>
                      <a:pt x="77092" y="69482"/>
                      <a:pt x="77092" y="63630"/>
                      <a:pt x="73527" y="59939"/>
                    </a:cubicBezTo>
                    <a:lnTo>
                      <a:pt x="51686" y="38098"/>
                    </a:lnTo>
                    <a:lnTo>
                      <a:pt x="73527" y="16257"/>
                    </a:lnTo>
                    <a:cubicBezTo>
                      <a:pt x="77245" y="12538"/>
                      <a:pt x="77245" y="6508"/>
                      <a:pt x="73527" y="2789"/>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6" name="Freihandform 45">
                <a:extLst>
                  <a:ext uri="{FF2B5EF4-FFF2-40B4-BE49-F238E27FC236}">
                    <a16:creationId xmlns:a16="http://schemas.microsoft.com/office/drawing/2014/main" id="{AA32BF7C-22C1-BDF9-9C04-C661C5F6DE97}"/>
                  </a:ext>
                </a:extLst>
              </p:cNvPr>
              <p:cNvSpPr/>
              <p:nvPr/>
            </p:nvSpPr>
            <p:spPr>
              <a:xfrm>
                <a:off x="11161494" y="3955007"/>
                <a:ext cx="76315" cy="76315"/>
              </a:xfrm>
              <a:custGeom>
                <a:avLst/>
                <a:gdLst>
                  <a:gd name="connsiteX0" fmla="*/ 73527 w 76315"/>
                  <a:gd name="connsiteY0" fmla="*/ 2789 h 76315"/>
                  <a:gd name="connsiteX1" fmla="*/ 60058 w 76315"/>
                  <a:gd name="connsiteY1" fmla="*/ 2789 h 76315"/>
                  <a:gd name="connsiteX2" fmla="*/ 38217 w 76315"/>
                  <a:gd name="connsiteY2" fmla="*/ 24630 h 76315"/>
                  <a:gd name="connsiteX3" fmla="*/ 16377 w 76315"/>
                  <a:gd name="connsiteY3" fmla="*/ 2789 h 76315"/>
                  <a:gd name="connsiteX4" fmla="*/ 2908 w 76315"/>
                  <a:gd name="connsiteY4" fmla="*/ 3023 h 76315"/>
                  <a:gd name="connsiteX5" fmla="*/ 2908 w 76315"/>
                  <a:gd name="connsiteY5" fmla="*/ 16257 h 76315"/>
                  <a:gd name="connsiteX6" fmla="*/ 24749 w 76315"/>
                  <a:gd name="connsiteY6" fmla="*/ 38098 h 76315"/>
                  <a:gd name="connsiteX7" fmla="*/ 2908 w 76315"/>
                  <a:gd name="connsiteY7" fmla="*/ 59939 h 76315"/>
                  <a:gd name="connsiteX8" fmla="*/ 2674 w 76315"/>
                  <a:gd name="connsiteY8" fmla="*/ 73407 h 76315"/>
                  <a:gd name="connsiteX9" fmla="*/ 16142 w 76315"/>
                  <a:gd name="connsiteY9" fmla="*/ 73642 h 76315"/>
                  <a:gd name="connsiteX10" fmla="*/ 16377 w 76315"/>
                  <a:gd name="connsiteY10" fmla="*/ 73407 h 76315"/>
                  <a:gd name="connsiteX11" fmla="*/ 38217 w 76315"/>
                  <a:gd name="connsiteY11" fmla="*/ 51566 h 76315"/>
                  <a:gd name="connsiteX12" fmla="*/ 60058 w 76315"/>
                  <a:gd name="connsiteY12" fmla="*/ 73407 h 76315"/>
                  <a:gd name="connsiteX13" fmla="*/ 73527 w 76315"/>
                  <a:gd name="connsiteY13" fmla="*/ 73173 h 76315"/>
                  <a:gd name="connsiteX14" fmla="*/ 73527 w 76315"/>
                  <a:gd name="connsiteY14" fmla="*/ 59939 h 76315"/>
                  <a:gd name="connsiteX15" fmla="*/ 51686 w 76315"/>
                  <a:gd name="connsiteY15" fmla="*/ 38098 h 76315"/>
                  <a:gd name="connsiteX16" fmla="*/ 73527 w 76315"/>
                  <a:gd name="connsiteY16" fmla="*/ 16257 h 76315"/>
                  <a:gd name="connsiteX17" fmla="*/ 73527 w 76315"/>
                  <a:gd name="connsiteY17" fmla="*/ 2789 h 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15" h="76315">
                    <a:moveTo>
                      <a:pt x="73527" y="2789"/>
                    </a:moveTo>
                    <a:cubicBezTo>
                      <a:pt x="69807" y="-930"/>
                      <a:pt x="63778" y="-930"/>
                      <a:pt x="60058" y="2789"/>
                    </a:cubicBezTo>
                    <a:lnTo>
                      <a:pt x="38217" y="24630"/>
                    </a:lnTo>
                    <a:lnTo>
                      <a:pt x="16377" y="2789"/>
                    </a:lnTo>
                    <a:cubicBezTo>
                      <a:pt x="12592" y="-866"/>
                      <a:pt x="6563" y="-761"/>
                      <a:pt x="2908" y="3023"/>
                    </a:cubicBezTo>
                    <a:cubicBezTo>
                      <a:pt x="-657" y="6714"/>
                      <a:pt x="-657" y="12566"/>
                      <a:pt x="2908" y="16257"/>
                    </a:cubicBezTo>
                    <a:lnTo>
                      <a:pt x="24749" y="38098"/>
                    </a:lnTo>
                    <a:lnTo>
                      <a:pt x="2908" y="59939"/>
                    </a:lnTo>
                    <a:cubicBezTo>
                      <a:pt x="-876" y="63594"/>
                      <a:pt x="-981" y="69623"/>
                      <a:pt x="2674" y="73407"/>
                    </a:cubicBezTo>
                    <a:cubicBezTo>
                      <a:pt x="6329" y="77192"/>
                      <a:pt x="12359" y="77296"/>
                      <a:pt x="16142" y="73642"/>
                    </a:cubicBezTo>
                    <a:cubicBezTo>
                      <a:pt x="16222" y="73564"/>
                      <a:pt x="16299" y="73486"/>
                      <a:pt x="16377" y="73407"/>
                    </a:cubicBezTo>
                    <a:lnTo>
                      <a:pt x="38217" y="51566"/>
                    </a:lnTo>
                    <a:lnTo>
                      <a:pt x="60058" y="73407"/>
                    </a:lnTo>
                    <a:cubicBezTo>
                      <a:pt x="63843" y="77062"/>
                      <a:pt x="69872" y="76957"/>
                      <a:pt x="73527" y="73173"/>
                    </a:cubicBezTo>
                    <a:cubicBezTo>
                      <a:pt x="77092" y="69482"/>
                      <a:pt x="77092" y="63630"/>
                      <a:pt x="73527" y="59939"/>
                    </a:cubicBezTo>
                    <a:lnTo>
                      <a:pt x="51686" y="38098"/>
                    </a:lnTo>
                    <a:lnTo>
                      <a:pt x="73527" y="16257"/>
                    </a:lnTo>
                    <a:cubicBezTo>
                      <a:pt x="77245" y="12538"/>
                      <a:pt x="77245" y="6508"/>
                      <a:pt x="73527" y="2789"/>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7" name="Freihandform 46">
                <a:extLst>
                  <a:ext uri="{FF2B5EF4-FFF2-40B4-BE49-F238E27FC236}">
                    <a16:creationId xmlns:a16="http://schemas.microsoft.com/office/drawing/2014/main" id="{3B83DFE6-D694-2A4D-E8EC-7A845E9A184B}"/>
                  </a:ext>
                </a:extLst>
              </p:cNvPr>
              <p:cNvSpPr/>
              <p:nvPr/>
            </p:nvSpPr>
            <p:spPr>
              <a:xfrm>
                <a:off x="11504394" y="3955007"/>
                <a:ext cx="76315" cy="76315"/>
              </a:xfrm>
              <a:custGeom>
                <a:avLst/>
                <a:gdLst>
                  <a:gd name="connsiteX0" fmla="*/ 73527 w 76315"/>
                  <a:gd name="connsiteY0" fmla="*/ 2789 h 76315"/>
                  <a:gd name="connsiteX1" fmla="*/ 60058 w 76315"/>
                  <a:gd name="connsiteY1" fmla="*/ 2789 h 76315"/>
                  <a:gd name="connsiteX2" fmla="*/ 38217 w 76315"/>
                  <a:gd name="connsiteY2" fmla="*/ 24630 h 76315"/>
                  <a:gd name="connsiteX3" fmla="*/ 16377 w 76315"/>
                  <a:gd name="connsiteY3" fmla="*/ 2789 h 76315"/>
                  <a:gd name="connsiteX4" fmla="*/ 2908 w 76315"/>
                  <a:gd name="connsiteY4" fmla="*/ 3023 h 76315"/>
                  <a:gd name="connsiteX5" fmla="*/ 2908 w 76315"/>
                  <a:gd name="connsiteY5" fmla="*/ 16257 h 76315"/>
                  <a:gd name="connsiteX6" fmla="*/ 24749 w 76315"/>
                  <a:gd name="connsiteY6" fmla="*/ 38098 h 76315"/>
                  <a:gd name="connsiteX7" fmla="*/ 2908 w 76315"/>
                  <a:gd name="connsiteY7" fmla="*/ 59939 h 76315"/>
                  <a:gd name="connsiteX8" fmla="*/ 2674 w 76315"/>
                  <a:gd name="connsiteY8" fmla="*/ 73407 h 76315"/>
                  <a:gd name="connsiteX9" fmla="*/ 16142 w 76315"/>
                  <a:gd name="connsiteY9" fmla="*/ 73642 h 76315"/>
                  <a:gd name="connsiteX10" fmla="*/ 16377 w 76315"/>
                  <a:gd name="connsiteY10" fmla="*/ 73407 h 76315"/>
                  <a:gd name="connsiteX11" fmla="*/ 38217 w 76315"/>
                  <a:gd name="connsiteY11" fmla="*/ 51566 h 76315"/>
                  <a:gd name="connsiteX12" fmla="*/ 60058 w 76315"/>
                  <a:gd name="connsiteY12" fmla="*/ 73407 h 76315"/>
                  <a:gd name="connsiteX13" fmla="*/ 73527 w 76315"/>
                  <a:gd name="connsiteY13" fmla="*/ 73173 h 76315"/>
                  <a:gd name="connsiteX14" fmla="*/ 73527 w 76315"/>
                  <a:gd name="connsiteY14" fmla="*/ 59939 h 76315"/>
                  <a:gd name="connsiteX15" fmla="*/ 51686 w 76315"/>
                  <a:gd name="connsiteY15" fmla="*/ 38098 h 76315"/>
                  <a:gd name="connsiteX16" fmla="*/ 73527 w 76315"/>
                  <a:gd name="connsiteY16" fmla="*/ 16257 h 76315"/>
                  <a:gd name="connsiteX17" fmla="*/ 73527 w 76315"/>
                  <a:gd name="connsiteY17" fmla="*/ 2789 h 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15" h="76315">
                    <a:moveTo>
                      <a:pt x="73527" y="2789"/>
                    </a:moveTo>
                    <a:cubicBezTo>
                      <a:pt x="69807" y="-930"/>
                      <a:pt x="63778" y="-930"/>
                      <a:pt x="60058" y="2789"/>
                    </a:cubicBezTo>
                    <a:lnTo>
                      <a:pt x="38217" y="24630"/>
                    </a:lnTo>
                    <a:lnTo>
                      <a:pt x="16377" y="2789"/>
                    </a:lnTo>
                    <a:cubicBezTo>
                      <a:pt x="12592" y="-866"/>
                      <a:pt x="6563" y="-761"/>
                      <a:pt x="2908" y="3023"/>
                    </a:cubicBezTo>
                    <a:cubicBezTo>
                      <a:pt x="-657" y="6714"/>
                      <a:pt x="-657" y="12566"/>
                      <a:pt x="2908" y="16257"/>
                    </a:cubicBezTo>
                    <a:lnTo>
                      <a:pt x="24749" y="38098"/>
                    </a:lnTo>
                    <a:lnTo>
                      <a:pt x="2908" y="59939"/>
                    </a:lnTo>
                    <a:cubicBezTo>
                      <a:pt x="-876" y="63594"/>
                      <a:pt x="-981" y="69623"/>
                      <a:pt x="2674" y="73407"/>
                    </a:cubicBezTo>
                    <a:cubicBezTo>
                      <a:pt x="6329" y="77192"/>
                      <a:pt x="12359" y="77296"/>
                      <a:pt x="16142" y="73642"/>
                    </a:cubicBezTo>
                    <a:cubicBezTo>
                      <a:pt x="16222" y="73564"/>
                      <a:pt x="16300" y="73486"/>
                      <a:pt x="16377" y="73407"/>
                    </a:cubicBezTo>
                    <a:lnTo>
                      <a:pt x="38217" y="51566"/>
                    </a:lnTo>
                    <a:lnTo>
                      <a:pt x="60058" y="73407"/>
                    </a:lnTo>
                    <a:cubicBezTo>
                      <a:pt x="63843" y="77062"/>
                      <a:pt x="69872" y="76957"/>
                      <a:pt x="73527" y="73173"/>
                    </a:cubicBezTo>
                    <a:cubicBezTo>
                      <a:pt x="77092" y="69482"/>
                      <a:pt x="77092" y="63630"/>
                      <a:pt x="73527" y="59939"/>
                    </a:cubicBezTo>
                    <a:lnTo>
                      <a:pt x="51686" y="38098"/>
                    </a:lnTo>
                    <a:lnTo>
                      <a:pt x="73527" y="16257"/>
                    </a:lnTo>
                    <a:cubicBezTo>
                      <a:pt x="77245" y="12538"/>
                      <a:pt x="77245" y="6508"/>
                      <a:pt x="73527" y="2789"/>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8" name="Freihandform 47">
                <a:extLst>
                  <a:ext uri="{FF2B5EF4-FFF2-40B4-BE49-F238E27FC236}">
                    <a16:creationId xmlns:a16="http://schemas.microsoft.com/office/drawing/2014/main" id="{6B1B9C65-DB26-EEEF-1E25-A041376912DB}"/>
                  </a:ext>
                </a:extLst>
              </p:cNvPr>
              <p:cNvSpPr/>
              <p:nvPr/>
            </p:nvSpPr>
            <p:spPr>
              <a:xfrm>
                <a:off x="11266387" y="3974056"/>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9" name="Freihandform 48">
                <a:extLst>
                  <a:ext uri="{FF2B5EF4-FFF2-40B4-BE49-F238E27FC236}">
                    <a16:creationId xmlns:a16="http://schemas.microsoft.com/office/drawing/2014/main" id="{5E801233-92FC-A9E6-207A-9372E958CB43}"/>
                  </a:ext>
                </a:extLst>
              </p:cNvPr>
              <p:cNvSpPr/>
              <p:nvPr/>
            </p:nvSpPr>
            <p:spPr>
              <a:xfrm>
                <a:off x="11437837" y="3974056"/>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grpSp>
        <p:pic>
          <p:nvPicPr>
            <p:cNvPr id="42" name="Grafik 41" descr="Megafon1 Silhouette">
              <a:extLst>
                <a:ext uri="{FF2B5EF4-FFF2-40B4-BE49-F238E27FC236}">
                  <a16:creationId xmlns:a16="http://schemas.microsoft.com/office/drawing/2014/main" id="{828E02C4-C0FC-E1EB-6E6E-21E934BD46D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a:off x="11329760" y="2826144"/>
              <a:ext cx="914400" cy="914400"/>
            </a:xfrm>
            <a:prstGeom prst="rect">
              <a:avLst/>
            </a:prstGeom>
          </p:spPr>
        </p:pic>
      </p:grpSp>
      <p:grpSp>
        <p:nvGrpSpPr>
          <p:cNvPr id="63" name="Gruppieren 62">
            <a:extLst>
              <a:ext uri="{FF2B5EF4-FFF2-40B4-BE49-F238E27FC236}">
                <a16:creationId xmlns:a16="http://schemas.microsoft.com/office/drawing/2014/main" id="{76F5A648-E54B-3DE0-8C20-B7A6F3483858}"/>
              </a:ext>
            </a:extLst>
          </p:cNvPr>
          <p:cNvGrpSpPr/>
          <p:nvPr/>
        </p:nvGrpSpPr>
        <p:grpSpPr>
          <a:xfrm>
            <a:off x="6777463" y="1739108"/>
            <a:ext cx="944916" cy="858388"/>
            <a:chOff x="6777463" y="1739108"/>
            <a:chExt cx="944916" cy="858388"/>
          </a:xfrm>
        </p:grpSpPr>
        <p:pic>
          <p:nvPicPr>
            <p:cNvPr id="59" name="Grafik 58" descr="Sterne mit einfarbiger Füllung">
              <a:extLst>
                <a:ext uri="{FF2B5EF4-FFF2-40B4-BE49-F238E27FC236}">
                  <a16:creationId xmlns:a16="http://schemas.microsoft.com/office/drawing/2014/main" id="{A59EC0A1-4C6E-13FD-B512-AB8C316C7C6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54973" y="1807194"/>
              <a:ext cx="312791" cy="312791"/>
            </a:xfrm>
            <a:prstGeom prst="rect">
              <a:avLst/>
            </a:prstGeom>
          </p:spPr>
        </p:pic>
        <p:grpSp>
          <p:nvGrpSpPr>
            <p:cNvPr id="62" name="Gruppieren 61">
              <a:extLst>
                <a:ext uri="{FF2B5EF4-FFF2-40B4-BE49-F238E27FC236}">
                  <a16:creationId xmlns:a16="http://schemas.microsoft.com/office/drawing/2014/main" id="{79A0B0DC-29F6-80A2-3E6E-CF652BB7847B}"/>
                </a:ext>
              </a:extLst>
            </p:cNvPr>
            <p:cNvGrpSpPr/>
            <p:nvPr/>
          </p:nvGrpSpPr>
          <p:grpSpPr>
            <a:xfrm>
              <a:off x="6777463" y="1739108"/>
              <a:ext cx="944916" cy="858388"/>
              <a:chOff x="6777463" y="1739108"/>
              <a:chExt cx="944916" cy="858388"/>
            </a:xfrm>
          </p:grpSpPr>
          <p:pic>
            <p:nvPicPr>
              <p:cNvPr id="55" name="Grafik 54" descr="Nüsse mit einfarbiger Füllung">
                <a:extLst>
                  <a:ext uri="{FF2B5EF4-FFF2-40B4-BE49-F238E27FC236}">
                    <a16:creationId xmlns:a16="http://schemas.microsoft.com/office/drawing/2014/main" id="{A94D1FE0-FABA-D176-D941-31F44A80772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777463" y="2181971"/>
                <a:ext cx="415525" cy="415525"/>
              </a:xfrm>
              <a:prstGeom prst="rect">
                <a:avLst/>
              </a:prstGeom>
            </p:spPr>
          </p:pic>
          <p:pic>
            <p:nvPicPr>
              <p:cNvPr id="57" name="Grafik 56" descr="Kirschblüte Silhouette">
                <a:extLst>
                  <a:ext uri="{FF2B5EF4-FFF2-40B4-BE49-F238E27FC236}">
                    <a16:creationId xmlns:a16="http://schemas.microsoft.com/office/drawing/2014/main" id="{151CCC63-AC0D-FF37-EF86-04309D78164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20564605">
                <a:off x="6997397" y="1817815"/>
                <a:ext cx="724982" cy="724982"/>
              </a:xfrm>
              <a:prstGeom prst="rect">
                <a:avLst/>
              </a:prstGeom>
            </p:spPr>
          </p:pic>
          <p:pic>
            <p:nvPicPr>
              <p:cNvPr id="60" name="Grafik 59" descr="Laubbaum Silhouette">
                <a:extLst>
                  <a:ext uri="{FF2B5EF4-FFF2-40B4-BE49-F238E27FC236}">
                    <a16:creationId xmlns:a16="http://schemas.microsoft.com/office/drawing/2014/main" id="{2ABC2945-0AD1-6E38-02CF-9F371E04CAD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896106" y="1739108"/>
                <a:ext cx="461072" cy="461072"/>
              </a:xfrm>
              <a:prstGeom prst="rect">
                <a:avLst/>
              </a:prstGeom>
            </p:spPr>
          </p:pic>
        </p:grpSp>
      </p:grpSp>
      <p:sp>
        <p:nvSpPr>
          <p:cNvPr id="1024" name="Abgerundetes Rechteck 1023">
            <a:extLst>
              <a:ext uri="{FF2B5EF4-FFF2-40B4-BE49-F238E27FC236}">
                <a16:creationId xmlns:a16="http://schemas.microsoft.com/office/drawing/2014/main" id="{7F038098-B884-61C9-E17C-4223B335B6FD}"/>
              </a:ext>
            </a:extLst>
          </p:cNvPr>
          <p:cNvSpPr/>
          <p:nvPr/>
        </p:nvSpPr>
        <p:spPr>
          <a:xfrm rot="10800000">
            <a:off x="6641223" y="2874967"/>
            <a:ext cx="495739" cy="708407"/>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025" name="Grafik 1024" descr="Pfeil nach unten mit einfarbiger Füllung">
            <a:extLst>
              <a:ext uri="{FF2B5EF4-FFF2-40B4-BE49-F238E27FC236}">
                <a16:creationId xmlns:a16="http://schemas.microsoft.com/office/drawing/2014/main" id="{46C183EE-2CC5-9D8E-C44B-4644C5E06D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6628187" y="2974803"/>
            <a:ext cx="555407" cy="555407"/>
          </a:xfrm>
          <a:prstGeom prst="rect">
            <a:avLst/>
          </a:prstGeom>
        </p:spPr>
      </p:pic>
      <p:pic>
        <p:nvPicPr>
          <p:cNvPr id="1030" name="Grafik 1029" descr="Druckerabdeckung offen Silhouette">
            <a:extLst>
              <a:ext uri="{FF2B5EF4-FFF2-40B4-BE49-F238E27FC236}">
                <a16:creationId xmlns:a16="http://schemas.microsoft.com/office/drawing/2014/main" id="{F2716BE9-1F50-9C31-3308-5CA8FD476BE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139776" y="2931085"/>
            <a:ext cx="643683" cy="643683"/>
          </a:xfrm>
          <a:prstGeom prst="rect">
            <a:avLst/>
          </a:prstGeom>
        </p:spPr>
      </p:pic>
      <p:sp>
        <p:nvSpPr>
          <p:cNvPr id="1031" name="Abgerundetes Rechteck 1030">
            <a:extLst>
              <a:ext uri="{FF2B5EF4-FFF2-40B4-BE49-F238E27FC236}">
                <a16:creationId xmlns:a16="http://schemas.microsoft.com/office/drawing/2014/main" id="{31D99D63-79A9-2452-D281-7D5985493A72}"/>
              </a:ext>
            </a:extLst>
          </p:cNvPr>
          <p:cNvSpPr/>
          <p:nvPr/>
        </p:nvSpPr>
        <p:spPr>
          <a:xfrm>
            <a:off x="6640470" y="3627400"/>
            <a:ext cx="495739" cy="708407"/>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032" name="Grafik 1031" descr="Pfeil nach unten mit einfarbiger Füllung">
            <a:extLst>
              <a:ext uri="{FF2B5EF4-FFF2-40B4-BE49-F238E27FC236}">
                <a16:creationId xmlns:a16="http://schemas.microsoft.com/office/drawing/2014/main" id="{B8BC7BBA-EE95-7793-3623-4138D6A67F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7434" y="3727236"/>
            <a:ext cx="555407" cy="555407"/>
          </a:xfrm>
          <a:prstGeom prst="rect">
            <a:avLst/>
          </a:prstGeom>
        </p:spPr>
      </p:pic>
      <p:pic>
        <p:nvPicPr>
          <p:cNvPr id="1034" name="Grafik 1033" descr="Stopp Silhouette">
            <a:extLst>
              <a:ext uri="{FF2B5EF4-FFF2-40B4-BE49-F238E27FC236}">
                <a16:creationId xmlns:a16="http://schemas.microsoft.com/office/drawing/2014/main" id="{D6D1EB62-C946-28DB-28F3-7EF4870038C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146635" y="3650514"/>
            <a:ext cx="643683" cy="643683"/>
          </a:xfrm>
          <a:prstGeom prst="rect">
            <a:avLst/>
          </a:prstGeom>
        </p:spPr>
      </p:pic>
      <p:sp>
        <p:nvSpPr>
          <p:cNvPr id="1037" name="Abgerundetes Rechteck 1036">
            <a:extLst>
              <a:ext uri="{FF2B5EF4-FFF2-40B4-BE49-F238E27FC236}">
                <a16:creationId xmlns:a16="http://schemas.microsoft.com/office/drawing/2014/main" id="{054F0726-1F29-4B56-CFB6-409B220E02FA}"/>
              </a:ext>
            </a:extLst>
          </p:cNvPr>
          <p:cNvSpPr/>
          <p:nvPr/>
        </p:nvSpPr>
        <p:spPr>
          <a:xfrm>
            <a:off x="6632301" y="493955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038" name="Grafik 1037" descr="Pfeil nach unten mit einfarbiger Füllung">
            <a:extLst>
              <a:ext uri="{FF2B5EF4-FFF2-40B4-BE49-F238E27FC236}">
                <a16:creationId xmlns:a16="http://schemas.microsoft.com/office/drawing/2014/main" id="{F5516845-12B5-3D13-7648-6387BD2DCC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0575" y="5065076"/>
            <a:ext cx="983487" cy="983487"/>
          </a:xfrm>
          <a:prstGeom prst="rect">
            <a:avLst/>
          </a:prstGeom>
        </p:spPr>
      </p:pic>
      <p:sp>
        <p:nvSpPr>
          <p:cNvPr id="1039" name="Textfeld 1038">
            <a:extLst>
              <a:ext uri="{FF2B5EF4-FFF2-40B4-BE49-F238E27FC236}">
                <a16:creationId xmlns:a16="http://schemas.microsoft.com/office/drawing/2014/main" id="{D057F2A6-DFC5-D223-49FD-52C7D991C857}"/>
              </a:ext>
            </a:extLst>
          </p:cNvPr>
          <p:cNvSpPr txBox="1"/>
          <p:nvPr/>
        </p:nvSpPr>
        <p:spPr>
          <a:xfrm>
            <a:off x="7172576" y="3781253"/>
            <a:ext cx="603563" cy="369332"/>
          </a:xfrm>
          <a:prstGeom prst="rect">
            <a:avLst/>
          </a:prstGeom>
          <a:noFill/>
        </p:spPr>
        <p:txBody>
          <a:bodyPr wrap="none" rtlCol="0">
            <a:spAutoFit/>
          </a:bodyPr>
          <a:lstStyle/>
          <a:p>
            <a:r>
              <a:rPr lang="en-GB" dirty="0">
                <a:solidFill>
                  <a:schemeClr val="bg1"/>
                </a:solidFill>
                <a:latin typeface="Lato" panose="020F0502020204030203" pitchFamily="34" charset="0"/>
              </a:rPr>
              <a:t>RLT</a:t>
            </a:r>
          </a:p>
        </p:txBody>
      </p:sp>
      <p:pic>
        <p:nvPicPr>
          <p:cNvPr id="1042" name="Grafik 1041">
            <a:extLst>
              <a:ext uri="{FF2B5EF4-FFF2-40B4-BE49-F238E27FC236}">
                <a16:creationId xmlns:a16="http://schemas.microsoft.com/office/drawing/2014/main" id="{BFE25F27-961A-9937-A2BA-1C9FDA72B3A3}"/>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10886009" y="1714761"/>
            <a:ext cx="1028668" cy="885313"/>
          </a:xfrm>
          <a:prstGeom prst="rect">
            <a:avLst/>
          </a:prstGeom>
        </p:spPr>
      </p:pic>
      <p:pic>
        <p:nvPicPr>
          <p:cNvPr id="1041" name="Grafik 1040" descr="Eisberg Silhouette">
            <a:extLst>
              <a:ext uri="{FF2B5EF4-FFF2-40B4-BE49-F238E27FC236}">
                <a16:creationId xmlns:a16="http://schemas.microsoft.com/office/drawing/2014/main" id="{EB2FC54E-88FE-6DC4-1743-A92BD717BD7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951081" y="1715958"/>
            <a:ext cx="914400" cy="914400"/>
          </a:xfrm>
          <a:prstGeom prst="rect">
            <a:avLst/>
          </a:prstGeom>
        </p:spPr>
      </p:pic>
      <p:grpSp>
        <p:nvGrpSpPr>
          <p:cNvPr id="1047" name="Gruppieren 1046">
            <a:extLst>
              <a:ext uri="{FF2B5EF4-FFF2-40B4-BE49-F238E27FC236}">
                <a16:creationId xmlns:a16="http://schemas.microsoft.com/office/drawing/2014/main" id="{492E43F0-07EF-AFFE-383F-312F9FA3ABA9}"/>
              </a:ext>
            </a:extLst>
          </p:cNvPr>
          <p:cNvGrpSpPr/>
          <p:nvPr/>
        </p:nvGrpSpPr>
        <p:grpSpPr>
          <a:xfrm>
            <a:off x="11049761" y="4642093"/>
            <a:ext cx="935517" cy="935517"/>
            <a:chOff x="11062439" y="4828469"/>
            <a:chExt cx="935517" cy="935517"/>
          </a:xfrm>
        </p:grpSpPr>
        <p:pic>
          <p:nvPicPr>
            <p:cNvPr id="1045" name="Grafik 1044" descr="Stopp Silhouette">
              <a:extLst>
                <a:ext uri="{FF2B5EF4-FFF2-40B4-BE49-F238E27FC236}">
                  <a16:creationId xmlns:a16="http://schemas.microsoft.com/office/drawing/2014/main" id="{228C2C9F-CE66-E7F6-0033-488E1593296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062439" y="4828469"/>
              <a:ext cx="935517" cy="935517"/>
            </a:xfrm>
            <a:prstGeom prst="rect">
              <a:avLst/>
            </a:prstGeom>
          </p:spPr>
        </p:pic>
        <p:sp>
          <p:nvSpPr>
            <p:cNvPr id="1046" name="Textfeld 1045">
              <a:extLst>
                <a:ext uri="{FF2B5EF4-FFF2-40B4-BE49-F238E27FC236}">
                  <a16:creationId xmlns:a16="http://schemas.microsoft.com/office/drawing/2014/main" id="{8593101F-B609-803A-8EBB-5E67FF58CD9A}"/>
                </a:ext>
              </a:extLst>
            </p:cNvPr>
            <p:cNvSpPr txBox="1"/>
            <p:nvPr/>
          </p:nvSpPr>
          <p:spPr>
            <a:xfrm>
              <a:off x="11212481" y="5109852"/>
              <a:ext cx="671979" cy="369332"/>
            </a:xfrm>
            <a:prstGeom prst="rect">
              <a:avLst/>
            </a:prstGeom>
            <a:noFill/>
          </p:spPr>
          <p:txBody>
            <a:bodyPr wrap="none" rtlCol="0">
              <a:spAutoFit/>
            </a:bodyPr>
            <a:lstStyle/>
            <a:p>
              <a:r>
                <a:rPr lang="en-GB" dirty="0">
                  <a:solidFill>
                    <a:schemeClr val="bg1"/>
                  </a:solidFill>
                  <a:latin typeface="Lato" panose="020F0502020204030203" pitchFamily="34" charset="0"/>
                </a:rPr>
                <a:t>ACH</a:t>
              </a:r>
            </a:p>
          </p:txBody>
        </p:sp>
      </p:grpSp>
      <p:pic>
        <p:nvPicPr>
          <p:cNvPr id="1051" name="Grafik 1050" descr="Megafon1 Silhouette">
            <a:extLst>
              <a:ext uri="{FF2B5EF4-FFF2-40B4-BE49-F238E27FC236}">
                <a16:creationId xmlns:a16="http://schemas.microsoft.com/office/drawing/2014/main" id="{2A73275F-5CB3-A436-044C-FDD947F90FC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a:off x="11060319" y="5401793"/>
            <a:ext cx="914400" cy="914400"/>
          </a:xfrm>
          <a:prstGeom prst="rect">
            <a:avLst/>
          </a:prstGeom>
        </p:spPr>
      </p:pic>
    </p:spTree>
    <p:extLst>
      <p:ext uri="{BB962C8B-B14F-4D97-AF65-F5344CB8AC3E}">
        <p14:creationId xmlns:p14="http://schemas.microsoft.com/office/powerpoint/2010/main" val="26589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A7C7D8">
                <a:lumMod val="92000"/>
              </a:srgbClr>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Shape 370"/>
        <p:cNvGrpSpPr/>
        <p:nvPr/>
      </p:nvGrpSpPr>
      <p:grpSpPr>
        <a:xfrm>
          <a:off x="0" y="0"/>
          <a:ext cx="0" cy="0"/>
          <a:chOff x="0" y="0"/>
          <a:chExt cx="0" cy="0"/>
        </a:xfrm>
      </p:grpSpPr>
      <p:sp>
        <p:nvSpPr>
          <p:cNvPr id="371" name="Google Shape;371;g325102a0052_1_56"/>
          <p:cNvSpPr txBox="1"/>
          <p:nvPr/>
        </p:nvSpPr>
        <p:spPr>
          <a:xfrm>
            <a:off x="1172388" y="6429908"/>
            <a:ext cx="1217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a:solidFill>
                  <a:schemeClr val="lt1"/>
                </a:solidFill>
                <a:latin typeface="Lato"/>
                <a:ea typeface="Lato"/>
                <a:cs typeface="Lato"/>
                <a:sym typeface="Lato"/>
              </a:rPr>
              <a:t>https://doi.org/10.1016/j.jiph.2024.102650</a:t>
            </a:r>
            <a:endParaRPr sz="1400" b="0" i="0" u="none" strike="noStrike" cap="none">
              <a:solidFill>
                <a:srgbClr val="000000"/>
              </a:solidFill>
              <a:latin typeface="Arial"/>
              <a:ea typeface="Arial"/>
              <a:cs typeface="Arial"/>
              <a:sym typeface="Arial"/>
            </a:endParaRPr>
          </a:p>
        </p:txBody>
      </p:sp>
      <p:sp>
        <p:nvSpPr>
          <p:cNvPr id="372" name="Google Shape;372;g325102a0052_1_56"/>
          <p:cNvSpPr txBox="1">
            <a:spLocks noGrp="1"/>
          </p:cNvSpPr>
          <p:nvPr>
            <p:ph type="title"/>
          </p:nvPr>
        </p:nvSpPr>
        <p:spPr>
          <a:xfrm>
            <a:off x="1437860" y="355577"/>
            <a:ext cx="10754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HEPA-Luftreiniger</a:t>
            </a:r>
            <a:endParaRPr/>
          </a:p>
        </p:txBody>
      </p:sp>
      <p:sp>
        <p:nvSpPr>
          <p:cNvPr id="373" name="Google Shape;373;g325102a0052_1_56"/>
          <p:cNvSpPr/>
          <p:nvPr/>
        </p:nvSpPr>
        <p:spPr>
          <a:xfrm>
            <a:off x="934975" y="1892375"/>
            <a:ext cx="8283900" cy="4407600"/>
          </a:xfrm>
          <a:prstGeom prst="roundRect">
            <a:avLst>
              <a:gd name="adj" fmla="val 16667"/>
            </a:avLst>
          </a:prstGeom>
          <a:solidFill>
            <a:srgbClr val="5197BE"/>
          </a:solidFill>
          <a:ln w="44450" cap="flat" cmpd="sng">
            <a:solidFill>
              <a:schemeClr val="lt1"/>
            </a:solidFill>
            <a:prstDash val="solid"/>
            <a:round/>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de-DE" sz="3200" u="sng">
                <a:solidFill>
                  <a:srgbClr val="FEFEFE"/>
                </a:solidFill>
                <a:latin typeface="Lato"/>
                <a:ea typeface="Lato"/>
                <a:cs typeface="Lato"/>
                <a:sym typeface="Lato"/>
              </a:rPr>
              <a:t>Journal of Infection &amp; Public Health 1/25 </a:t>
            </a:r>
            <a:br>
              <a:rPr lang="de-DE" sz="3200" b="0" i="0" u="sng" strike="noStrike" cap="none">
                <a:solidFill>
                  <a:srgbClr val="FEFEFE"/>
                </a:solidFill>
                <a:latin typeface="Lato"/>
                <a:ea typeface="Lato"/>
                <a:cs typeface="Lato"/>
                <a:sym typeface="Lato"/>
              </a:rPr>
            </a:br>
            <a:endParaRPr sz="20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a:solidFill>
                  <a:srgbClr val="FEFEFE"/>
                </a:solidFill>
                <a:latin typeface="Lato"/>
                <a:ea typeface="Lato"/>
                <a:cs typeface="Lato"/>
                <a:sym typeface="Lato"/>
              </a:rPr>
              <a:t>Mobile HEPA-Luftreiniger reduzieren effektiv das Risiko der Übertragung von luftübertragenen Infektionskrankheiten </a:t>
            </a:r>
            <a:endParaRPr sz="3200">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a:solidFill>
                  <a:srgbClr val="FEFEFE"/>
                </a:solidFill>
                <a:latin typeface="Lato"/>
                <a:ea typeface="Lato"/>
                <a:cs typeface="Lato"/>
                <a:sym typeface="Lato"/>
              </a:rPr>
              <a:t> </a:t>
            </a:r>
            <a:endParaRPr sz="20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a:solidFill>
                  <a:srgbClr val="FEFEFE"/>
                </a:solidFill>
                <a:latin typeface="Lato"/>
                <a:ea typeface="Lato"/>
                <a:cs typeface="Lato"/>
                <a:sym typeface="Lato"/>
              </a:rPr>
              <a:t>Empfehlung sowohl in Gesundheits- einrichtungen &amp; öffentlichen Einrichtungen</a:t>
            </a: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 </a:t>
            </a:r>
            <a:endParaRPr sz="3200" b="0" i="0" u="none" strike="noStrike" cap="none">
              <a:solidFill>
                <a:srgbClr val="FEFEFE"/>
              </a:solidFill>
              <a:latin typeface="Lato"/>
              <a:ea typeface="Lato"/>
              <a:cs typeface="Lato"/>
              <a:sym typeface="Lato"/>
            </a:endParaRPr>
          </a:p>
        </p:txBody>
      </p:sp>
      <p:pic>
        <p:nvPicPr>
          <p:cNvPr id="374" name="Google Shape;374;g325102a0052_1_56"/>
          <p:cNvPicPr preferRelativeResize="0"/>
          <p:nvPr/>
        </p:nvPicPr>
        <p:blipFill rotWithShape="1">
          <a:blip r:embed="rId3">
            <a:alphaModFix/>
            <a:extLst>
              <a:ext uri="{BEBA8EAE-BF5A-486C-A8C5-ECC9F3942E4B}">
                <a14:imgProps xmlns:a14="http://schemas.microsoft.com/office/drawing/2010/main">
                  <a14:imgLayer r:embed="rId4">
                    <a14:imgEffect>
                      <a14:backgroundRemoval t="6061" b="89899" l="10000" r="90000">
                        <a14:foregroundMark x1="37273" y1="7071" x2="50909" y2="11111"/>
                        <a14:foregroundMark x1="40909" y1="6061" x2="40000" y2="66667"/>
                        <a14:foregroundMark x1="40000" y1="66667" x2="69091" y2="15152"/>
                        <a14:foregroundMark x1="69091" y1="15152" x2="40000" y2="9091"/>
                        <a14:foregroundMark x1="45455" y1="57576" x2="45455" y2="61616"/>
                        <a14:foregroundMark x1="64545" y1="68687" x2="64545" y2="68687"/>
                        <a14:foregroundMark x1="49091" y1="77778" x2="47273" y2="83838"/>
                        <a14:foregroundMark x1="90000" y1="50505" x2="90000" y2="50505"/>
                        <a14:foregroundMark x1="89091" y1="30303" x2="89091" y2="30303"/>
                        <a14:foregroundMark x1="90000" y1="69697" x2="90000" y2="69697"/>
                        <a14:foregroundMark x1="16364" y1="14141" x2="16364" y2="14141"/>
                        <a14:foregroundMark x1="20909" y1="13131" x2="20909" y2="13131"/>
                        <a14:foregroundMark x1="19091" y1="13131" x2="19091" y2="13131"/>
                        <a14:foregroundMark x1="28182" y1="24242" x2="28182" y2="24242"/>
                        <a14:foregroundMark x1="32727" y1="21212" x2="32727" y2="21212"/>
                        <a14:foregroundMark x1="18182" y1="30303" x2="18182" y2="30303"/>
                        <a14:foregroundMark x1="16364" y1="30303" x2="16364" y2="30303"/>
                        <a14:foregroundMark x1="21818" y1="56566" x2="21818" y2="56566"/>
                      </a14:backgroundRemoval>
                    </a14:imgEffect>
                  </a14:imgLayer>
                </a14:imgProps>
              </a:ext>
            </a:extLst>
          </a:blip>
          <a:srcRect/>
          <a:stretch/>
        </p:blipFill>
        <p:spPr>
          <a:xfrm>
            <a:off x="470401" y="620086"/>
            <a:ext cx="843755" cy="796543"/>
          </a:xfrm>
          <a:prstGeom prst="rect">
            <a:avLst/>
          </a:prstGeom>
          <a:noFill/>
          <a:ln>
            <a:noFill/>
          </a:ln>
          <a:effectLst>
            <a:softEdge rad="79982"/>
          </a:effectLst>
        </p:spPr>
      </p:pic>
      <p:pic>
        <p:nvPicPr>
          <p:cNvPr id="375" name="Google Shape;375;g325102a0052_1_56"/>
          <p:cNvPicPr preferRelativeResize="0"/>
          <p:nvPr/>
        </p:nvPicPr>
        <p:blipFill>
          <a:blip r:embed="rId5">
            <a:alphaModFix/>
          </a:blip>
          <a:stretch>
            <a:fillRect/>
          </a:stretch>
        </p:blipFill>
        <p:spPr>
          <a:xfrm>
            <a:off x="9353875" y="2775573"/>
            <a:ext cx="2565675" cy="3420908"/>
          </a:xfrm>
          <a:prstGeom prst="rect">
            <a:avLst/>
          </a:prstGeom>
          <a:noFill/>
          <a:ln>
            <a:noFill/>
          </a:ln>
        </p:spPr>
      </p:pic>
      <p:pic>
        <p:nvPicPr>
          <p:cNvPr id="376" name="Google Shape;376;g325102a0052_1_56"/>
          <p:cNvPicPr preferRelativeResize="0"/>
          <p:nvPr/>
        </p:nvPicPr>
        <p:blipFill>
          <a:blip r:embed="rId6">
            <a:alphaModFix/>
          </a:blip>
          <a:stretch>
            <a:fillRect/>
          </a:stretch>
        </p:blipFill>
        <p:spPr>
          <a:xfrm>
            <a:off x="10122250" y="721945"/>
            <a:ext cx="1797300" cy="1797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296637" y="384277"/>
            <a:ext cx="10754140" cy="1325563"/>
          </a:xfrm>
        </p:spPr>
        <p:txBody>
          <a:bodyPr>
            <a:normAutofit fontScale="90000"/>
          </a:bodyPr>
          <a:lstStyle/>
          <a:p>
            <a:r>
              <a:rPr lang="de-DE" dirty="0"/>
              <a:t>HEPA-Reiniger: Eine weitere „Schutzschicht"</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388697" y="1892386"/>
            <a:ext cx="7155103" cy="440752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HEPA-Luftreiniger</a:t>
            </a:r>
            <a:br>
              <a:rPr lang="de-AT" sz="3200" u="sng" spc="50" dirty="0">
                <a:ln w="9525" cmpd="sng">
                  <a:noFill/>
                  <a:prstDash val="solid"/>
                </a:ln>
                <a:solidFill>
                  <a:srgbClr val="70AD47">
                    <a:tint val="1000"/>
                  </a:srgbClr>
                </a:solidFill>
                <a:effectLst/>
                <a:latin typeface="Lato" panose="020F0502020204030203" pitchFamily="34" charset="0"/>
              </a:rPr>
            </a:br>
            <a:endParaRPr lang="de-AT" sz="20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Filtern Pollen, Virus- &amp; Pilzpartikel</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&amp; Feinstaubbelastung</a:t>
            </a:r>
            <a:r>
              <a:rPr lang="de-AT" sz="3200" spc="50" dirty="0">
                <a:ln w="9525" cmpd="sng">
                  <a:noFill/>
                  <a:prstDash val="solid"/>
                </a:ln>
                <a:solidFill>
                  <a:srgbClr val="70AD47">
                    <a:tint val="1000"/>
                  </a:srgbClr>
                </a:solidFill>
                <a:latin typeface="Lato" panose="020F0502020204030203" pitchFamily="34" charset="0"/>
              </a:rPr>
              <a:t> </a:t>
            </a:r>
            <a:r>
              <a:rPr lang="de-AT" sz="3200" spc="50" dirty="0">
                <a:ln w="9525" cmpd="sng">
                  <a:noFill/>
                  <a:prstDash val="solid"/>
                </a:ln>
                <a:solidFill>
                  <a:srgbClr val="70AD47">
                    <a:tint val="1000"/>
                  </a:srgbClr>
                </a:solidFill>
                <a:effectLst/>
                <a:latin typeface="Lato" panose="020F0502020204030203" pitchFamily="34" charset="0"/>
              </a:rPr>
              <a:t>aus der Luft.</a:t>
            </a:r>
            <a:br>
              <a:rPr lang="de-AT" sz="3200" spc="50" dirty="0">
                <a:ln w="9525" cmpd="sng">
                  <a:noFill/>
                  <a:prstDash val="solid"/>
                </a:ln>
                <a:solidFill>
                  <a:srgbClr val="70AD47">
                    <a:tint val="1000"/>
                  </a:srgbClr>
                </a:solidFill>
                <a:effectLst/>
                <a:latin typeface="Lato" panose="020F0502020204030203" pitchFamily="34" charset="0"/>
              </a:rPr>
            </a:br>
            <a:endParaRPr lang="de-AT" sz="20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HEPA-Luftreiniger-Studien zeigen:</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deutliche Leistungsverbesserung &amp;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weniger Infektionen.</a:t>
            </a:r>
          </a:p>
          <a:p>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3" name="Grafik 12" descr="Ein Bild, das Mobiliar, Tisch, Im Haus, Boden enthält.&#10;&#10;Automatisch generierte Beschreibung">
            <a:extLst>
              <a:ext uri="{FF2B5EF4-FFF2-40B4-BE49-F238E27FC236}">
                <a16:creationId xmlns:a16="http://schemas.microsoft.com/office/drawing/2014/main" id="{F70502F8-7A06-4835-EE45-5EB8B09F08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91130" y="1781066"/>
            <a:ext cx="4095462" cy="4407526"/>
          </a:xfrm>
          <a:prstGeom prst="rect">
            <a:avLst/>
          </a:prstGeom>
        </p:spPr>
      </p:pic>
      <p:pic>
        <p:nvPicPr>
          <p:cNvPr id="4" name="Grafik 3" descr="Ein Bild, das Screenshot, Text, Schrift, Design enthält.&#10;&#10;Automatisch generierte Beschreibung">
            <a:extLst>
              <a:ext uri="{FF2B5EF4-FFF2-40B4-BE49-F238E27FC236}">
                <a16:creationId xmlns:a16="http://schemas.microsoft.com/office/drawing/2014/main" id="{8EBF4015-5836-3157-D69F-F0495F909CEA}"/>
              </a:ext>
            </a:extLst>
          </p:cNvPr>
          <p:cNvPicPr>
            <a:picLocks noChangeAspect="1"/>
          </p:cNvPicPr>
          <p:nvPr/>
        </p:nvPicPr>
        <p:blipFill>
          <a:blip r:embed="rId4"/>
          <a:stretch>
            <a:fillRect/>
          </a:stretch>
        </p:blipFill>
        <p:spPr>
          <a:xfrm>
            <a:off x="9094817" y="4652804"/>
            <a:ext cx="2891775" cy="1535788"/>
          </a:xfrm>
          <a:prstGeom prst="rect">
            <a:avLst/>
          </a:prstGeom>
        </p:spPr>
      </p:pic>
      <p:pic>
        <p:nvPicPr>
          <p:cNvPr id="3" name="Grafik 2" descr="Ein Bild, das Grafiken, Kunst, Grafikdesign, Symbol enthält.&#10;&#10;Automatisch generierte Beschreibung">
            <a:extLst>
              <a:ext uri="{FF2B5EF4-FFF2-40B4-BE49-F238E27FC236}">
                <a16:creationId xmlns:a16="http://schemas.microsoft.com/office/drawing/2014/main" id="{A20B970C-D881-13E8-1263-87063532F2E4}"/>
              </a:ext>
            </a:extLst>
          </p:cNvPr>
          <p:cNvPicPr>
            <a:picLocks noChangeAspect="1"/>
          </p:cNvPicPr>
          <p:nvPr/>
        </p:nvPicPr>
        <p:blipFill>
          <a:blip r:embed="rId5"/>
          <a:srcRect b="56460"/>
          <a:stretch/>
        </p:blipFill>
        <p:spPr>
          <a:xfrm>
            <a:off x="-388441" y="384277"/>
            <a:ext cx="2737346" cy="1191847"/>
          </a:xfrm>
          <a:prstGeom prst="rect">
            <a:avLst/>
          </a:prstGeom>
        </p:spPr>
      </p:pic>
    </p:spTree>
    <p:extLst>
      <p:ext uri="{BB962C8B-B14F-4D97-AF65-F5344CB8AC3E}">
        <p14:creationId xmlns:p14="http://schemas.microsoft.com/office/powerpoint/2010/main" val="3916392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C58F7F6A-9B8D-E301-1601-B8CF3DFFA290}"/>
              </a:ext>
            </a:extLst>
          </p:cNvPr>
          <p:cNvSpPr/>
          <p:nvPr/>
        </p:nvSpPr>
        <p:spPr>
          <a:xfrm>
            <a:off x="2669000" y="6194289"/>
            <a:ext cx="7018817" cy="531048"/>
          </a:xfrm>
          <a:prstGeom prst="roundRect">
            <a:avLst/>
          </a:prstGeom>
          <a:solidFill>
            <a:srgbClr val="5197BE">
              <a:alpha val="80008"/>
            </a:srgbClr>
          </a:solidFill>
          <a:ln w="44450">
            <a:solidFill>
              <a:schemeClr val="bg1"/>
            </a:solidFill>
          </a:ln>
        </p:spPr>
        <p:txBody>
          <a:bodyPr wrap="none" lIns="36000" tIns="45720" rIns="36000" bIns="45720">
            <a:noAutofit/>
          </a:bodyPr>
          <a:lstStyle/>
          <a:p>
            <a:pPr algn="ctr"/>
            <a:r>
              <a:rPr lang="en-GB" sz="2800" dirty="0">
                <a:solidFill>
                  <a:schemeClr val="bg1"/>
                </a:solidFill>
                <a:highlight>
                  <a:srgbClr val="EEEEEE"/>
                </a:highlight>
                <a:latin typeface="Lato" panose="020F0502020204030203" pitchFamily="34" charset="0"/>
                <a:ea typeface="Lato" panose="020F0502020204030203" pitchFamily="34" charset="0"/>
                <a:cs typeface="Lato" panose="020F0502020204030203" pitchFamily="34" charset="0"/>
                <a:hlinkClick r:id="rId3"/>
              </a:rPr>
              <a:t>https://www.igoe.at/saubere-luft/#HEPA</a:t>
            </a:r>
            <a:r>
              <a:rPr lang="en-GB" sz="2800" dirty="0">
                <a:solidFill>
                  <a:schemeClr val="bg1"/>
                </a:solidFill>
                <a:highlight>
                  <a:srgbClr val="EEEEEE"/>
                </a:highlight>
                <a:latin typeface="Lato" panose="020F0502020204030203" pitchFamily="34" charset="0"/>
                <a:ea typeface="Lato" panose="020F0502020204030203" pitchFamily="34" charset="0"/>
                <a:cs typeface="Lato" panose="020F0502020204030203" pitchFamily="34" charset="0"/>
              </a:rPr>
              <a:t> </a:t>
            </a:r>
          </a:p>
        </p:txBody>
      </p:sp>
      <p:sp>
        <p:nvSpPr>
          <p:cNvPr id="2" name="Titel 1">
            <a:extLst>
              <a:ext uri="{FF2B5EF4-FFF2-40B4-BE49-F238E27FC236}">
                <a16:creationId xmlns:a16="http://schemas.microsoft.com/office/drawing/2014/main" id="{5698C68A-F649-2EB1-1E6C-D5628FDE4C2B}"/>
              </a:ext>
            </a:extLst>
          </p:cNvPr>
          <p:cNvSpPr>
            <a:spLocks noGrp="1"/>
          </p:cNvSpPr>
          <p:nvPr>
            <p:ph type="title"/>
          </p:nvPr>
        </p:nvSpPr>
        <p:spPr/>
        <p:txBody>
          <a:bodyPr/>
          <a:lstStyle/>
          <a:p>
            <a:r>
              <a:rPr lang="de-AT" dirty="0"/>
              <a:t>     Zu beachten:</a:t>
            </a:r>
          </a:p>
        </p:txBody>
      </p:sp>
      <p:sp>
        <p:nvSpPr>
          <p:cNvPr id="3" name="Inhaltsplatzhalter 2">
            <a:extLst>
              <a:ext uri="{FF2B5EF4-FFF2-40B4-BE49-F238E27FC236}">
                <a16:creationId xmlns:a16="http://schemas.microsoft.com/office/drawing/2014/main" id="{CAA722D6-C424-CC5D-4C6F-46ECE23F78C6}"/>
              </a:ext>
            </a:extLst>
          </p:cNvPr>
          <p:cNvSpPr>
            <a:spLocks noGrp="1"/>
          </p:cNvSpPr>
          <p:nvPr>
            <p:ph idx="1"/>
          </p:nvPr>
        </p:nvSpPr>
        <p:spPr>
          <a:xfrm>
            <a:off x="838200" y="2373999"/>
            <a:ext cx="10515600" cy="4351338"/>
          </a:xfrm>
        </p:spPr>
        <p:txBody>
          <a:bodyPr>
            <a:normAutofit/>
          </a:bodyPr>
          <a:lstStyle/>
          <a:p>
            <a:r>
              <a:rPr lang="de-AT" sz="3600" dirty="0" err="1"/>
              <a:t>KUBIKmeter</a:t>
            </a:r>
            <a:r>
              <a:rPr lang="de-AT" sz="3600" dirty="0"/>
              <a:t> (statt </a:t>
            </a:r>
            <a:r>
              <a:rPr lang="de-AT" sz="3600" spc="50" dirty="0">
                <a:ln w="9525" cmpd="sng">
                  <a:noFill/>
                  <a:prstDash val="solid"/>
                </a:ln>
                <a:solidFill>
                  <a:srgbClr val="70AD47">
                    <a:tint val="1000"/>
                  </a:srgbClr>
                </a:solidFill>
                <a:effectLst/>
                <a:latin typeface="Lato" panose="020F0502020204030203" pitchFamily="34" charset="0"/>
              </a:rPr>
              <a:t>m</a:t>
            </a:r>
            <a:r>
              <a:rPr lang="de-AT" sz="3600" spc="50" baseline="30000" dirty="0">
                <a:ln w="9525" cmpd="sng">
                  <a:noFill/>
                  <a:prstDash val="solid"/>
                </a:ln>
                <a:solidFill>
                  <a:srgbClr val="70AD47">
                    <a:tint val="1000"/>
                  </a:srgbClr>
                </a:solidFill>
                <a:effectLst/>
                <a:latin typeface="Lato" panose="020F0502020204030203" pitchFamily="34" charset="0"/>
              </a:rPr>
              <a:t>2</a:t>
            </a:r>
            <a:r>
              <a:rPr lang="de-AT" sz="3600" dirty="0"/>
              <a:t>) &amp; Personenzahl</a:t>
            </a:r>
          </a:p>
          <a:p>
            <a:r>
              <a:rPr lang="de-AT" sz="3600" dirty="0"/>
              <a:t>Lautstärke &lt;38 aber jedenfalls &lt;45 </a:t>
            </a:r>
            <a:r>
              <a:rPr lang="de-AT" sz="3600" dirty="0" err="1"/>
              <a:t>dbA</a:t>
            </a:r>
            <a:endParaRPr lang="de-AT" sz="3600" dirty="0"/>
          </a:p>
          <a:p>
            <a:r>
              <a:rPr lang="de-AT" sz="3600" dirty="0"/>
              <a:t>Besser mehrere Geräte (wegen Lautstärke)</a:t>
            </a:r>
          </a:p>
          <a:p>
            <a:r>
              <a:rPr lang="de-AT" sz="3600" dirty="0"/>
              <a:t>Energiekosten wie Ventilator</a:t>
            </a:r>
          </a:p>
          <a:p>
            <a:r>
              <a:rPr lang="de-AT" sz="3600" dirty="0"/>
              <a:t>Vorfilter für Staub schont HEPA</a:t>
            </a:r>
          </a:p>
        </p:txBody>
      </p:sp>
      <p:pic>
        <p:nvPicPr>
          <p:cNvPr id="5" name="Grafik 4" descr="Würfel Silhouette">
            <a:extLst>
              <a:ext uri="{FF2B5EF4-FFF2-40B4-BE49-F238E27FC236}">
                <a16:creationId xmlns:a16="http://schemas.microsoft.com/office/drawing/2014/main" id="{4D4341D0-4590-7B84-2975-243F594754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1382" y="1335779"/>
            <a:ext cx="1325563" cy="1325563"/>
          </a:xfrm>
          <a:prstGeom prst="rect">
            <a:avLst/>
          </a:prstGeom>
        </p:spPr>
      </p:pic>
      <p:pic>
        <p:nvPicPr>
          <p:cNvPr id="7" name="Grafik 6" descr="Ohr Silhouette">
            <a:extLst>
              <a:ext uri="{FF2B5EF4-FFF2-40B4-BE49-F238E27FC236}">
                <a16:creationId xmlns:a16="http://schemas.microsoft.com/office/drawing/2014/main" id="{D0964841-1E30-2D6E-8C01-8ED1EF8CAD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071" y="1276532"/>
            <a:ext cx="1371191" cy="1371191"/>
          </a:xfrm>
          <a:prstGeom prst="rect">
            <a:avLst/>
          </a:prstGeom>
        </p:spPr>
      </p:pic>
      <p:sp>
        <p:nvSpPr>
          <p:cNvPr id="4" name="Abgerundetes Rechteck 3">
            <a:extLst>
              <a:ext uri="{FF2B5EF4-FFF2-40B4-BE49-F238E27FC236}">
                <a16:creationId xmlns:a16="http://schemas.microsoft.com/office/drawing/2014/main" id="{E83003CE-FE62-9135-25C6-0BCCE0A2C7D5}"/>
              </a:ext>
            </a:extLst>
          </p:cNvPr>
          <p:cNvSpPr/>
          <p:nvPr/>
        </p:nvSpPr>
        <p:spPr>
          <a:xfrm>
            <a:off x="6178409" y="538919"/>
            <a:ext cx="5526156" cy="1767513"/>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Pro Stunde:</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6-facher Luftwechsel</a:t>
            </a:r>
            <a:r>
              <a:rPr lang="de-AT" sz="3200" spc="50" dirty="0">
                <a:ln w="9525" cmpd="sng">
                  <a:noFill/>
                  <a:prstDash val="solid"/>
                </a:ln>
                <a:solidFill>
                  <a:srgbClr val="70AD47">
                    <a:tint val="1000"/>
                  </a:srgbClr>
                </a:solidFill>
                <a:latin typeface="Lato" panose="020F0502020204030203" pitchFamily="34" charset="0"/>
              </a:rPr>
              <a:t> </a:t>
            </a:r>
            <a:r>
              <a:rPr lang="de-AT" sz="3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endParaRPr lang="de-AT" spc="50" dirty="0">
              <a:ln w="9525" cmpd="sng">
                <a:noFill/>
                <a:prstDash val="solid"/>
              </a:ln>
              <a:solidFill>
                <a:srgbClr val="70AD47">
                  <a:tint val="1000"/>
                </a:srgbClr>
              </a:solidFill>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Pro Person 35m</a:t>
            </a:r>
            <a:r>
              <a:rPr lang="de-AT" sz="3200" spc="50" baseline="30000" dirty="0">
                <a:ln w="9525" cmpd="sng">
                  <a:noFill/>
                  <a:prstDash val="solid"/>
                </a:ln>
                <a:solidFill>
                  <a:srgbClr val="70AD47">
                    <a:tint val="1000"/>
                  </a:srgbClr>
                </a:solidFill>
                <a:effectLst/>
                <a:latin typeface="Lato" panose="020F0502020204030203" pitchFamily="34" charset="0"/>
              </a:rPr>
              <a:t>3</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8" name="Grafik 7" descr="Ein Bild, das Grafiken, Kunst, Grafikdesign, Symbol enthält.&#10;&#10;Automatisch generierte Beschreibung">
            <a:extLst>
              <a:ext uri="{FF2B5EF4-FFF2-40B4-BE49-F238E27FC236}">
                <a16:creationId xmlns:a16="http://schemas.microsoft.com/office/drawing/2014/main" id="{CA643249-6AB4-1B40-E14A-DE7CA50F3E2D}"/>
              </a:ext>
            </a:extLst>
          </p:cNvPr>
          <p:cNvPicPr>
            <a:picLocks noChangeAspect="1"/>
          </p:cNvPicPr>
          <p:nvPr/>
        </p:nvPicPr>
        <p:blipFill>
          <a:blip r:embed="rId8"/>
          <a:srcRect b="56460"/>
          <a:stretch/>
        </p:blipFill>
        <p:spPr>
          <a:xfrm>
            <a:off x="-388441" y="384277"/>
            <a:ext cx="2737346" cy="1191847"/>
          </a:xfrm>
          <a:prstGeom prst="rect">
            <a:avLst/>
          </a:prstGeom>
        </p:spPr>
      </p:pic>
    </p:spTree>
    <p:extLst>
      <p:ext uri="{BB962C8B-B14F-4D97-AF65-F5344CB8AC3E}">
        <p14:creationId xmlns:p14="http://schemas.microsoft.com/office/powerpoint/2010/main" val="2490524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p:txBody>
          <a:bodyPr>
            <a:normAutofit/>
          </a:bodyPr>
          <a:lstStyle/>
          <a:p>
            <a:r>
              <a:rPr lang="de-DE" dirty="0"/>
              <a:t>Effekte guter &amp; gesunder Raumluft</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838200" y="1690688"/>
            <a:ext cx="11440886" cy="4964590"/>
          </a:xfrm>
        </p:spPr>
        <p:txBody>
          <a:bodyPr>
            <a:normAutofit fontScale="62500" lnSpcReduction="20000"/>
          </a:bodyPr>
          <a:lstStyle/>
          <a:p>
            <a:pPr marL="542925" indent="-542925">
              <a:lnSpc>
                <a:spcPct val="150000"/>
              </a:lnSpc>
              <a:buFont typeface="Wingdings" pitchFamily="2" charset="2"/>
              <a:buChar char="ü"/>
            </a:pPr>
            <a:r>
              <a:rPr lang="de-DE" sz="4900" dirty="0"/>
              <a:t>Mehr Wohlbefinden und Gesundheit </a:t>
            </a:r>
          </a:p>
          <a:p>
            <a:pPr marL="542925" indent="-542925">
              <a:lnSpc>
                <a:spcPct val="150000"/>
              </a:lnSpc>
              <a:buFont typeface="Wingdings" pitchFamily="2" charset="2"/>
              <a:buChar char="ü"/>
            </a:pPr>
            <a:r>
              <a:rPr lang="de-DE" sz="4900" dirty="0"/>
              <a:t>Weniger Fehlzeiten und Krankenstandstage (&gt;30% in KIGAs)</a:t>
            </a:r>
          </a:p>
          <a:p>
            <a:pPr marL="542925" indent="-542925">
              <a:lnSpc>
                <a:spcPct val="150000"/>
              </a:lnSpc>
              <a:buFont typeface="Wingdings" pitchFamily="2" charset="2"/>
              <a:buChar char="ü"/>
            </a:pPr>
            <a:r>
              <a:rPr lang="de-DE" sz="4900" dirty="0"/>
              <a:t>Weniger Ausfälle, mehr soziale Teilhabe</a:t>
            </a:r>
          </a:p>
          <a:p>
            <a:pPr marL="542925" indent="-542925">
              <a:lnSpc>
                <a:spcPct val="150000"/>
              </a:lnSpc>
              <a:buFont typeface="Wingdings" pitchFamily="2" charset="2"/>
              <a:buChar char="ü"/>
            </a:pPr>
            <a:r>
              <a:rPr lang="de-DE" sz="4900" dirty="0"/>
              <a:t>Weniger Betreuungsaufwand in den Familien</a:t>
            </a:r>
          </a:p>
          <a:p>
            <a:pPr marL="542925" indent="-542925">
              <a:lnSpc>
                <a:spcPct val="150000"/>
              </a:lnSpc>
              <a:buFont typeface="Wingdings" pitchFamily="2" charset="2"/>
              <a:buChar char="ü"/>
            </a:pPr>
            <a:r>
              <a:rPr lang="de-DE" sz="4900" dirty="0"/>
              <a:t>Mehr Konzentration &amp; Leistungsfähigkeit </a:t>
            </a:r>
          </a:p>
          <a:p>
            <a:pPr marL="542925" indent="-542925">
              <a:lnSpc>
                <a:spcPct val="150000"/>
              </a:lnSpc>
              <a:buFont typeface="Wingdings" pitchFamily="2" charset="2"/>
              <a:buChar char="ü"/>
            </a:pPr>
            <a:r>
              <a:rPr lang="de-DE" sz="4900" dirty="0"/>
              <a:t>Volkswirtschaftliche Kostenreduktion (3-4 Mrd. € in Ö/a)</a:t>
            </a:r>
          </a:p>
          <a:p>
            <a:pPr marL="542925" indent="-542925">
              <a:lnSpc>
                <a:spcPct val="150000"/>
              </a:lnSpc>
              <a:buFont typeface="Wingdings" pitchFamily="2" charset="2"/>
              <a:buChar char="ü"/>
            </a:pPr>
            <a:r>
              <a:rPr lang="de-DE" sz="4900" dirty="0"/>
              <a:t>Effizientes Lüften + HEPA-Filter: Energiekostenreduktion</a:t>
            </a:r>
          </a:p>
          <a:p>
            <a:endParaRPr lang="de-DE" dirty="0"/>
          </a:p>
          <a:p>
            <a:endParaRPr lang="de-DE" dirty="0"/>
          </a:p>
        </p:txBody>
      </p:sp>
    </p:spTree>
    <p:extLst>
      <p:ext uri="{BB962C8B-B14F-4D97-AF65-F5344CB8AC3E}">
        <p14:creationId xmlns:p14="http://schemas.microsoft.com/office/powerpoint/2010/main" val="28509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24eb6e1335_0_2036"/>
          <p:cNvSpPr txBox="1"/>
          <p:nvPr/>
        </p:nvSpPr>
        <p:spPr>
          <a:xfrm>
            <a:off x="511874" y="2165105"/>
            <a:ext cx="11344683" cy="4327770"/>
          </a:xfrm>
          <a:prstGeom prst="rect">
            <a:avLst/>
          </a:prstGeom>
          <a:noFill/>
          <a:ln>
            <a:noFill/>
          </a:ln>
        </p:spPr>
        <p:txBody>
          <a:bodyPr spcFirstLastPara="1" wrap="square" lIns="91425" tIns="45700" rIns="91425" bIns="45700" anchor="t" anchorCtr="0">
            <a:normAutofit fontScale="62500" lnSpcReduction="20000"/>
          </a:bodyPr>
          <a:lstStyle/>
          <a:p>
            <a:pPr marL="542925" marR="0" lvl="0" indent="-542925" defTabSz="914400">
              <a:lnSpc>
                <a:spcPct val="150000"/>
              </a:lnSpc>
              <a:spcBef>
                <a:spcPts val="600"/>
              </a:spcBef>
              <a:spcAft>
                <a:spcPts val="0"/>
              </a:spcAft>
              <a:buClr>
                <a:schemeClr val="lt1"/>
              </a:buClr>
              <a:buSzPct val="28571"/>
              <a:buFont typeface="Wingdings" pitchFamily="2" charset="2"/>
              <a:buChar char="ü"/>
            </a:pPr>
            <a:r>
              <a:rPr lang="de-DE" sz="5000" dirty="0">
                <a:solidFill>
                  <a:schemeClr val="bg1"/>
                </a:solidFill>
                <a:latin typeface="Lato" panose="020F0502020204030203" pitchFamily="34" charset="0"/>
                <a:sym typeface="Lato"/>
              </a:rPr>
              <a:t>Nicht nur in Pflegeeinrichtungen &amp; Spitälern</a:t>
            </a:r>
            <a:endParaRPr sz="5000" dirty="0">
              <a:solidFill>
                <a:schemeClr val="bg1"/>
              </a:solidFill>
              <a:latin typeface="Lato" panose="020F0502020204030203" pitchFamily="34" charset="0"/>
              <a:sym typeface="Lato"/>
            </a:endParaRPr>
          </a:p>
          <a:p>
            <a:pPr marL="542925" marR="0" lvl="0" indent="-542925" defTabSz="914400">
              <a:lnSpc>
                <a:spcPct val="150000"/>
              </a:lnSpc>
              <a:spcBef>
                <a:spcPts val="600"/>
              </a:spcBef>
              <a:spcAft>
                <a:spcPts val="0"/>
              </a:spcAft>
              <a:buClr>
                <a:schemeClr val="lt1"/>
              </a:buClr>
              <a:buSzPct val="28571"/>
              <a:buFont typeface="Wingdings" pitchFamily="2" charset="2"/>
              <a:buChar char="ü"/>
            </a:pPr>
            <a:r>
              <a:rPr lang="de-DE" sz="5000" dirty="0">
                <a:solidFill>
                  <a:schemeClr val="bg1"/>
                </a:solidFill>
                <a:latin typeface="Lato" panose="020F0502020204030203" pitchFamily="34" charset="0"/>
                <a:sym typeface="Lato"/>
              </a:rPr>
              <a:t>Chronisch kranke Kinder sind im Schulunterricht</a:t>
            </a:r>
            <a:endParaRPr sz="5000" dirty="0">
              <a:solidFill>
                <a:schemeClr val="bg1"/>
              </a:solidFill>
              <a:latin typeface="Lato" panose="020F0502020204030203" pitchFamily="34" charset="0"/>
              <a:sym typeface="Lato"/>
            </a:endParaRPr>
          </a:p>
          <a:p>
            <a:pPr marL="542925" marR="0" lvl="0" indent="-542925" defTabSz="914400">
              <a:lnSpc>
                <a:spcPct val="150000"/>
              </a:lnSpc>
              <a:spcBef>
                <a:spcPts val="600"/>
              </a:spcBef>
              <a:spcAft>
                <a:spcPts val="0"/>
              </a:spcAft>
              <a:buClr>
                <a:schemeClr val="lt1"/>
              </a:buClr>
              <a:buSzPct val="28571"/>
              <a:buFont typeface="Wingdings" pitchFamily="2" charset="2"/>
              <a:buChar char="ü"/>
            </a:pPr>
            <a:r>
              <a:rPr lang="de-DE" sz="5000" dirty="0">
                <a:solidFill>
                  <a:schemeClr val="bg1"/>
                </a:solidFill>
                <a:latin typeface="Lato" panose="020F0502020204030203" pitchFamily="34" charset="0"/>
                <a:sym typeface="Lato"/>
              </a:rPr>
              <a:t>Schulkinder haben chronisch kranke Geschwister</a:t>
            </a:r>
            <a:endParaRPr sz="5000" dirty="0">
              <a:solidFill>
                <a:schemeClr val="bg1"/>
              </a:solidFill>
              <a:latin typeface="Lato" panose="020F0502020204030203" pitchFamily="34" charset="0"/>
              <a:sym typeface="Lato"/>
            </a:endParaRPr>
          </a:p>
          <a:p>
            <a:pPr marL="542925" marR="0" lvl="0" indent="-542925" defTabSz="914400">
              <a:lnSpc>
                <a:spcPct val="150000"/>
              </a:lnSpc>
              <a:spcBef>
                <a:spcPts val="600"/>
              </a:spcBef>
              <a:spcAft>
                <a:spcPts val="0"/>
              </a:spcAft>
              <a:buClr>
                <a:schemeClr val="lt1"/>
              </a:buClr>
              <a:buSzPct val="28571"/>
              <a:buFont typeface="Wingdings" pitchFamily="2" charset="2"/>
              <a:buChar char="ü"/>
            </a:pPr>
            <a:r>
              <a:rPr lang="de-DE" sz="5000" dirty="0">
                <a:solidFill>
                  <a:schemeClr val="bg1"/>
                </a:solidFill>
                <a:latin typeface="Lato" panose="020F0502020204030203" pitchFamily="34" charset="0"/>
                <a:sym typeface="Lato"/>
              </a:rPr>
              <a:t>Lehrkräfte können vulnerable Kinder haben</a:t>
            </a:r>
            <a:endParaRPr sz="5000" dirty="0">
              <a:solidFill>
                <a:schemeClr val="bg1"/>
              </a:solidFill>
              <a:latin typeface="Lato" panose="020F0502020204030203" pitchFamily="34" charset="0"/>
              <a:sym typeface="Lato"/>
            </a:endParaRPr>
          </a:p>
          <a:p>
            <a:pPr marL="542925" marR="0" lvl="0" indent="-542925" defTabSz="914400">
              <a:lnSpc>
                <a:spcPct val="150000"/>
              </a:lnSpc>
              <a:spcBef>
                <a:spcPts val="600"/>
              </a:spcBef>
              <a:spcAft>
                <a:spcPts val="0"/>
              </a:spcAft>
              <a:buClr>
                <a:schemeClr val="lt1"/>
              </a:buClr>
              <a:buSzPct val="28571"/>
              <a:buFont typeface="Wingdings" pitchFamily="2" charset="2"/>
              <a:buChar char="ü"/>
            </a:pPr>
            <a:r>
              <a:rPr lang="de-DE" sz="5000" dirty="0">
                <a:solidFill>
                  <a:schemeClr val="bg1"/>
                </a:solidFill>
                <a:latin typeface="Lato" panose="020F0502020204030203" pitchFamily="34" charset="0"/>
                <a:sym typeface="Lato"/>
              </a:rPr>
              <a:t>Chronisch kranke Eltern sollten vermeiden, dass problematische Krankheitserreger mit nach Hause kommen</a:t>
            </a:r>
            <a:endParaRPr sz="5000" dirty="0">
              <a:solidFill>
                <a:schemeClr val="bg1"/>
              </a:solidFill>
              <a:latin typeface="Lato" panose="020F0502020204030203" pitchFamily="34" charset="0"/>
              <a:sym typeface="Lato"/>
            </a:endParaRPr>
          </a:p>
        </p:txBody>
      </p:sp>
      <p:sp>
        <p:nvSpPr>
          <p:cNvPr id="448" name="Google Shape;448;g324eb6e1335_0_20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Font typeface="Lato"/>
              <a:buNone/>
            </a:pPr>
            <a:r>
              <a:rPr lang="de-DE" dirty="0"/>
              <a:t>Schutz chronisch Kranker</a:t>
            </a:r>
            <a:endParaRPr dirty="0"/>
          </a:p>
        </p:txBody>
      </p:sp>
      <p:pic>
        <p:nvPicPr>
          <p:cNvPr id="2" name="Grafik 1" descr="Ein Bild, das Text, Screenshot, Website, Onlinewerbung enthält.&#10;&#10;Automatisch generierte Beschreibung">
            <a:extLst>
              <a:ext uri="{FF2B5EF4-FFF2-40B4-BE49-F238E27FC236}">
                <a16:creationId xmlns:a16="http://schemas.microsoft.com/office/drawing/2014/main" id="{476AFE14-38D2-4594-05B5-3F50433FE24D}"/>
              </a:ext>
            </a:extLst>
          </p:cNvPr>
          <p:cNvPicPr>
            <a:picLocks noChangeAspect="1"/>
          </p:cNvPicPr>
          <p:nvPr/>
        </p:nvPicPr>
        <p:blipFill>
          <a:blip r:embed="rId3"/>
          <a:srcRect l="765" t="51948" r="47890" b="24431"/>
          <a:stretch/>
        </p:blipFill>
        <p:spPr>
          <a:xfrm>
            <a:off x="7507767" y="114890"/>
            <a:ext cx="4684233" cy="2154920"/>
          </a:xfrm>
          <a:prstGeom prst="rect">
            <a:avLst/>
          </a:prstGeom>
          <a:ln w="19050">
            <a:solidFill>
              <a:srgbClr val="FEFEFE"/>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Tägliche Menge Luft &amp; Wasser in Liter?</a:t>
            </a:r>
          </a:p>
        </p:txBody>
      </p:sp>
      <p:pic>
        <p:nvPicPr>
          <p:cNvPr id="9" name="Grafik 8" descr="Ein Bild, das Muster, Kleidung, Stoff enthält.&#10;&#10;Automatisch generierte Beschreibung">
            <a:extLst>
              <a:ext uri="{FF2B5EF4-FFF2-40B4-BE49-F238E27FC236}">
                <a16:creationId xmlns:a16="http://schemas.microsoft.com/office/drawing/2014/main" id="{AEAC90C5-37F1-C7A5-3D2C-96D07F6E77EC}"/>
              </a:ext>
            </a:extLst>
          </p:cNvPr>
          <p:cNvPicPr>
            <a:picLocks noChangeAspect="1"/>
          </p:cNvPicPr>
          <p:nvPr/>
        </p:nvPicPr>
        <p:blipFill>
          <a:blip r:embed="rId3"/>
          <a:stretch>
            <a:fillRect/>
          </a:stretch>
        </p:blipFill>
        <p:spPr>
          <a:xfrm>
            <a:off x="0" y="1743740"/>
            <a:ext cx="2743200" cy="6858000"/>
          </a:xfrm>
          <a:prstGeom prst="rect">
            <a:avLst/>
          </a:prstGeom>
        </p:spPr>
      </p:pic>
      <p:pic>
        <p:nvPicPr>
          <p:cNvPr id="10" name="Grafik 9" descr="Ein Bild, das Muster, Kleidung, Stoff enthält.&#10;&#10;Automatisch generierte Beschreibung">
            <a:extLst>
              <a:ext uri="{FF2B5EF4-FFF2-40B4-BE49-F238E27FC236}">
                <a16:creationId xmlns:a16="http://schemas.microsoft.com/office/drawing/2014/main" id="{D2599D84-5C75-020C-3AA8-2DA88CE79675}"/>
              </a:ext>
            </a:extLst>
          </p:cNvPr>
          <p:cNvPicPr>
            <a:picLocks noChangeAspect="1"/>
          </p:cNvPicPr>
          <p:nvPr/>
        </p:nvPicPr>
        <p:blipFill>
          <a:blip r:embed="rId3"/>
          <a:stretch>
            <a:fillRect/>
          </a:stretch>
        </p:blipFill>
        <p:spPr>
          <a:xfrm>
            <a:off x="5486400" y="1743740"/>
            <a:ext cx="2743200" cy="6858000"/>
          </a:xfrm>
          <a:prstGeom prst="rect">
            <a:avLst/>
          </a:prstGeom>
        </p:spPr>
      </p:pic>
      <p:pic>
        <p:nvPicPr>
          <p:cNvPr id="11" name="Grafik 10" descr="Ein Bild, das Muster, Kleidung, Stoff enthält.&#10;&#10;Automatisch generierte Beschreibung">
            <a:extLst>
              <a:ext uri="{FF2B5EF4-FFF2-40B4-BE49-F238E27FC236}">
                <a16:creationId xmlns:a16="http://schemas.microsoft.com/office/drawing/2014/main" id="{547A8144-CD2A-E653-738B-F98EF8B5783B}"/>
              </a:ext>
            </a:extLst>
          </p:cNvPr>
          <p:cNvPicPr>
            <a:picLocks noChangeAspect="1"/>
          </p:cNvPicPr>
          <p:nvPr/>
        </p:nvPicPr>
        <p:blipFill>
          <a:blip r:embed="rId3"/>
          <a:stretch>
            <a:fillRect/>
          </a:stretch>
        </p:blipFill>
        <p:spPr>
          <a:xfrm>
            <a:off x="2743200" y="1743740"/>
            <a:ext cx="2743200" cy="6858000"/>
          </a:xfrm>
          <a:prstGeom prst="rect">
            <a:avLst/>
          </a:prstGeom>
        </p:spPr>
      </p:pic>
      <p:pic>
        <p:nvPicPr>
          <p:cNvPr id="13" name="Grafik 12" descr="Ein Bild, das Muster, Kleidung, Stoff enthält.&#10;&#10;Automatisch generierte Beschreibung">
            <a:extLst>
              <a:ext uri="{FF2B5EF4-FFF2-40B4-BE49-F238E27FC236}">
                <a16:creationId xmlns:a16="http://schemas.microsoft.com/office/drawing/2014/main" id="{BB82CB63-0A01-8A79-394A-5EFB25F5D45D}"/>
              </a:ext>
            </a:extLst>
          </p:cNvPr>
          <p:cNvPicPr>
            <a:picLocks noChangeAspect="1"/>
          </p:cNvPicPr>
          <p:nvPr/>
        </p:nvPicPr>
        <p:blipFill>
          <a:blip r:embed="rId3"/>
          <a:stretch>
            <a:fillRect/>
          </a:stretch>
        </p:blipFill>
        <p:spPr>
          <a:xfrm>
            <a:off x="8229600" y="1743740"/>
            <a:ext cx="2743200" cy="6858000"/>
          </a:xfrm>
          <a:prstGeom prst="rect">
            <a:avLst/>
          </a:prstGeom>
        </p:spPr>
      </p:pic>
      <p:pic>
        <p:nvPicPr>
          <p:cNvPr id="14" name="Grafik 13" descr="Ein Bild, das Muster, Kleidung, Stoff enthält.&#10;&#10;Automatisch generierte Beschreibung">
            <a:extLst>
              <a:ext uri="{FF2B5EF4-FFF2-40B4-BE49-F238E27FC236}">
                <a16:creationId xmlns:a16="http://schemas.microsoft.com/office/drawing/2014/main" id="{E43A614B-52EC-0C51-706B-2E826AE4FFA8}"/>
              </a:ext>
            </a:extLst>
          </p:cNvPr>
          <p:cNvPicPr>
            <a:picLocks noChangeAspect="1"/>
          </p:cNvPicPr>
          <p:nvPr/>
        </p:nvPicPr>
        <p:blipFill>
          <a:blip r:embed="rId3"/>
          <a:stretch>
            <a:fillRect/>
          </a:stretch>
        </p:blipFill>
        <p:spPr>
          <a:xfrm>
            <a:off x="9758236" y="1743740"/>
            <a:ext cx="2743200" cy="6858000"/>
          </a:xfrm>
          <a:prstGeom prst="rect">
            <a:avLst/>
          </a:prstGeom>
        </p:spPr>
      </p:pic>
      <p:sp>
        <p:nvSpPr>
          <p:cNvPr id="18" name="Inhaltsplatzhalter 2">
            <a:extLst>
              <a:ext uri="{FF2B5EF4-FFF2-40B4-BE49-F238E27FC236}">
                <a16:creationId xmlns:a16="http://schemas.microsoft.com/office/drawing/2014/main" id="{DB0469EE-B719-706B-80F2-B7F03524FB30}"/>
              </a:ext>
            </a:extLst>
          </p:cNvPr>
          <p:cNvSpPr txBox="1">
            <a:spLocks/>
          </p:cNvSpPr>
          <p:nvPr/>
        </p:nvSpPr>
        <p:spPr>
          <a:xfrm>
            <a:off x="837239" y="2929269"/>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Wasser: 1-2 Liter </a:t>
            </a:r>
          </a:p>
        </p:txBody>
      </p:sp>
      <p:sp>
        <p:nvSpPr>
          <p:cNvPr id="19" name="Inhaltsplatzhalter 2">
            <a:extLst>
              <a:ext uri="{FF2B5EF4-FFF2-40B4-BE49-F238E27FC236}">
                <a16:creationId xmlns:a16="http://schemas.microsoft.com/office/drawing/2014/main" id="{A5461008-A7E4-FA10-5D8E-00D93A40BB21}"/>
              </a:ext>
            </a:extLst>
          </p:cNvPr>
          <p:cNvSpPr txBox="1">
            <a:spLocks/>
          </p:cNvSpPr>
          <p:nvPr/>
        </p:nvSpPr>
        <p:spPr>
          <a:xfrm>
            <a:off x="7262381" y="2833472"/>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Luft: &gt;11.000 Liter</a:t>
            </a:r>
          </a:p>
        </p:txBody>
      </p:sp>
      <p:sp>
        <p:nvSpPr>
          <p:cNvPr id="22" name="Inhaltsplatzhalter 2">
            <a:extLst>
              <a:ext uri="{FF2B5EF4-FFF2-40B4-BE49-F238E27FC236}">
                <a16:creationId xmlns:a16="http://schemas.microsoft.com/office/drawing/2014/main" id="{0148A167-EB28-3F97-5C5F-8EFE84518D17}"/>
              </a:ext>
            </a:extLst>
          </p:cNvPr>
          <p:cNvSpPr txBox="1">
            <a:spLocks/>
          </p:cNvSpPr>
          <p:nvPr/>
        </p:nvSpPr>
        <p:spPr>
          <a:xfrm>
            <a:off x="857783" y="4794965"/>
            <a:ext cx="3604505" cy="200830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dirty="0"/>
              <a:t>Wasser wird</a:t>
            </a:r>
            <a:br>
              <a:rPr lang="de-AT" dirty="0"/>
            </a:br>
            <a:r>
              <a:rPr lang="de-AT" dirty="0"/>
              <a:t>kontrolliert &amp;</a:t>
            </a:r>
            <a:br>
              <a:rPr lang="de-AT" dirty="0"/>
            </a:br>
            <a:r>
              <a:rPr lang="de-AT" dirty="0"/>
              <a:t>aufbereitet.</a:t>
            </a:r>
          </a:p>
        </p:txBody>
      </p:sp>
      <p:sp>
        <p:nvSpPr>
          <p:cNvPr id="24" name="Inhaltsplatzhalter 2">
            <a:extLst>
              <a:ext uri="{FF2B5EF4-FFF2-40B4-BE49-F238E27FC236}">
                <a16:creationId xmlns:a16="http://schemas.microsoft.com/office/drawing/2014/main" id="{ACBE64EF-E4A2-9537-A715-577C5354E709}"/>
              </a:ext>
            </a:extLst>
          </p:cNvPr>
          <p:cNvSpPr txBox="1">
            <a:spLocks/>
          </p:cNvSpPr>
          <p:nvPr/>
        </p:nvSpPr>
        <p:spPr>
          <a:xfrm>
            <a:off x="7302501" y="4820585"/>
            <a:ext cx="3453488" cy="1469972"/>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dirty="0"/>
              <a:t>Wie steht es</a:t>
            </a:r>
            <a:br>
              <a:rPr lang="de-AT" dirty="0"/>
            </a:br>
            <a:r>
              <a:rPr lang="de-AT" dirty="0"/>
              <a:t>um unsere Luft?</a:t>
            </a:r>
          </a:p>
        </p:txBody>
      </p:sp>
      <p:pic>
        <p:nvPicPr>
          <p:cNvPr id="5" name="Grafik 4" descr="Ein Bild, das Flasche, Licht enthält.&#10;&#10;Automatisch generierte Beschreibung">
            <a:extLst>
              <a:ext uri="{FF2B5EF4-FFF2-40B4-BE49-F238E27FC236}">
                <a16:creationId xmlns:a16="http://schemas.microsoft.com/office/drawing/2014/main" id="{BE9D982A-463A-2D1A-C8CF-979FEA0AB3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10419" y="3556486"/>
            <a:ext cx="2254103" cy="3578757"/>
          </a:xfrm>
          <a:prstGeom prst="rect">
            <a:avLst/>
          </a:prstGeom>
        </p:spPr>
      </p:pic>
      <p:pic>
        <p:nvPicPr>
          <p:cNvPr id="7" name="Grafik 6" descr="Weinende Gesichtskontur Silhouette">
            <a:extLst>
              <a:ext uri="{FF2B5EF4-FFF2-40B4-BE49-F238E27FC236}">
                <a16:creationId xmlns:a16="http://schemas.microsoft.com/office/drawing/2014/main" id="{D236E8D9-E1F1-2CAE-25F5-7B2FA59EA8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2208">
            <a:off x="10072266" y="4921344"/>
            <a:ext cx="1769156" cy="1769156"/>
          </a:xfrm>
          <a:prstGeom prst="rect">
            <a:avLst/>
          </a:prstGeom>
        </p:spPr>
      </p:pic>
      <p:pic>
        <p:nvPicPr>
          <p:cNvPr id="3" name="Google Shape;194;g324eb6e1335_0_865">
            <a:extLst>
              <a:ext uri="{FF2B5EF4-FFF2-40B4-BE49-F238E27FC236}">
                <a16:creationId xmlns:a16="http://schemas.microsoft.com/office/drawing/2014/main" id="{5295D8EC-3FD9-3995-12A9-E090C6D1B2D5}"/>
              </a:ext>
            </a:extLst>
          </p:cNvPr>
          <p:cNvPicPr preferRelativeResize="0"/>
          <p:nvPr/>
        </p:nvPicPr>
        <p:blipFill>
          <a:blip r:embed="rId7">
            <a:alphaModFix/>
          </a:blip>
          <a:stretch>
            <a:fillRect/>
          </a:stretch>
        </p:blipFill>
        <p:spPr>
          <a:xfrm flipH="1">
            <a:off x="8582955" y="1399104"/>
            <a:ext cx="4138076" cy="2327651"/>
          </a:xfrm>
          <a:prstGeom prst="rect">
            <a:avLst/>
          </a:prstGeom>
          <a:noFill/>
          <a:ln>
            <a:noFill/>
          </a:ln>
        </p:spPr>
      </p:pic>
    </p:spTree>
    <p:extLst>
      <p:ext uri="{BB962C8B-B14F-4D97-AF65-F5344CB8AC3E}">
        <p14:creationId xmlns:p14="http://schemas.microsoft.com/office/powerpoint/2010/main" val="35337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9118C-D9D8-E030-4FC6-F02407040CC7}"/>
              </a:ext>
            </a:extLst>
          </p:cNvPr>
          <p:cNvSpPr>
            <a:spLocks noGrp="1"/>
          </p:cNvSpPr>
          <p:nvPr>
            <p:ph type="title"/>
          </p:nvPr>
        </p:nvSpPr>
        <p:spPr>
          <a:xfrm>
            <a:off x="7841672" y="365125"/>
            <a:ext cx="3512127" cy="1325563"/>
          </a:xfrm>
        </p:spPr>
        <p:txBody>
          <a:bodyPr/>
          <a:lstStyle/>
          <a:p>
            <a:endParaRPr lang="en-GB" dirty="0"/>
          </a:p>
        </p:txBody>
      </p:sp>
      <p:pic>
        <p:nvPicPr>
          <p:cNvPr id="9" name="Grafik 8" descr="Ein Bild, das draußen, Kleidung, Schuhwerk, Person enthält.&#10;&#10;Automatisch generierte Beschreibung">
            <a:extLst>
              <a:ext uri="{FF2B5EF4-FFF2-40B4-BE49-F238E27FC236}">
                <a16:creationId xmlns:a16="http://schemas.microsoft.com/office/drawing/2014/main" id="{E1ED428A-8A91-E247-80F1-7EBDCEA5B2E7}"/>
              </a:ext>
            </a:extLst>
          </p:cNvPr>
          <p:cNvPicPr>
            <a:picLocks noChangeAspect="1"/>
          </p:cNvPicPr>
          <p:nvPr/>
        </p:nvPicPr>
        <p:blipFill>
          <a:blip r:embed="rId3" cstate="hqprint">
            <a:extLst>
              <a:ext uri="{28A0092B-C50C-407E-A947-70E740481C1C}">
                <a14:useLocalDpi xmlns:a14="http://schemas.microsoft.com/office/drawing/2010/main"/>
              </a:ext>
            </a:extLst>
          </a:blip>
          <a:srcRect b="23668"/>
          <a:stretch/>
        </p:blipFill>
        <p:spPr>
          <a:xfrm>
            <a:off x="126692" y="1937312"/>
            <a:ext cx="6336808" cy="4339651"/>
          </a:xfrm>
          <a:prstGeom prst="rect">
            <a:avLst/>
          </a:prstGeom>
        </p:spPr>
      </p:pic>
      <p:pic>
        <p:nvPicPr>
          <p:cNvPr id="13" name="Inhaltsplatzhalter 12" descr="Ein Bild, das Text, Screenshot, Himmel, draußen enthält.&#10;&#10;Automatisch generierte Beschreibung">
            <a:hlinkClick r:id="rId4"/>
            <a:extLst>
              <a:ext uri="{FF2B5EF4-FFF2-40B4-BE49-F238E27FC236}">
                <a16:creationId xmlns:a16="http://schemas.microsoft.com/office/drawing/2014/main" id="{7B57FF6C-400C-34E0-73F7-F98D4D4EF018}"/>
              </a:ext>
            </a:extLst>
          </p:cNvPr>
          <p:cNvPicPr>
            <a:picLocks noGrp="1" noChangeAspect="1"/>
          </p:cNvPicPr>
          <p:nvPr>
            <p:ph idx="1"/>
          </p:nvPr>
        </p:nvPicPr>
        <p:blipFill>
          <a:blip r:embed="rId5"/>
          <a:stretch>
            <a:fillRect/>
          </a:stretch>
        </p:blipFill>
        <p:spPr>
          <a:xfrm>
            <a:off x="2285254" y="365125"/>
            <a:ext cx="9780054" cy="2199171"/>
          </a:xfrm>
        </p:spPr>
      </p:pic>
      <p:sp>
        <p:nvSpPr>
          <p:cNvPr id="15" name="Textfeld 14">
            <a:extLst>
              <a:ext uri="{FF2B5EF4-FFF2-40B4-BE49-F238E27FC236}">
                <a16:creationId xmlns:a16="http://schemas.microsoft.com/office/drawing/2014/main" id="{EE1C158B-1811-5292-F055-4883AA3376F1}"/>
              </a:ext>
            </a:extLst>
          </p:cNvPr>
          <p:cNvSpPr txBox="1"/>
          <p:nvPr/>
        </p:nvSpPr>
        <p:spPr>
          <a:xfrm>
            <a:off x="6463501" y="2541323"/>
            <a:ext cx="5601808" cy="4339650"/>
          </a:xfrm>
          <a:prstGeom prst="rect">
            <a:avLst/>
          </a:prstGeom>
          <a:noFill/>
        </p:spPr>
        <p:txBody>
          <a:bodyPr wrap="square">
            <a:spAutoFit/>
          </a:bodyPr>
          <a:lstStyle/>
          <a:p>
            <a:pPr algn="r"/>
            <a:r>
              <a:rPr lang="de-AT" sz="3200" b="1" i="0" u="none" strike="noStrike" dirty="0">
                <a:solidFill>
                  <a:schemeClr val="bg1"/>
                </a:solidFill>
                <a:effectLst/>
                <a:latin typeface="Lato" panose="020F0502020204030203" pitchFamily="34" charset="0"/>
              </a:rPr>
              <a:t>12. Mai 2024 </a:t>
            </a:r>
            <a:br>
              <a:rPr lang="de-AT" sz="3200" b="1" i="0" u="none" strike="noStrike" dirty="0">
                <a:solidFill>
                  <a:schemeClr val="bg1"/>
                </a:solidFill>
                <a:effectLst/>
                <a:latin typeface="Lato" panose="020F0502020204030203" pitchFamily="34" charset="0"/>
              </a:rPr>
            </a:br>
            <a:r>
              <a:rPr lang="de-AT" sz="3200" b="1" i="0" u="none" strike="noStrike" dirty="0">
                <a:solidFill>
                  <a:schemeClr val="bg1"/>
                </a:solidFill>
                <a:effectLst/>
                <a:latin typeface="Lato" panose="020F0502020204030203" pitchFamily="34" charset="0"/>
              </a:rPr>
              <a:t>Internationaler ME/CFS-Tag </a:t>
            </a:r>
            <a:r>
              <a:rPr lang="de-AT" sz="3200" i="0" u="none" strike="noStrike" dirty="0">
                <a:solidFill>
                  <a:schemeClr val="bg1"/>
                </a:solidFill>
                <a:effectLst/>
                <a:latin typeface="Lato" panose="020F0502020204030203" pitchFamily="34" charset="0"/>
              </a:rPr>
              <a:t>Protestkundgebung Heldenplatz</a:t>
            </a:r>
            <a:br>
              <a:rPr lang="de-AT" sz="3200" b="0" i="0" u="none" strike="noStrike" dirty="0">
                <a:solidFill>
                  <a:srgbClr val="000000"/>
                </a:solidFill>
                <a:effectLst/>
                <a:latin typeface="Lato" panose="020F0502020204030203" pitchFamily="34" charset="0"/>
              </a:rPr>
            </a:br>
            <a:br>
              <a:rPr lang="de-AT" sz="3200" b="0" i="0" u="none" strike="noStrike" dirty="0">
                <a:solidFill>
                  <a:srgbClr val="000000"/>
                </a:solidFill>
                <a:effectLst/>
                <a:latin typeface="Lato" panose="020F0502020204030203" pitchFamily="34" charset="0"/>
              </a:rPr>
            </a:br>
            <a:r>
              <a:rPr lang="en-GB" sz="3200" dirty="0" err="1">
                <a:solidFill>
                  <a:schemeClr val="bg1"/>
                </a:solidFill>
                <a:latin typeface="Lato" panose="020F0502020204030203" pitchFamily="34" charset="0"/>
              </a:rPr>
              <a:t>Radiobeitrag</a:t>
            </a:r>
            <a:r>
              <a:rPr lang="en-GB" sz="3200" dirty="0">
                <a:solidFill>
                  <a:schemeClr val="bg1"/>
                </a:solidFill>
                <a:latin typeface="Lato" panose="020F0502020204030203" pitchFamily="34" charset="0"/>
              </a:rPr>
              <a:t> Radio FRO:</a:t>
            </a:r>
          </a:p>
          <a:p>
            <a:pPr algn="r"/>
            <a:r>
              <a:rPr lang="en-GB" sz="2800" dirty="0">
                <a:solidFill>
                  <a:schemeClr val="bg1"/>
                </a:solidFill>
                <a:latin typeface="Lato" panose="020F0502020204030203" pitchFamily="34" charset="0"/>
              </a:rPr>
              <a:t> </a:t>
            </a:r>
            <a:br>
              <a:rPr lang="en-GB" sz="2800" dirty="0">
                <a:solidFill>
                  <a:schemeClr val="bg1"/>
                </a:solidFill>
                <a:latin typeface="Lato" panose="020F0502020204030203" pitchFamily="34" charset="0"/>
              </a:rPr>
            </a:br>
            <a:r>
              <a:rPr lang="en-GB" sz="2800" dirty="0">
                <a:solidFill>
                  <a:schemeClr val="bg1"/>
                </a:solidFill>
                <a:highlight>
                  <a:srgbClr val="EEEEEE"/>
                </a:highlight>
                <a:latin typeface="Lato" panose="020F0502020204030203" pitchFamily="34" charset="0"/>
                <a:hlinkClick r:id="rId4"/>
              </a:rPr>
              <a:t>https://cba.media/663127</a:t>
            </a:r>
            <a:r>
              <a:rPr lang="en-GB" sz="2800" dirty="0">
                <a:solidFill>
                  <a:schemeClr val="bg1"/>
                </a:solidFill>
                <a:highlight>
                  <a:srgbClr val="EEEEEE"/>
                </a:highlight>
                <a:latin typeface="Lato" panose="020F0502020204030203" pitchFamily="34" charset="0"/>
              </a:rPr>
              <a:t> </a:t>
            </a:r>
            <a:br>
              <a:rPr lang="en-GB" sz="2800" dirty="0">
                <a:solidFill>
                  <a:schemeClr val="bg1"/>
                </a:solidFill>
                <a:latin typeface="Lato" panose="020F0502020204030203" pitchFamily="34" charset="0"/>
              </a:rPr>
            </a:br>
            <a:r>
              <a:rPr lang="en-GB" sz="2800" dirty="0">
                <a:solidFill>
                  <a:schemeClr val="bg1"/>
                </a:solidFill>
                <a:latin typeface="Lato" panose="020F0502020204030203" pitchFamily="34" charset="0"/>
              </a:rPr>
              <a:t>ab  Min. 21:53</a:t>
            </a:r>
          </a:p>
        </p:txBody>
      </p:sp>
      <p:pic>
        <p:nvPicPr>
          <p:cNvPr id="4" name="Grafik 3" descr="Radiomikrofon mit einfarbiger Füllung">
            <a:extLst>
              <a:ext uri="{FF2B5EF4-FFF2-40B4-BE49-F238E27FC236}">
                <a16:creationId xmlns:a16="http://schemas.microsoft.com/office/drawing/2014/main" id="{4D6328C0-554D-3F32-9544-1D1425F902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6519" y="3706732"/>
            <a:ext cx="2576858" cy="2576858"/>
          </a:xfrm>
          <a:prstGeom prst="rect">
            <a:avLst/>
          </a:prstGeom>
        </p:spPr>
      </p:pic>
    </p:spTree>
    <p:extLst>
      <p:ext uri="{BB962C8B-B14F-4D97-AF65-F5344CB8AC3E}">
        <p14:creationId xmlns:p14="http://schemas.microsoft.com/office/powerpoint/2010/main" val="2147919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urnal Logo">
            <a:extLst>
              <a:ext uri="{FF2B5EF4-FFF2-40B4-BE49-F238E27FC236}">
                <a16:creationId xmlns:a16="http://schemas.microsoft.com/office/drawing/2014/main" id="{6BB308A9-31A8-9F2F-FE11-35956FDE4F1A}"/>
              </a:ext>
            </a:extLst>
          </p:cNvPr>
          <p:cNvPicPr/>
          <p:nvPr/>
        </p:nvPicPr>
        <p:blipFill>
          <a:blip r:embed="rId3" cstate="hqprint">
            <a:extLst>
              <a:ext uri="{28A0092B-C50C-407E-A947-70E740481C1C}">
                <a14:useLocalDpi xmlns:a14="http://schemas.microsoft.com/office/drawing/2010/main"/>
              </a:ext>
            </a:extLst>
          </a:blip>
          <a:stretch/>
        </p:blipFill>
        <p:spPr>
          <a:xfrm>
            <a:off x="179999" y="180000"/>
            <a:ext cx="3734475" cy="662716"/>
          </a:xfrm>
          <a:prstGeom prst="rect">
            <a:avLst/>
          </a:prstGeom>
          <a:ln>
            <a:noFill/>
          </a:ln>
        </p:spPr>
      </p:pic>
      <p:sp>
        <p:nvSpPr>
          <p:cNvPr id="5" name="TextShape 1">
            <a:extLst>
              <a:ext uri="{FF2B5EF4-FFF2-40B4-BE49-F238E27FC236}">
                <a16:creationId xmlns:a16="http://schemas.microsoft.com/office/drawing/2014/main" id="{BC75F2DB-E79A-A52D-3870-A983375A6CEB}"/>
              </a:ext>
            </a:extLst>
          </p:cNvPr>
          <p:cNvSpPr txBox="1"/>
          <p:nvPr/>
        </p:nvSpPr>
        <p:spPr>
          <a:xfrm>
            <a:off x="0" y="5495234"/>
            <a:ext cx="12192000" cy="543600"/>
          </a:xfrm>
          <a:prstGeom prst="rect">
            <a:avLst/>
          </a:prstGeom>
          <a:noFill/>
          <a:ln>
            <a:noFill/>
          </a:ln>
        </p:spPr>
        <p:txBody>
          <a:bodyPr lIns="90000" tIns="45000" rIns="90000" bIns="45000"/>
          <a:lstStyle/>
          <a:p>
            <a:pPr algn="ctr"/>
            <a:r>
              <a:rPr lang="en-US" sz="2400" strike="noStrike" spc="-1" dirty="0">
                <a:solidFill>
                  <a:schemeClr val="bg1"/>
                </a:solidFill>
                <a:latin typeface="Lato" panose="020F0502020204030203" pitchFamily="34" charset="0"/>
              </a:rPr>
              <a:t>Lessons from the COVID-19 pandemic for ventilation and indoor air quality, Volume: 385, Issue: 6707, Pages: 396-401, DOI: (10.1126/science.adp2241)</a:t>
            </a:r>
            <a:br>
              <a:rPr lang="en-US" sz="2400" strike="noStrike" spc="-1" dirty="0">
                <a:solidFill>
                  <a:schemeClr val="bg1"/>
                </a:solidFill>
                <a:latin typeface="Lato" panose="020F0502020204030203" pitchFamily="34" charset="0"/>
              </a:rPr>
            </a:br>
            <a:r>
              <a:rPr lang="en-US" sz="2400" strike="noStrike" spc="-1" dirty="0">
                <a:solidFill>
                  <a:schemeClr val="bg1"/>
                </a:solidFill>
                <a:highlight>
                  <a:srgbClr val="EEEEEE"/>
                </a:highlight>
                <a:latin typeface="Lato" panose="020F0502020204030203" pitchFamily="34" charset="0"/>
                <a:hlinkClick r:id="rId4"/>
              </a:rPr>
              <a:t>https://www.science.org/doi/10.1126/science.adp2241#F3</a:t>
            </a:r>
            <a:r>
              <a:rPr lang="en-US" sz="2400" strike="noStrike" spc="-1" dirty="0">
                <a:solidFill>
                  <a:schemeClr val="bg1"/>
                </a:solidFill>
                <a:highlight>
                  <a:srgbClr val="EEEEEE"/>
                </a:highlight>
                <a:latin typeface="Lato" panose="020F0502020204030203" pitchFamily="34" charset="0"/>
              </a:rPr>
              <a:t>  </a:t>
            </a:r>
          </a:p>
        </p:txBody>
      </p:sp>
      <p:pic>
        <p:nvPicPr>
          <p:cNvPr id="7" name="Grafik 6" descr="Ein Bild, das Text, Screenshot, Design enthält.&#10;&#10;Automatisch generierte Beschreibung">
            <a:extLst>
              <a:ext uri="{FF2B5EF4-FFF2-40B4-BE49-F238E27FC236}">
                <a16:creationId xmlns:a16="http://schemas.microsoft.com/office/drawing/2014/main" id="{C778FA93-7400-5947-3743-AB3BAB75E196}"/>
              </a:ext>
            </a:extLst>
          </p:cNvPr>
          <p:cNvPicPr>
            <a:picLocks noChangeAspect="1"/>
          </p:cNvPicPr>
          <p:nvPr/>
        </p:nvPicPr>
        <p:blipFill>
          <a:blip r:embed="rId5"/>
          <a:stretch>
            <a:fillRect/>
          </a:stretch>
        </p:blipFill>
        <p:spPr>
          <a:xfrm>
            <a:off x="47217" y="1511300"/>
            <a:ext cx="12118046" cy="3858950"/>
          </a:xfrm>
          <a:prstGeom prst="rect">
            <a:avLst/>
          </a:prstGeom>
        </p:spPr>
      </p:pic>
    </p:spTree>
    <p:extLst>
      <p:ext uri="{BB962C8B-B14F-4D97-AF65-F5344CB8AC3E}">
        <p14:creationId xmlns:p14="http://schemas.microsoft.com/office/powerpoint/2010/main" val="164139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Ein Bild, das Im Haus, Mobiliar, Fenster, Stuhl enthält.&#10;&#10;Automatisch generierte Beschreibung">
            <a:extLst>
              <a:ext uri="{FF2B5EF4-FFF2-40B4-BE49-F238E27FC236}">
                <a16:creationId xmlns:a16="http://schemas.microsoft.com/office/drawing/2014/main" id="{A1010F7F-D3C5-A352-4811-B90FBFF6D9C5}"/>
              </a:ext>
            </a:extLst>
          </p:cNvPr>
          <p:cNvPicPr>
            <a:picLocks noChangeAspect="1"/>
          </p:cNvPicPr>
          <p:nvPr/>
        </p:nvPicPr>
        <p:blipFill>
          <a:blip r:embed="rId3"/>
          <a:srcRect t="16786" r="313" b="7567"/>
          <a:stretch/>
        </p:blipFill>
        <p:spPr>
          <a:xfrm>
            <a:off x="-3651" y="19878"/>
            <a:ext cx="12153811" cy="6917178"/>
          </a:xfrm>
          <a:prstGeom prst="rect">
            <a:avLst/>
          </a:prstGeom>
        </p:spPr>
      </p:pic>
      <p:pic>
        <p:nvPicPr>
          <p:cNvPr id="11" name="Grafik 10" descr="Ein Bild, das Zimmerpflanze, Wand, Im Haus, Pflanze enthält.&#10;&#10;Automatisch generierte Beschreibung">
            <a:extLst>
              <a:ext uri="{FF2B5EF4-FFF2-40B4-BE49-F238E27FC236}">
                <a16:creationId xmlns:a16="http://schemas.microsoft.com/office/drawing/2014/main" id="{3E9A5027-EFE6-6373-E1FE-4465B3F69F75}"/>
              </a:ext>
            </a:extLst>
          </p:cNvPr>
          <p:cNvPicPr>
            <a:picLocks/>
          </p:cNvPicPr>
          <p:nvPr/>
        </p:nvPicPr>
        <p:blipFill>
          <a:blip r:embed="rId4"/>
          <a:srcRect r="10636"/>
          <a:stretch/>
        </p:blipFill>
        <p:spPr>
          <a:xfrm>
            <a:off x="123614" y="2468070"/>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Grafik 14" descr="Ein Bild, das Mobiliar, Tisch, Im Haus, Wand enthält.&#10;&#10;Automatisch generierte Beschreibung">
            <a:extLst>
              <a:ext uri="{FF2B5EF4-FFF2-40B4-BE49-F238E27FC236}">
                <a16:creationId xmlns:a16="http://schemas.microsoft.com/office/drawing/2014/main" id="{273AC228-D135-B56C-E338-2B48CF43A029}"/>
              </a:ext>
            </a:extLst>
          </p:cNvPr>
          <p:cNvPicPr>
            <a:picLocks/>
          </p:cNvPicPr>
          <p:nvPr/>
        </p:nvPicPr>
        <p:blipFill>
          <a:blip r:embed="rId5"/>
          <a:srcRect l="12421"/>
          <a:stretch/>
        </p:blipFill>
        <p:spPr>
          <a:xfrm>
            <a:off x="6139250" y="2463006"/>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24" name="Grafik 23" descr="Ein Bild, das Mobiliar, Buch, Im Haus, Tisch enthält.&#10;&#10;Automatisch generierte Beschreibung">
            <a:extLst>
              <a:ext uri="{FF2B5EF4-FFF2-40B4-BE49-F238E27FC236}">
                <a16:creationId xmlns:a16="http://schemas.microsoft.com/office/drawing/2014/main" id="{1E7D197C-89C8-EB4C-6126-2BE7BAE3F63B}"/>
              </a:ext>
            </a:extLst>
          </p:cNvPr>
          <p:cNvPicPr>
            <a:picLocks/>
          </p:cNvPicPr>
          <p:nvPr/>
        </p:nvPicPr>
        <p:blipFill>
          <a:blip r:embed="rId6"/>
          <a:srcRect l="20418" t="663" r="20418" b="-663"/>
          <a:stretch/>
        </p:blipFill>
        <p:spPr>
          <a:xfrm>
            <a:off x="9158090" y="1757538"/>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Abgerundetes Rechteck 28">
            <a:extLst>
              <a:ext uri="{FF2B5EF4-FFF2-40B4-BE49-F238E27FC236}">
                <a16:creationId xmlns:a16="http://schemas.microsoft.com/office/drawing/2014/main" id="{E52D846B-A8DD-ACE3-564F-5E14E731A512}"/>
              </a:ext>
            </a:extLst>
          </p:cNvPr>
          <p:cNvSpPr/>
          <p:nvPr/>
        </p:nvSpPr>
        <p:spPr>
          <a:xfrm>
            <a:off x="446047" y="321947"/>
            <a:ext cx="11292603" cy="1272979"/>
          </a:xfrm>
          <a:prstGeom prst="roundRect">
            <a:avLst/>
          </a:prstGeom>
          <a:solidFill>
            <a:srgbClr val="5197BE">
              <a:alpha val="80008"/>
            </a:srgbClr>
          </a:solidFill>
          <a:ln w="44450">
            <a:solidFill>
              <a:schemeClr val="bg1"/>
            </a:solidFill>
          </a:ln>
        </p:spPr>
        <p:txBody>
          <a:bodyPr wrap="none" lIns="36000" tIns="45720" rIns="36000" bIns="45720">
            <a:noAutofit/>
          </a:bodyPr>
          <a:lstStyle/>
          <a:p>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8" name="Grafik 27" descr="Ein Bild, das Aquarium, Grün, Im Haus, Gras enthält.&#10;&#10;Automatisch generierte Beschreibung">
            <a:extLst>
              <a:ext uri="{FF2B5EF4-FFF2-40B4-BE49-F238E27FC236}">
                <a16:creationId xmlns:a16="http://schemas.microsoft.com/office/drawing/2014/main" id="{536A1A0C-782D-9BD1-02E0-1D825C4F6B39}"/>
              </a:ext>
            </a:extLst>
          </p:cNvPr>
          <p:cNvPicPr>
            <a:picLocks/>
          </p:cNvPicPr>
          <p:nvPr/>
        </p:nvPicPr>
        <p:blipFill>
          <a:blip r:embed="rId7"/>
          <a:srcRect l="13358"/>
          <a:stretch/>
        </p:blipFill>
        <p:spPr>
          <a:xfrm>
            <a:off x="3129772" y="1757538"/>
            <a:ext cx="2880000" cy="4321256"/>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el 25">
            <a:extLst>
              <a:ext uri="{FF2B5EF4-FFF2-40B4-BE49-F238E27FC236}">
                <a16:creationId xmlns:a16="http://schemas.microsoft.com/office/drawing/2014/main" id="{246D8B00-B079-7074-2721-0FA7B959CFC0}"/>
              </a:ext>
            </a:extLst>
          </p:cNvPr>
          <p:cNvSpPr>
            <a:spLocks noGrp="1"/>
          </p:cNvSpPr>
          <p:nvPr>
            <p:ph type="title"/>
          </p:nvPr>
        </p:nvSpPr>
        <p:spPr>
          <a:xfrm>
            <a:off x="453350" y="306591"/>
            <a:ext cx="11285300" cy="1325563"/>
          </a:xfrm>
        </p:spPr>
        <p:txBody>
          <a:bodyPr>
            <a:normAutofit fontScale="90000"/>
          </a:bodyPr>
          <a:lstStyle/>
          <a:p>
            <a:pPr algn="ctr"/>
            <a:r>
              <a:rPr lang="de-DE" dirty="0"/>
              <a:t>Best </a:t>
            </a:r>
            <a:r>
              <a:rPr lang="en-GB" dirty="0"/>
              <a:t>Practise</a:t>
            </a:r>
            <a:r>
              <a:rPr lang="de-DE" dirty="0"/>
              <a:t>: HLWT Wien 21 – Biosaal &amp; Co</a:t>
            </a:r>
          </a:p>
        </p:txBody>
      </p:sp>
      <p:grpSp>
        <p:nvGrpSpPr>
          <p:cNvPr id="14" name="Gruppieren 13">
            <a:extLst>
              <a:ext uri="{FF2B5EF4-FFF2-40B4-BE49-F238E27FC236}">
                <a16:creationId xmlns:a16="http://schemas.microsoft.com/office/drawing/2014/main" id="{8CF4CE7D-43FB-865D-71E5-4A091095A1B1}"/>
              </a:ext>
            </a:extLst>
          </p:cNvPr>
          <p:cNvGrpSpPr/>
          <p:nvPr/>
        </p:nvGrpSpPr>
        <p:grpSpPr>
          <a:xfrm>
            <a:off x="9158090" y="4649897"/>
            <a:ext cx="2895979" cy="2110723"/>
            <a:chOff x="9158396" y="5538195"/>
            <a:chExt cx="2895979" cy="2110723"/>
          </a:xfrm>
        </p:grpSpPr>
        <p:sp>
          <p:nvSpPr>
            <p:cNvPr id="2" name="Abgerundetes Rechteck 1">
              <a:extLst>
                <a:ext uri="{FF2B5EF4-FFF2-40B4-BE49-F238E27FC236}">
                  <a16:creationId xmlns:a16="http://schemas.microsoft.com/office/drawing/2014/main" id="{FAA2797E-C7EE-1FE0-2AB3-A2676CDA2571}"/>
                </a:ext>
              </a:extLst>
            </p:cNvPr>
            <p:cNvSpPr/>
            <p:nvPr/>
          </p:nvSpPr>
          <p:spPr>
            <a:xfrm>
              <a:off x="9158396" y="6238784"/>
              <a:ext cx="2890112" cy="1410134"/>
            </a:xfrm>
            <a:prstGeom prst="roundRect">
              <a:avLst/>
            </a:prstGeom>
            <a:solidFill>
              <a:srgbClr val="5197BE">
                <a:alpha val="80008"/>
              </a:srgbClr>
            </a:solidFill>
            <a:ln w="44450">
              <a:solidFill>
                <a:schemeClr val="bg1"/>
              </a:solidFill>
            </a:ln>
          </p:spPr>
          <p:txBody>
            <a:bodyPr wrap="none" lIns="36000" tIns="45720" rIns="36000" bIns="45720">
              <a:noAutofit/>
            </a:bodyPr>
            <a:lstStyle/>
            <a:p>
              <a:r>
                <a:rPr lang="de-AT" sz="3200" cap="none" spc="50" dirty="0">
                  <a:ln w="9525" cmpd="sng">
                    <a:noFill/>
                    <a:prstDash val="solid"/>
                  </a:ln>
                  <a:solidFill>
                    <a:srgbClr val="70AD47">
                      <a:tint val="1000"/>
                    </a:srgbClr>
                  </a:solidFill>
                  <a:effectLst/>
                  <a:latin typeface="Lato" panose="020F0502020204030203" pitchFamily="34" charset="0"/>
                </a:rPr>
                <a:t>Matura mit</a:t>
              </a:r>
              <a:br>
                <a:rPr lang="de-AT" sz="3200" cap="none" spc="50" dirty="0">
                  <a:ln w="9525" cmpd="sng">
                    <a:noFill/>
                    <a:prstDash val="solid"/>
                  </a:ln>
                  <a:solidFill>
                    <a:srgbClr val="70AD47">
                      <a:tint val="1000"/>
                    </a:srgbClr>
                  </a:solidFill>
                  <a:effectLst/>
                  <a:latin typeface="Lato" panose="020F0502020204030203" pitchFamily="34" charset="0"/>
                </a:rPr>
              </a:br>
              <a:r>
                <a:rPr lang="de-AT" sz="3200" cap="none" spc="50" dirty="0">
                  <a:ln w="9525" cmpd="sng">
                    <a:noFill/>
                    <a:prstDash val="solid"/>
                  </a:ln>
                  <a:solidFill>
                    <a:srgbClr val="70AD47">
                      <a:tint val="1000"/>
                    </a:srgbClr>
                  </a:solidFill>
                  <a:effectLst/>
                  <a:latin typeface="Lato" panose="020F0502020204030203" pitchFamily="34" charset="0"/>
                </a:rPr>
                <a:t>HEPA &amp; Birdie</a:t>
              </a:r>
            </a:p>
          </p:txBody>
        </p:sp>
        <p:grpSp>
          <p:nvGrpSpPr>
            <p:cNvPr id="10" name="Gruppieren 9">
              <a:extLst>
                <a:ext uri="{FF2B5EF4-FFF2-40B4-BE49-F238E27FC236}">
                  <a16:creationId xmlns:a16="http://schemas.microsoft.com/office/drawing/2014/main" id="{EBC490D9-AB3A-0E32-5E3B-9896C6736C6F}"/>
                </a:ext>
              </a:extLst>
            </p:cNvPr>
            <p:cNvGrpSpPr/>
            <p:nvPr/>
          </p:nvGrpSpPr>
          <p:grpSpPr>
            <a:xfrm>
              <a:off x="11422925" y="5538195"/>
              <a:ext cx="631450" cy="1418739"/>
              <a:chOff x="8225161" y="3259845"/>
              <a:chExt cx="631450" cy="1418739"/>
            </a:xfrm>
          </p:grpSpPr>
          <p:sp>
            <p:nvSpPr>
              <p:cNvPr id="12" name="Oval 11">
                <a:extLst>
                  <a:ext uri="{FF2B5EF4-FFF2-40B4-BE49-F238E27FC236}">
                    <a16:creationId xmlns:a16="http://schemas.microsoft.com/office/drawing/2014/main" id="{1026566A-32E3-D8C6-BC3D-288912EAE13C}"/>
                  </a:ext>
                </a:extLst>
              </p:cNvPr>
              <p:cNvSpPr/>
              <p:nvPr/>
            </p:nvSpPr>
            <p:spPr>
              <a:xfrm>
                <a:off x="8225161" y="3884876"/>
                <a:ext cx="569137" cy="577164"/>
              </a:xfrm>
              <a:prstGeom prst="ellipse">
                <a:avLst/>
              </a:prstGeom>
              <a:solidFill>
                <a:srgbClr val="F5D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ndParaRPr>
              </a:p>
            </p:txBody>
          </p:sp>
          <p:pic>
            <p:nvPicPr>
              <p:cNvPr id="13" name="Grafik 12" descr="Ein Bild, das Text, Gerät, Elektronisches Gerät, Handy enthält.&#10;&#10;Automatisch generierte Beschreibung">
                <a:extLst>
                  <a:ext uri="{FF2B5EF4-FFF2-40B4-BE49-F238E27FC236}">
                    <a16:creationId xmlns:a16="http://schemas.microsoft.com/office/drawing/2014/main" id="{EADE0B7A-9CFE-2778-7E18-FA6E0588B3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81" b="89222" l="9409" r="97312">
                            <a14:foregroundMark x1="89247" y1="19162" x2="90591" y2="51497"/>
                            <a14:foregroundMark x1="90591" y1="51497" x2="88861" y2="69362"/>
                            <a14:foregroundMark x1="89024" y1="70760" x2="91398" y2="51497"/>
                            <a14:foregroundMark x1="91398" y1="51497" x2="93151" y2="65381"/>
                            <a14:foregroundMark x1="91935" y1="47904" x2="95161" y2="53892"/>
                            <a14:foregroundMark x1="96774" y1="58683" x2="96774" y2="59715"/>
                            <a14:foregroundMark x1="83871" y1="55689" x2="83871" y2="60479"/>
                            <a14:foregroundMark x1="85753" y1="61677" x2="90591" y2="76048"/>
                            <a14:foregroundMark x1="94355" y1="64671" x2="83602" y2="59281"/>
                            <a14:foregroundMark x1="95161" y1="64072" x2="83602" y2="59281"/>
                            <a14:foregroundMark x1="89247" y1="80838" x2="84677" y2="58683"/>
                            <a14:foregroundMark x1="94355" y1="73054" x2="95430" y2="68263"/>
                            <a14:backgroundMark x1="80376" y1="21557" x2="80645" y2="52096"/>
                            <a14:backgroundMark x1="80645" y1="52096" x2="80376" y2="17365"/>
                            <a14:backgroundMark x1="98005" y1="68862" x2="98118" y2="71257"/>
                            <a14:backgroundMark x1="97948" y1="67665" x2="97976" y2="68263"/>
                            <a14:backgroundMark x1="97920" y1="67066" x2="97948" y2="67665"/>
                            <a14:backgroundMark x1="79484" y1="60479" x2="79301" y2="69461"/>
                            <a14:backgroundMark x1="79570" y1="70659" x2="79570" y2="70659"/>
                            <a14:backgroundMark x1="84930" y1="76162" x2="85753" y2="83234"/>
                            <a14:backgroundMark x1="83104" y1="60479" x2="83602" y2="64759"/>
                            <a14:backgroundMark x1="82412" y1="54533" x2="82547" y2="55689"/>
                            <a14:backgroundMark x1="95974" y1="67248" x2="98387" y2="63473"/>
                            <a14:backgroundMark x1="85753" y1="83234" x2="87668" y2="80239"/>
                            <a14:backgroundMark x1="98387" y1="63473" x2="96774" y2="50898"/>
                          </a14:backgroundRemoval>
                        </a14:imgEffect>
                      </a14:imgLayer>
                    </a14:imgProps>
                  </a:ext>
                </a:extLst>
              </a:blip>
              <a:srcRect l="80059"/>
              <a:stretch/>
            </p:blipFill>
            <p:spPr>
              <a:xfrm>
                <a:off x="8225161" y="3259845"/>
                <a:ext cx="631450" cy="1418739"/>
              </a:xfrm>
              <a:prstGeom prst="rect">
                <a:avLst/>
              </a:prstGeom>
            </p:spPr>
          </p:pic>
        </p:grpSp>
      </p:grpSp>
    </p:spTree>
    <p:extLst>
      <p:ext uri="{BB962C8B-B14F-4D97-AF65-F5344CB8AC3E}">
        <p14:creationId xmlns:p14="http://schemas.microsoft.com/office/powerpoint/2010/main" val="4871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8"/>
          <p:cNvSpPr txBox="1">
            <a:spLocks noGrp="1"/>
          </p:cNvSpPr>
          <p:nvPr>
            <p:ph type="title"/>
          </p:nvPr>
        </p:nvSpPr>
        <p:spPr>
          <a:xfrm>
            <a:off x="838200" y="1345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dirty="0"/>
              <a:t>Boston - BPSIAQ</a:t>
            </a:r>
            <a:endParaRPr dirty="0"/>
          </a:p>
        </p:txBody>
      </p:sp>
      <p:sp>
        <p:nvSpPr>
          <p:cNvPr id="405" name="Google Shape;405;p18"/>
          <p:cNvSpPr txBox="1">
            <a:spLocks noGrp="1"/>
          </p:cNvSpPr>
          <p:nvPr>
            <p:ph type="body" idx="1"/>
          </p:nvPr>
        </p:nvSpPr>
        <p:spPr>
          <a:xfrm>
            <a:off x="6039675" y="2416225"/>
            <a:ext cx="6501900" cy="4667400"/>
          </a:xfrm>
          <a:prstGeom prst="rect">
            <a:avLst/>
          </a:prstGeom>
          <a:noFill/>
          <a:ln>
            <a:noFill/>
          </a:ln>
        </p:spPr>
        <p:txBody>
          <a:bodyPr spcFirstLastPara="1" wrap="square" lIns="91425" tIns="45700" rIns="91425" bIns="45700" anchor="t" anchorCtr="0">
            <a:normAutofit/>
          </a:bodyPr>
          <a:lstStyle/>
          <a:p>
            <a:pPr marL="457200" lvl="0" indent="-406400" algn="l" rtl="0">
              <a:lnSpc>
                <a:spcPct val="120000"/>
              </a:lnSpc>
              <a:spcBef>
                <a:spcPts val="0"/>
              </a:spcBef>
              <a:spcAft>
                <a:spcPts val="0"/>
              </a:spcAft>
              <a:buSzPts val="2800"/>
              <a:buChar char="○"/>
            </a:pPr>
            <a:r>
              <a:rPr lang="de-DE"/>
              <a:t>Boston Public Schools IAQ</a:t>
            </a:r>
            <a:endParaRPr/>
          </a:p>
          <a:p>
            <a:pPr marL="457200" lvl="0" indent="-406400" algn="l" rtl="0">
              <a:lnSpc>
                <a:spcPct val="120000"/>
              </a:lnSpc>
              <a:spcBef>
                <a:spcPts val="0"/>
              </a:spcBef>
              <a:spcAft>
                <a:spcPts val="0"/>
              </a:spcAft>
              <a:buSzPts val="2800"/>
              <a:buChar char="○"/>
            </a:pPr>
            <a:r>
              <a:rPr lang="de-DE"/>
              <a:t>4436 Klassenräume in Boston</a:t>
            </a:r>
            <a:endParaRPr/>
          </a:p>
          <a:p>
            <a:pPr marL="457200" lvl="0" indent="-406400" algn="l" rtl="0">
              <a:lnSpc>
                <a:spcPct val="120000"/>
              </a:lnSpc>
              <a:spcBef>
                <a:spcPts val="0"/>
              </a:spcBef>
              <a:spcAft>
                <a:spcPts val="0"/>
              </a:spcAft>
              <a:buSzPts val="2800"/>
              <a:buChar char="○"/>
            </a:pPr>
            <a:r>
              <a:rPr lang="de-DE"/>
              <a:t>CO-, CO</a:t>
            </a:r>
            <a:r>
              <a:rPr lang="de-DE" baseline="-25000"/>
              <a:t>2</a:t>
            </a:r>
            <a:r>
              <a:rPr lang="de-DE"/>
              <a:t>- &amp; Feinstaubsensoren</a:t>
            </a:r>
            <a:endParaRPr/>
          </a:p>
          <a:p>
            <a:pPr marL="457200" lvl="0" indent="-406400" algn="l" rtl="0">
              <a:lnSpc>
                <a:spcPct val="120000"/>
              </a:lnSpc>
              <a:spcBef>
                <a:spcPts val="0"/>
              </a:spcBef>
              <a:spcAft>
                <a:spcPts val="0"/>
              </a:spcAft>
              <a:buSzPts val="2800"/>
              <a:buChar char="○"/>
            </a:pPr>
            <a:r>
              <a:rPr lang="de-DE"/>
              <a:t>Echtzeitwerte online </a:t>
            </a:r>
            <a:r>
              <a:rPr lang="de-DE" u="sng">
                <a:solidFill>
                  <a:schemeClr val="hlink"/>
                </a:solidFill>
                <a:hlinkClick r:id="rId3"/>
              </a:rPr>
              <a:t>LINK</a:t>
            </a:r>
            <a:endParaRPr/>
          </a:p>
        </p:txBody>
      </p:sp>
      <p:sp>
        <p:nvSpPr>
          <p:cNvPr id="406" name="Google Shape;406;p18"/>
          <p:cNvSpPr txBox="1"/>
          <p:nvPr/>
        </p:nvSpPr>
        <p:spPr>
          <a:xfrm>
            <a:off x="9663982" y="2068775"/>
            <a:ext cx="12012000" cy="338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de-DE" sz="1600">
                <a:solidFill>
                  <a:schemeClr val="lt1"/>
                </a:solidFill>
                <a:latin typeface="Lato"/>
                <a:ea typeface="Lato"/>
                <a:cs typeface="Lato"/>
                <a:sym typeface="Lato"/>
              </a:rPr>
              <a:t>https://letsair.org/#early</a:t>
            </a:r>
            <a:endParaRPr sz="1600">
              <a:solidFill>
                <a:schemeClr val="lt1"/>
              </a:solidFill>
              <a:latin typeface="Lato"/>
              <a:ea typeface="Lato"/>
              <a:cs typeface="Lato"/>
              <a:sym typeface="Lato"/>
            </a:endParaRPr>
          </a:p>
        </p:txBody>
      </p:sp>
      <p:pic>
        <p:nvPicPr>
          <p:cNvPr id="407" name="Google Shape;407;p18"/>
          <p:cNvPicPr preferRelativeResize="0"/>
          <p:nvPr/>
        </p:nvPicPr>
        <p:blipFill>
          <a:blip r:embed="rId4">
            <a:alphaModFix/>
          </a:blip>
          <a:stretch>
            <a:fillRect/>
          </a:stretch>
        </p:blipFill>
        <p:spPr>
          <a:xfrm>
            <a:off x="838200" y="1384000"/>
            <a:ext cx="4988525" cy="5400782"/>
          </a:xfrm>
          <a:prstGeom prst="rect">
            <a:avLst/>
          </a:prstGeom>
          <a:noFill/>
          <a:ln>
            <a:noFill/>
          </a:ln>
        </p:spPr>
      </p:pic>
      <p:grpSp>
        <p:nvGrpSpPr>
          <p:cNvPr id="408" name="Google Shape;408;p18"/>
          <p:cNvGrpSpPr/>
          <p:nvPr/>
        </p:nvGrpSpPr>
        <p:grpSpPr>
          <a:xfrm>
            <a:off x="6039672" y="288829"/>
            <a:ext cx="5881621" cy="1779935"/>
            <a:chOff x="90000" y="4494425"/>
            <a:chExt cx="6501902" cy="1477124"/>
          </a:xfrm>
        </p:grpSpPr>
        <p:pic>
          <p:nvPicPr>
            <p:cNvPr id="409" name="Google Shape;409;p18"/>
            <p:cNvPicPr preferRelativeResize="0"/>
            <p:nvPr/>
          </p:nvPicPr>
          <p:blipFill rotWithShape="1">
            <a:blip r:embed="rId5">
              <a:alphaModFix/>
            </a:blip>
            <a:srcRect b="94437"/>
            <a:stretch/>
          </p:blipFill>
          <p:spPr>
            <a:xfrm>
              <a:off x="90000" y="4494425"/>
              <a:ext cx="6501900" cy="221201"/>
            </a:xfrm>
            <a:prstGeom prst="rect">
              <a:avLst/>
            </a:prstGeom>
            <a:noFill/>
            <a:ln>
              <a:noFill/>
            </a:ln>
          </p:spPr>
        </p:pic>
        <p:pic>
          <p:nvPicPr>
            <p:cNvPr id="410" name="Google Shape;410;p18"/>
            <p:cNvPicPr preferRelativeResize="0"/>
            <p:nvPr/>
          </p:nvPicPr>
          <p:blipFill rotWithShape="1">
            <a:blip r:embed="rId5">
              <a:alphaModFix/>
            </a:blip>
            <a:srcRect l="911" t="62131" r="66888"/>
            <a:stretch/>
          </p:blipFill>
          <p:spPr>
            <a:xfrm>
              <a:off x="4714675" y="4632875"/>
              <a:ext cx="1877227" cy="1338674"/>
            </a:xfrm>
            <a:prstGeom prst="rect">
              <a:avLst/>
            </a:prstGeom>
            <a:noFill/>
            <a:ln>
              <a:noFill/>
            </a:ln>
          </p:spPr>
        </p:pic>
        <p:pic>
          <p:nvPicPr>
            <p:cNvPr id="411" name="Google Shape;411;p18"/>
            <p:cNvPicPr preferRelativeResize="0"/>
            <p:nvPr/>
          </p:nvPicPr>
          <p:blipFill rotWithShape="1">
            <a:blip r:embed="rId5">
              <a:alphaModFix/>
            </a:blip>
            <a:srcRect l="910" t="16987" r="17828" b="42948"/>
            <a:stretch/>
          </p:blipFill>
          <p:spPr>
            <a:xfrm>
              <a:off x="90000" y="4645975"/>
              <a:ext cx="4684576" cy="1325574"/>
            </a:xfrm>
            <a:prstGeom prst="rect">
              <a:avLst/>
            </a:prstGeom>
            <a:noFill/>
            <a:ln>
              <a:noFill/>
            </a:ln>
          </p:spPr>
        </p:pic>
      </p:grpSp>
      <p:pic>
        <p:nvPicPr>
          <p:cNvPr id="412" name="Google Shape;412;p18"/>
          <p:cNvPicPr preferRelativeResize="0"/>
          <p:nvPr/>
        </p:nvPicPr>
        <p:blipFill rotWithShape="1">
          <a:blip r:embed="rId4">
            <a:alphaModFix/>
          </a:blip>
          <a:srcRect l="59858" t="70266" r="3378" b="7096"/>
          <a:stretch/>
        </p:blipFill>
        <p:spPr>
          <a:xfrm>
            <a:off x="6564925" y="4584200"/>
            <a:ext cx="3295950" cy="2197224"/>
          </a:xfrm>
          <a:prstGeom prst="rect">
            <a:avLst/>
          </a:prstGeom>
          <a:noFill/>
          <a:ln>
            <a:noFill/>
          </a:ln>
        </p:spPr>
      </p:pic>
      <p:pic>
        <p:nvPicPr>
          <p:cNvPr id="413" name="Google Shape;413;p18"/>
          <p:cNvPicPr preferRelativeResize="0"/>
          <p:nvPr/>
        </p:nvPicPr>
        <p:blipFill>
          <a:blip r:embed="rId6">
            <a:alphaModFix/>
          </a:blip>
          <a:stretch>
            <a:fillRect/>
          </a:stretch>
        </p:blipFill>
        <p:spPr>
          <a:xfrm>
            <a:off x="10006225" y="4620538"/>
            <a:ext cx="1347585" cy="1325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324eb6e1335_0_2122" descr="Ein Bild, das Text enthält.&#10;&#10;Automatisch generierte Beschreibung"/>
          <p:cNvPicPr preferRelativeResize="0">
            <a:picLocks noGrp="1"/>
          </p:cNvPicPr>
          <p:nvPr>
            <p:ph type="body" idx="1"/>
          </p:nvPr>
        </p:nvPicPr>
        <p:blipFill rotWithShape="1">
          <a:blip r:embed="rId3">
            <a:alphaModFix/>
          </a:blip>
          <a:srcRect/>
          <a:stretch/>
        </p:blipFill>
        <p:spPr>
          <a:xfrm>
            <a:off x="6519917" y="650998"/>
            <a:ext cx="5627100" cy="2836500"/>
          </a:xfrm>
          <a:prstGeom prst="rect">
            <a:avLst/>
          </a:prstGeom>
          <a:noFill/>
          <a:ln>
            <a:noFill/>
          </a:ln>
        </p:spPr>
      </p:pic>
      <p:sp>
        <p:nvSpPr>
          <p:cNvPr id="421" name="Google Shape;421;g324eb6e1335_0_2122"/>
          <p:cNvSpPr txBox="1"/>
          <p:nvPr/>
        </p:nvSpPr>
        <p:spPr>
          <a:xfrm>
            <a:off x="6225732" y="5842476"/>
            <a:ext cx="6111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000" b="0" i="0" u="none" strike="noStrike" cap="none">
                <a:solidFill>
                  <a:schemeClr val="lt1"/>
                </a:solidFill>
                <a:latin typeface="Lato"/>
                <a:ea typeface="Lato"/>
                <a:cs typeface="Lato"/>
                <a:sym typeface="Lato"/>
              </a:rPr>
              <a:t>https://ostbelgienlive.be/PortalData/57/Resources/dokumente/massnahmen_und_protokolle/wirtschaft_und_tourismus/coronavirus-leitfaden-sichere-wiederaufnahme-gaststaettengewerbes_06_2021.pdf</a:t>
            </a:r>
            <a:endParaRPr sz="1000" b="0" i="0" u="none" strike="noStrike" cap="none">
              <a:solidFill>
                <a:srgbClr val="000000"/>
              </a:solidFill>
              <a:latin typeface="Arial"/>
              <a:ea typeface="Arial"/>
              <a:cs typeface="Arial"/>
              <a:sym typeface="Arial"/>
            </a:endParaRPr>
          </a:p>
        </p:txBody>
      </p:sp>
      <p:pic>
        <p:nvPicPr>
          <p:cNvPr id="422" name="Google Shape;422;g324eb6e1335_0_2122" descr="Ein Bild, das Text, drinnen, Screenshot enthält.&#10;&#10;Automatisch generierte Beschreibung"/>
          <p:cNvPicPr preferRelativeResize="0"/>
          <p:nvPr/>
        </p:nvPicPr>
        <p:blipFill rotWithShape="1">
          <a:blip r:embed="rId4">
            <a:alphaModFix/>
          </a:blip>
          <a:srcRect/>
          <a:stretch/>
        </p:blipFill>
        <p:spPr>
          <a:xfrm>
            <a:off x="6225732" y="3019920"/>
            <a:ext cx="5966266" cy="2836422"/>
          </a:xfrm>
          <a:prstGeom prst="rect">
            <a:avLst/>
          </a:prstGeom>
          <a:noFill/>
          <a:ln>
            <a:noFill/>
          </a:ln>
        </p:spPr>
      </p:pic>
      <p:pic>
        <p:nvPicPr>
          <p:cNvPr id="423" name="Google Shape;423;g324eb6e1335_0_2122" descr="Ein Bild, das Text enthält.&#10;&#10;Automatisch generierte Beschreibung"/>
          <p:cNvPicPr preferRelativeResize="0"/>
          <p:nvPr/>
        </p:nvPicPr>
        <p:blipFill rotWithShape="1">
          <a:blip r:embed="rId5">
            <a:alphaModFix/>
          </a:blip>
          <a:srcRect b="68437"/>
          <a:stretch/>
        </p:blipFill>
        <p:spPr>
          <a:xfrm>
            <a:off x="513021" y="669926"/>
            <a:ext cx="4956438" cy="1773920"/>
          </a:xfrm>
          <a:prstGeom prst="rect">
            <a:avLst/>
          </a:prstGeom>
          <a:noFill/>
          <a:ln>
            <a:noFill/>
          </a:ln>
        </p:spPr>
      </p:pic>
      <p:sp>
        <p:nvSpPr>
          <p:cNvPr id="424" name="Google Shape;424;g324eb6e1335_0_2122"/>
          <p:cNvSpPr txBox="1"/>
          <p:nvPr/>
        </p:nvSpPr>
        <p:spPr>
          <a:xfrm>
            <a:off x="421399" y="2413325"/>
            <a:ext cx="5048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000" b="0" i="0" u="none" strike="noStrike" cap="none">
                <a:solidFill>
                  <a:schemeClr val="lt1"/>
                </a:solidFill>
                <a:latin typeface="Lato"/>
                <a:ea typeface="Lato"/>
                <a:cs typeface="Lato"/>
                <a:sym typeface="Lato"/>
              </a:rPr>
              <a:t>https://www.childinthecity.org/2022/02/21/all-dutch-school-classrooms-to-get-a-co2-detector/?gdpr=accept</a:t>
            </a:r>
            <a:endParaRPr sz="1000" b="0" i="0" u="none" strike="noStrike" cap="none">
              <a:solidFill>
                <a:schemeClr val="lt1"/>
              </a:solidFill>
              <a:latin typeface="Lato"/>
              <a:ea typeface="Lato"/>
              <a:cs typeface="Lato"/>
              <a:sym typeface="Lato"/>
            </a:endParaRPr>
          </a:p>
        </p:txBody>
      </p:sp>
      <p:pic>
        <p:nvPicPr>
          <p:cNvPr id="425" name="Google Shape;425;g324eb6e1335_0_2122"/>
          <p:cNvPicPr preferRelativeResize="0"/>
          <p:nvPr/>
        </p:nvPicPr>
        <p:blipFill rotWithShape="1">
          <a:blip r:embed="rId6">
            <a:alphaModFix/>
          </a:blip>
          <a:srcRect/>
          <a:stretch/>
        </p:blipFill>
        <p:spPr>
          <a:xfrm>
            <a:off x="413197" y="3020271"/>
            <a:ext cx="5561336" cy="3126688"/>
          </a:xfrm>
          <a:prstGeom prst="rect">
            <a:avLst/>
          </a:prstGeom>
          <a:noFill/>
          <a:ln>
            <a:noFill/>
          </a:ln>
        </p:spPr>
      </p:pic>
      <p:pic>
        <p:nvPicPr>
          <p:cNvPr id="426" name="Google Shape;426;g324eb6e1335_0_2122" descr="Ein Bild, das Text enthält.&#10;&#10;Automatisch generierte Beschreibung"/>
          <p:cNvPicPr preferRelativeResize="0"/>
          <p:nvPr/>
        </p:nvPicPr>
        <p:blipFill rotWithShape="1">
          <a:blip r:embed="rId7">
            <a:alphaModFix/>
          </a:blip>
          <a:srcRect t="5323" b="55814"/>
          <a:stretch/>
        </p:blipFill>
        <p:spPr>
          <a:xfrm>
            <a:off x="6096000" y="646718"/>
            <a:ext cx="2020035" cy="1396268"/>
          </a:xfrm>
          <a:prstGeom prst="rect">
            <a:avLst/>
          </a:prstGeom>
          <a:noFill/>
          <a:ln>
            <a:noFill/>
          </a:ln>
        </p:spPr>
      </p:pic>
      <p:sp>
        <p:nvSpPr>
          <p:cNvPr id="427" name="Google Shape;427;g324eb6e1335_0_2122"/>
          <p:cNvSpPr txBox="1"/>
          <p:nvPr/>
        </p:nvSpPr>
        <p:spPr>
          <a:xfrm>
            <a:off x="513021" y="6195453"/>
            <a:ext cx="6172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000" b="0" i="0" u="none" strike="noStrike" cap="none">
                <a:solidFill>
                  <a:schemeClr val="lt1"/>
                </a:solidFill>
                <a:latin typeface="Arial"/>
                <a:ea typeface="Arial"/>
                <a:cs typeface="Arial"/>
                <a:sym typeface="Arial"/>
              </a:rPr>
              <a:t>https://nousaerons.fr</a:t>
            </a:r>
            <a:endParaRPr sz="10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s Rechteck 28">
            <a:extLst>
              <a:ext uri="{FF2B5EF4-FFF2-40B4-BE49-F238E27FC236}">
                <a16:creationId xmlns:a16="http://schemas.microsoft.com/office/drawing/2014/main" id="{E52D846B-A8DD-ACE3-564F-5E14E731A512}"/>
              </a:ext>
            </a:extLst>
          </p:cNvPr>
          <p:cNvSpPr/>
          <p:nvPr/>
        </p:nvSpPr>
        <p:spPr>
          <a:xfrm>
            <a:off x="446048" y="254214"/>
            <a:ext cx="5328220" cy="2624453"/>
          </a:xfrm>
          <a:prstGeom prst="roundRect">
            <a:avLst/>
          </a:prstGeom>
          <a:solidFill>
            <a:srgbClr val="5197BE">
              <a:alpha val="80008"/>
            </a:srgbClr>
          </a:solidFill>
          <a:ln w="44450">
            <a:solidFill>
              <a:schemeClr val="bg1"/>
            </a:solidFill>
          </a:ln>
        </p:spPr>
        <p:txBody>
          <a:bodyPr wrap="none" lIns="36000" tIns="45720" rIns="36000" bIns="45720">
            <a:noAutofit/>
          </a:bodyPr>
          <a:lstStyle/>
          <a:p>
            <a:endParaRPr lang="de-AT" sz="3200" cap="none" spc="50" dirty="0">
              <a:ln w="9525" cmpd="sng">
                <a:noFill/>
                <a:prstDash val="solid"/>
              </a:ln>
              <a:solidFill>
                <a:srgbClr val="70AD47">
                  <a:tint val="1000"/>
                </a:srgbClr>
              </a:solidFill>
              <a:effectLst/>
              <a:latin typeface="Lato" panose="020F0502020204030203" pitchFamily="34" charset="0"/>
            </a:endParaRPr>
          </a:p>
        </p:txBody>
      </p:sp>
      <p:sp>
        <p:nvSpPr>
          <p:cNvPr id="5" name="Titel 25">
            <a:extLst>
              <a:ext uri="{FF2B5EF4-FFF2-40B4-BE49-F238E27FC236}">
                <a16:creationId xmlns:a16="http://schemas.microsoft.com/office/drawing/2014/main" id="{246D8B00-B079-7074-2721-0FA7B959CFC0}"/>
              </a:ext>
            </a:extLst>
          </p:cNvPr>
          <p:cNvSpPr>
            <a:spLocks noGrp="1"/>
          </p:cNvSpPr>
          <p:nvPr>
            <p:ph type="title"/>
          </p:nvPr>
        </p:nvSpPr>
        <p:spPr>
          <a:xfrm>
            <a:off x="453350" y="1508858"/>
            <a:ext cx="5320918" cy="726342"/>
          </a:xfrm>
        </p:spPr>
        <p:txBody>
          <a:bodyPr>
            <a:normAutofit fontScale="90000"/>
          </a:bodyPr>
          <a:lstStyle/>
          <a:p>
            <a:pPr algn="ctr"/>
            <a:r>
              <a:rPr lang="de-DE" dirty="0"/>
              <a:t>Aktuelle Studien</a:t>
            </a:r>
            <a:br>
              <a:rPr lang="de-DE" dirty="0"/>
            </a:br>
            <a:r>
              <a:rPr lang="de-DE" dirty="0"/>
              <a:t>Österreich</a:t>
            </a:r>
            <a:br>
              <a:rPr lang="de-DE" dirty="0"/>
            </a:br>
            <a:br>
              <a:rPr lang="de-DE" dirty="0"/>
            </a:br>
            <a:r>
              <a:rPr lang="de-DE" dirty="0"/>
              <a:t>Luft &amp; Pathogene</a:t>
            </a:r>
            <a:br>
              <a:rPr lang="de-DE" dirty="0"/>
            </a:br>
            <a:endParaRPr lang="de-DE" dirty="0"/>
          </a:p>
        </p:txBody>
      </p:sp>
      <p:pic>
        <p:nvPicPr>
          <p:cNvPr id="3" name="Grafik 2" descr="Ein Bild, das Text, Screenshot, Onlinewerbung, Design enthält.&#10;&#10;Automatisch generierte Beschreibung">
            <a:extLst>
              <a:ext uri="{FF2B5EF4-FFF2-40B4-BE49-F238E27FC236}">
                <a16:creationId xmlns:a16="http://schemas.microsoft.com/office/drawing/2014/main" id="{952C6866-D802-D663-99ED-95927DB7BA61}"/>
              </a:ext>
            </a:extLst>
          </p:cNvPr>
          <p:cNvPicPr>
            <a:picLocks noChangeAspect="1"/>
          </p:cNvPicPr>
          <p:nvPr/>
        </p:nvPicPr>
        <p:blipFill>
          <a:blip r:embed="rId3"/>
          <a:stretch>
            <a:fillRect/>
          </a:stretch>
        </p:blipFill>
        <p:spPr>
          <a:xfrm>
            <a:off x="7073826" y="107568"/>
            <a:ext cx="4694185" cy="6642863"/>
          </a:xfrm>
          <a:prstGeom prst="rect">
            <a:avLst/>
          </a:prstGeom>
        </p:spPr>
      </p:pic>
      <p:grpSp>
        <p:nvGrpSpPr>
          <p:cNvPr id="9" name="Gruppieren 8">
            <a:extLst>
              <a:ext uri="{FF2B5EF4-FFF2-40B4-BE49-F238E27FC236}">
                <a16:creationId xmlns:a16="http://schemas.microsoft.com/office/drawing/2014/main" id="{0FE1BC81-1C95-EAAB-FA45-DAB159C8D5B5}"/>
              </a:ext>
            </a:extLst>
          </p:cNvPr>
          <p:cNvGrpSpPr/>
          <p:nvPr/>
        </p:nvGrpSpPr>
        <p:grpSpPr>
          <a:xfrm>
            <a:off x="196251" y="2971488"/>
            <a:ext cx="6218383" cy="3586480"/>
            <a:chOff x="446048" y="3271520"/>
            <a:chExt cx="6218383" cy="3586480"/>
          </a:xfrm>
        </p:grpSpPr>
        <p:pic>
          <p:nvPicPr>
            <p:cNvPr id="7" name="Grafik 6" descr="Ein Bild, das Text, Schrift, Visitenkarte, Design enthält.&#10;&#10;Automatisch generierte Beschreibung">
              <a:extLst>
                <a:ext uri="{FF2B5EF4-FFF2-40B4-BE49-F238E27FC236}">
                  <a16:creationId xmlns:a16="http://schemas.microsoft.com/office/drawing/2014/main" id="{E02F8F8D-A857-1ABA-6680-03998C71FB82}"/>
                </a:ext>
              </a:extLst>
            </p:cNvPr>
            <p:cNvPicPr>
              <a:picLocks noChangeAspect="1"/>
            </p:cNvPicPr>
            <p:nvPr/>
          </p:nvPicPr>
          <p:blipFill rotWithShape="1">
            <a:blip r:embed="rId4"/>
            <a:srcRect t="14759" r="32210"/>
            <a:stretch/>
          </p:blipFill>
          <p:spPr>
            <a:xfrm>
              <a:off x="446048" y="3271520"/>
              <a:ext cx="6218383" cy="3586480"/>
            </a:xfrm>
            <a:prstGeom prst="rect">
              <a:avLst/>
            </a:prstGeom>
          </p:spPr>
        </p:pic>
        <p:pic>
          <p:nvPicPr>
            <p:cNvPr id="6" name="Grafik 5" descr="Ein Bild, das Text, Schrift, Visitenkarte, Design enthält.&#10;&#10;Automatisch generierte Beschreibung">
              <a:extLst>
                <a:ext uri="{FF2B5EF4-FFF2-40B4-BE49-F238E27FC236}">
                  <a16:creationId xmlns:a16="http://schemas.microsoft.com/office/drawing/2014/main" id="{7036B94F-3279-EF6A-5C84-9FBD9E494238}"/>
                </a:ext>
              </a:extLst>
            </p:cNvPr>
            <p:cNvPicPr>
              <a:picLocks noChangeAspect="1"/>
            </p:cNvPicPr>
            <p:nvPr/>
          </p:nvPicPr>
          <p:blipFill rotWithShape="1">
            <a:blip r:embed="rId5"/>
            <a:srcRect l="73530" t="18430" b="36996"/>
            <a:stretch/>
          </p:blipFill>
          <p:spPr>
            <a:xfrm>
              <a:off x="3767898" y="4620768"/>
              <a:ext cx="2896533" cy="2237232"/>
            </a:xfrm>
            <a:prstGeom prst="rect">
              <a:avLst/>
            </a:prstGeom>
          </p:spPr>
        </p:pic>
        <p:pic>
          <p:nvPicPr>
            <p:cNvPr id="8" name="Grafik 7" descr="Ein Bild, das Text, Schrift, Visitenkarte, Design enthält.&#10;&#10;Automatisch generierte Beschreibung">
              <a:extLst>
                <a:ext uri="{FF2B5EF4-FFF2-40B4-BE49-F238E27FC236}">
                  <a16:creationId xmlns:a16="http://schemas.microsoft.com/office/drawing/2014/main" id="{F330128A-7679-0264-EA14-0A1B149ECCDF}"/>
                </a:ext>
              </a:extLst>
            </p:cNvPr>
            <p:cNvPicPr>
              <a:picLocks noChangeAspect="1"/>
            </p:cNvPicPr>
            <p:nvPr/>
          </p:nvPicPr>
          <p:blipFill rotWithShape="1">
            <a:blip r:embed="rId4"/>
            <a:srcRect l="13149" t="46972" r="47642"/>
            <a:stretch/>
          </p:blipFill>
          <p:spPr>
            <a:xfrm>
              <a:off x="453351" y="4742688"/>
              <a:ext cx="3314547" cy="2115312"/>
            </a:xfrm>
            <a:prstGeom prst="rect">
              <a:avLst/>
            </a:prstGeom>
          </p:spPr>
        </p:pic>
      </p:grpSp>
      <p:sp>
        <p:nvSpPr>
          <p:cNvPr id="12" name="Textfeld 11">
            <a:extLst>
              <a:ext uri="{FF2B5EF4-FFF2-40B4-BE49-F238E27FC236}">
                <a16:creationId xmlns:a16="http://schemas.microsoft.com/office/drawing/2014/main" id="{3E83A3E7-A4BB-9E0C-8684-3EE612642977}"/>
              </a:ext>
            </a:extLst>
          </p:cNvPr>
          <p:cNvSpPr txBox="1"/>
          <p:nvPr/>
        </p:nvSpPr>
        <p:spPr>
          <a:xfrm>
            <a:off x="0" y="6557968"/>
            <a:ext cx="8248722" cy="276999"/>
          </a:xfrm>
          <a:prstGeom prst="rect">
            <a:avLst/>
          </a:prstGeom>
          <a:noFill/>
        </p:spPr>
        <p:txBody>
          <a:bodyPr wrap="square">
            <a:spAutoFit/>
          </a:bodyPr>
          <a:lstStyle/>
          <a:p>
            <a:r>
              <a:rPr lang="de-AT" sz="1200" b="0" i="0" u="sng" strike="noStrike" kern="1200" dirty="0">
                <a:solidFill>
                  <a:schemeClr val="tx1"/>
                </a:solidFill>
                <a:effectLst/>
                <a:highlight>
                  <a:srgbClr val="EEEEEE"/>
                </a:highlight>
                <a:latin typeface="Lato" panose="020F0502020204030203" pitchFamily="34" charset="0"/>
                <a:ea typeface="+mn-ea"/>
                <a:cs typeface="+mn-cs"/>
                <a:hlinkClick r:id="rId6"/>
              </a:rPr>
              <a:t>https://www.tugraz.at/institute/ibpsc/forschung/forschungsprojekte/laufende-projekte/impaqs</a:t>
            </a:r>
            <a:r>
              <a:rPr lang="de-AT" sz="1200" b="0" i="0" u="none" strike="noStrike" kern="1200" dirty="0">
                <a:solidFill>
                  <a:schemeClr val="tx1"/>
                </a:solidFill>
                <a:effectLst/>
                <a:highlight>
                  <a:srgbClr val="EEEEEE"/>
                </a:highlight>
                <a:latin typeface="Lato" panose="020F0502020204030203" pitchFamily="34" charset="0"/>
                <a:ea typeface="+mn-ea"/>
                <a:cs typeface="+mn-cs"/>
              </a:rPr>
              <a:t> </a:t>
            </a:r>
          </a:p>
        </p:txBody>
      </p:sp>
    </p:spTree>
    <p:extLst>
      <p:ext uri="{BB962C8B-B14F-4D97-AF65-F5344CB8AC3E}">
        <p14:creationId xmlns:p14="http://schemas.microsoft.com/office/powerpoint/2010/main" val="326621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p:txBody>
          <a:bodyPr>
            <a:normAutofit/>
          </a:bodyPr>
          <a:lstStyle/>
          <a:p>
            <a:r>
              <a:rPr lang="de-DE" dirty="0"/>
              <a:t>IGÖ – Verein aus eigener Betroffenheit</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968828" y="1528285"/>
            <a:ext cx="10767646" cy="4964590"/>
          </a:xfrm>
        </p:spPr>
        <p:txBody>
          <a:bodyPr>
            <a:noAutofit/>
          </a:bodyPr>
          <a:lstStyle/>
          <a:p>
            <a:pPr marL="542925" indent="-542925">
              <a:lnSpc>
                <a:spcPct val="130000"/>
              </a:lnSpc>
              <a:buFont typeface="Wingdings" pitchFamily="2" charset="2"/>
              <a:buChar char="ü"/>
            </a:pPr>
            <a:r>
              <a:rPr lang="de-DE" sz="3200" dirty="0"/>
              <a:t>Ehrenamtliches Engagement</a:t>
            </a:r>
          </a:p>
          <a:p>
            <a:pPr marL="542925" indent="-542925">
              <a:lnSpc>
                <a:spcPct val="130000"/>
              </a:lnSpc>
              <a:buFont typeface="Wingdings" pitchFamily="2" charset="2"/>
              <a:buChar char="ü"/>
            </a:pPr>
            <a:r>
              <a:rPr lang="de-DE" sz="3200" dirty="0"/>
              <a:t>Fokus Bildungseinrichtungen</a:t>
            </a:r>
          </a:p>
          <a:p>
            <a:pPr marL="542925" indent="-542925">
              <a:lnSpc>
                <a:spcPct val="130000"/>
              </a:lnSpc>
              <a:buFont typeface="Wingdings" pitchFamily="2" charset="2"/>
              <a:buChar char="ü"/>
            </a:pPr>
            <a:r>
              <a:rPr lang="de-DE" sz="3200" dirty="0" err="1"/>
              <a:t>Botschafter:innen</a:t>
            </a:r>
            <a:r>
              <a:rPr lang="de-DE" sz="3200" dirty="0"/>
              <a:t> &amp; Mitglieder</a:t>
            </a:r>
          </a:p>
          <a:p>
            <a:pPr marL="542925" indent="-542925">
              <a:lnSpc>
                <a:spcPct val="130000"/>
              </a:lnSpc>
              <a:buFont typeface="Wingdings" pitchFamily="2" charset="2"/>
              <a:buChar char="ü"/>
            </a:pPr>
            <a:r>
              <a:rPr lang="de-DE" sz="3200" dirty="0"/>
              <a:t>Schulplakat, Infomaterial &amp; Beratung</a:t>
            </a:r>
          </a:p>
          <a:p>
            <a:pPr marL="542925" indent="-542925">
              <a:lnSpc>
                <a:spcPct val="130000"/>
              </a:lnSpc>
              <a:buFont typeface="Wingdings" pitchFamily="2" charset="2"/>
              <a:buChar char="ü"/>
            </a:pPr>
            <a:r>
              <a:rPr lang="de-DE" sz="3200" dirty="0"/>
              <a:t>Plakette für #</a:t>
            </a:r>
            <a:r>
              <a:rPr lang="de-DE" sz="3200" dirty="0" err="1"/>
              <a:t>SaubereLuft</a:t>
            </a:r>
            <a:endParaRPr lang="de-DE" sz="3200" dirty="0"/>
          </a:p>
          <a:p>
            <a:pPr marL="542925" indent="-542925">
              <a:lnSpc>
                <a:spcPct val="130000"/>
              </a:lnSpc>
              <a:buFont typeface="Wingdings" pitchFamily="2" charset="2"/>
              <a:buChar char="ü"/>
            </a:pPr>
            <a:r>
              <a:rPr lang="de-DE" sz="3200" dirty="0"/>
              <a:t>Themenpositionierung: Pressekonferenzen &amp; Medien </a:t>
            </a:r>
          </a:p>
          <a:p>
            <a:pPr marL="542925" indent="-542925">
              <a:lnSpc>
                <a:spcPct val="130000"/>
              </a:lnSpc>
              <a:buFont typeface="Wingdings" pitchFamily="2" charset="2"/>
              <a:buChar char="ü"/>
            </a:pPr>
            <a:r>
              <a:rPr lang="de-DE" sz="3200" dirty="0"/>
              <a:t>Ärztekammer </a:t>
            </a:r>
            <a:r>
              <a:rPr lang="de-DE" sz="3200" dirty="0" err="1"/>
              <a:t>Expert:innengruppe</a:t>
            </a:r>
            <a:r>
              <a:rPr lang="de-DE" sz="3200" dirty="0"/>
              <a:t> &amp; Stakeholder</a:t>
            </a:r>
          </a:p>
          <a:p>
            <a:pPr marL="542925" indent="-542925">
              <a:lnSpc>
                <a:spcPct val="130000"/>
              </a:lnSpc>
              <a:buFont typeface="Wingdings" pitchFamily="2" charset="2"/>
              <a:buChar char="ü"/>
            </a:pPr>
            <a:endParaRPr lang="de-DE" sz="3200" dirty="0"/>
          </a:p>
        </p:txBody>
      </p:sp>
      <p:pic>
        <p:nvPicPr>
          <p:cNvPr id="4" name="Google Shape;385;p20" descr="Ein Bild, das Text, Elektronik enthält.&#10;&#10;Automatisch generierte Beschreibung">
            <a:extLst>
              <a:ext uri="{FF2B5EF4-FFF2-40B4-BE49-F238E27FC236}">
                <a16:creationId xmlns:a16="http://schemas.microsoft.com/office/drawing/2014/main" id="{B9214A92-5936-C30E-2295-C71BB94DC428}"/>
              </a:ext>
            </a:extLst>
          </p:cNvPr>
          <p:cNvPicPr preferRelativeResize="0"/>
          <p:nvPr/>
        </p:nvPicPr>
        <p:blipFill rotWithShape="1">
          <a:blip r:embed="rId3">
            <a:alphaModFix/>
          </a:blip>
          <a:srcRect/>
          <a:stretch/>
        </p:blipFill>
        <p:spPr>
          <a:xfrm>
            <a:off x="8591107" y="1690688"/>
            <a:ext cx="3145367" cy="2945107"/>
          </a:xfrm>
          <a:prstGeom prst="rect">
            <a:avLst/>
          </a:prstGeom>
          <a:noFill/>
          <a:ln>
            <a:noFill/>
          </a:ln>
        </p:spPr>
      </p:pic>
    </p:spTree>
    <p:extLst>
      <p:ext uri="{BB962C8B-B14F-4D97-AF65-F5344CB8AC3E}">
        <p14:creationId xmlns:p14="http://schemas.microsoft.com/office/powerpoint/2010/main" val="349943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Initiative Gesundes Österreich - IGÖ </a:t>
            </a:r>
            <a:endParaRPr/>
          </a:p>
        </p:txBody>
      </p:sp>
      <p:sp>
        <p:nvSpPr>
          <p:cNvPr id="395" name="Google Shape;395;p21"/>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pic>
        <p:nvPicPr>
          <p:cNvPr id="397" name="Google Shape;397;p21"/>
          <p:cNvPicPr preferRelativeResize="0"/>
          <p:nvPr/>
        </p:nvPicPr>
        <p:blipFill>
          <a:blip r:embed="rId3">
            <a:alphaModFix/>
          </a:blip>
          <a:stretch>
            <a:fillRect/>
          </a:stretch>
        </p:blipFill>
        <p:spPr>
          <a:xfrm>
            <a:off x="2574633" y="1596312"/>
            <a:ext cx="7042734" cy="4862513"/>
          </a:xfrm>
          <a:prstGeom prst="rect">
            <a:avLst/>
          </a:prstGeom>
          <a:noFill/>
          <a:ln>
            <a:noFill/>
          </a:ln>
        </p:spPr>
      </p:pic>
      <p:sp>
        <p:nvSpPr>
          <p:cNvPr id="3" name="Inhaltsplatzhalter 2">
            <a:extLst>
              <a:ext uri="{FF2B5EF4-FFF2-40B4-BE49-F238E27FC236}">
                <a16:creationId xmlns:a16="http://schemas.microsoft.com/office/drawing/2014/main" id="{C8A29F46-F7E1-08A5-0124-4A8301878A7C}"/>
              </a:ext>
            </a:extLst>
          </p:cNvPr>
          <p:cNvSpPr>
            <a:spLocks noGrp="1"/>
          </p:cNvSpPr>
          <p:nvPr>
            <p:ph idx="1"/>
          </p:nvPr>
        </p:nvSpPr>
        <p:spPr/>
        <p:txBody>
          <a:bodyPr/>
          <a:lstStyle/>
          <a:p>
            <a:endParaRPr lang="de-A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57C2E-7311-6D53-AA9F-7B88D3DA612D}"/>
              </a:ext>
            </a:extLst>
          </p:cNvPr>
          <p:cNvSpPr>
            <a:spLocks noGrp="1"/>
          </p:cNvSpPr>
          <p:nvPr>
            <p:ph type="title"/>
          </p:nvPr>
        </p:nvSpPr>
        <p:spPr/>
        <p:txBody>
          <a:bodyPr/>
          <a:lstStyle/>
          <a:p>
            <a:r>
              <a:rPr lang="en-GB" dirty="0" err="1"/>
              <a:t>IGÖ-Botschafter:innen</a:t>
            </a:r>
            <a:endParaRPr lang="en-GB" dirty="0"/>
          </a:p>
        </p:txBody>
      </p:sp>
      <p:sp>
        <p:nvSpPr>
          <p:cNvPr id="3" name="Inhaltsplatzhalter 2">
            <a:extLst>
              <a:ext uri="{FF2B5EF4-FFF2-40B4-BE49-F238E27FC236}">
                <a16:creationId xmlns:a16="http://schemas.microsoft.com/office/drawing/2014/main" id="{6D0560C4-8D78-B6DC-8E17-63EE031F0C9B}"/>
              </a:ext>
            </a:extLst>
          </p:cNvPr>
          <p:cNvSpPr>
            <a:spLocks noGrp="1"/>
          </p:cNvSpPr>
          <p:nvPr>
            <p:ph idx="1"/>
          </p:nvPr>
        </p:nvSpPr>
        <p:spPr>
          <a:xfrm>
            <a:off x="5977466" y="1825625"/>
            <a:ext cx="5808134" cy="4876800"/>
          </a:xfrm>
        </p:spPr>
        <p:txBody>
          <a:bodyPr>
            <a:normAutofit/>
          </a:bodyPr>
          <a:lstStyle/>
          <a:p>
            <a:r>
              <a:rPr lang="de-AT" sz="3200" dirty="0">
                <a:solidFill>
                  <a:srgbClr val="FFFFFF"/>
                </a:solidFill>
              </a:rPr>
              <a:t>H</a:t>
            </a:r>
            <a:r>
              <a:rPr lang="de-AT" sz="3200" b="0" i="0" u="none" strike="noStrike" dirty="0">
                <a:solidFill>
                  <a:srgbClr val="FFFFFF"/>
                </a:solidFill>
                <a:effectLst/>
                <a:latin typeface="Lato" panose="020F0502020204030203" pitchFamily="34" charset="0"/>
              </a:rPr>
              <a:t>ochkarätiges Netzwerk von </a:t>
            </a:r>
            <a:r>
              <a:rPr lang="de-AT" sz="3200" b="0" i="0" u="none" strike="noStrike" dirty="0" err="1">
                <a:solidFill>
                  <a:srgbClr val="FFFFFF"/>
                </a:solidFill>
                <a:effectLst/>
                <a:latin typeface="Lato" panose="020F0502020204030203" pitchFamily="34" charset="0"/>
              </a:rPr>
              <a:t>Botschafter:innen</a:t>
            </a:r>
            <a:endParaRPr lang="de-AT" sz="3200" dirty="0">
              <a:solidFill>
                <a:srgbClr val="FFFFFF"/>
              </a:solidFill>
            </a:endParaRPr>
          </a:p>
          <a:p>
            <a:r>
              <a:rPr lang="de-AT" sz="3200" dirty="0">
                <a:solidFill>
                  <a:srgbClr val="FFFFFF"/>
                </a:solidFill>
              </a:rPr>
              <a:t>A</a:t>
            </a:r>
            <a:r>
              <a:rPr lang="de-AT" sz="3200" b="0" i="0" u="none" strike="noStrike" dirty="0">
                <a:solidFill>
                  <a:srgbClr val="FFFFFF"/>
                </a:solidFill>
                <a:effectLst/>
                <a:latin typeface="Lato" panose="020F0502020204030203" pitchFamily="34" charset="0"/>
              </a:rPr>
              <a:t>us den Bereichen Medizin, Wissenschaft, Bildung, Wirtschaft sowie Kunst &amp; Kultur</a:t>
            </a:r>
          </a:p>
          <a:p>
            <a:r>
              <a:rPr lang="de-AT" sz="3200" dirty="0">
                <a:solidFill>
                  <a:srgbClr val="FFFFFF"/>
                </a:solidFill>
              </a:rPr>
              <a:t>U</a:t>
            </a:r>
            <a:r>
              <a:rPr lang="de-AT" sz="3200" b="0" i="0" u="none" strike="noStrike" dirty="0">
                <a:solidFill>
                  <a:srgbClr val="FFFFFF"/>
                </a:solidFill>
                <a:effectLst/>
                <a:latin typeface="Lato" panose="020F0502020204030203" pitchFamily="34" charset="0"/>
              </a:rPr>
              <a:t>nterstützen uns in diesem wichtigen Anliegen</a:t>
            </a:r>
            <a:endParaRPr lang="en-GB" sz="3200" dirty="0"/>
          </a:p>
        </p:txBody>
      </p:sp>
      <p:pic>
        <p:nvPicPr>
          <p:cNvPr id="2050" name="Picture 2">
            <a:extLst>
              <a:ext uri="{FF2B5EF4-FFF2-40B4-BE49-F238E27FC236}">
                <a16:creationId xmlns:a16="http://schemas.microsoft.com/office/drawing/2014/main" id="{078CFCD8-3953-4637-9321-3D46E6C9EA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825625"/>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39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E2C349-2311-1DED-4B79-6A5DF3AB9DE4}"/>
              </a:ext>
            </a:extLst>
          </p:cNvPr>
          <p:cNvPicPr>
            <a:picLocks noChangeAspect="1"/>
          </p:cNvPicPr>
          <p:nvPr/>
        </p:nvPicPr>
        <p:blipFill>
          <a:blip r:embed="rId2"/>
          <a:srcRect t="6137" b="6455"/>
          <a:stretch/>
        </p:blipFill>
        <p:spPr>
          <a:xfrm>
            <a:off x="7097486" y="-81760"/>
            <a:ext cx="5617028" cy="7041359"/>
          </a:xfrm>
          <a:prstGeom prst="rect">
            <a:avLst/>
          </a:prstGeom>
        </p:spPr>
      </p:pic>
      <p:pic>
        <p:nvPicPr>
          <p:cNvPr id="8" name="Picture 2" descr="Bandolinos">
            <a:extLst>
              <a:ext uri="{FF2B5EF4-FFF2-40B4-BE49-F238E27FC236}">
                <a16:creationId xmlns:a16="http://schemas.microsoft.com/office/drawing/2014/main" id="{A6BA6685-DE6A-8AC1-CC3F-E6259128210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134" t="13513" r="-352" b="16047"/>
          <a:stretch/>
        </p:blipFill>
        <p:spPr bwMode="auto">
          <a:xfrm rot="211444">
            <a:off x="-447479" y="-274018"/>
            <a:ext cx="7856234" cy="5692309"/>
          </a:xfrm>
          <a:prstGeom prst="rect">
            <a:avLst/>
          </a:prstGeom>
          <a:noFill/>
          <a:extLst>
            <a:ext uri="{909E8E84-426E-40DD-AFC4-6F175D3DCCD1}">
              <a14:hiddenFill xmlns:a14="http://schemas.microsoft.com/office/drawing/2010/main">
                <a:solidFill>
                  <a:srgbClr val="FFFFFF"/>
                </a:solidFill>
              </a14:hiddenFill>
            </a:ext>
          </a:extLst>
        </p:spPr>
      </p:pic>
      <p:pic>
        <p:nvPicPr>
          <p:cNvPr id="6" name="Inhaltsplatzhalter 4" descr="Ein Bild, das Text, Screenshot, Onlinewerbung, Marke enthält.&#10;&#10;Automatisch generierte Beschreibung">
            <a:extLst>
              <a:ext uri="{FF2B5EF4-FFF2-40B4-BE49-F238E27FC236}">
                <a16:creationId xmlns:a16="http://schemas.microsoft.com/office/drawing/2014/main" id="{8E90D891-7881-BE10-C696-90FEDD8198F1}"/>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rcRect t="-375" r="-13" b="-2303"/>
          <a:stretch/>
        </p:blipFill>
        <p:spPr>
          <a:xfrm>
            <a:off x="3645747" y="-129631"/>
            <a:ext cx="4900506" cy="7137099"/>
          </a:xfrm>
          <a:prstGeom prst="rect">
            <a:avLst/>
          </a:prstGeom>
        </p:spPr>
      </p:pic>
      <p:sp>
        <p:nvSpPr>
          <p:cNvPr id="9" name="Abgerundetes Rechteck 8">
            <a:extLst>
              <a:ext uri="{FF2B5EF4-FFF2-40B4-BE49-F238E27FC236}">
                <a16:creationId xmlns:a16="http://schemas.microsoft.com/office/drawing/2014/main" id="{AFE2B858-DAFE-B302-6DB3-6994BC5E5CF6}"/>
              </a:ext>
            </a:extLst>
          </p:cNvPr>
          <p:cNvSpPr/>
          <p:nvPr/>
        </p:nvSpPr>
        <p:spPr>
          <a:xfrm>
            <a:off x="251278" y="5480199"/>
            <a:ext cx="3229360" cy="1237127"/>
          </a:xfrm>
          <a:prstGeom prst="roundRect">
            <a:avLst/>
          </a:prstGeom>
          <a:solidFill>
            <a:srgbClr val="5197BE"/>
          </a:solidFill>
          <a:ln w="44450">
            <a:solidFill>
              <a:schemeClr val="bg1"/>
            </a:solidFill>
          </a:ln>
        </p:spPr>
        <p:txBody>
          <a:bodyPr wrap="none" lIns="36000" tIns="45720" rIns="36000" bIns="45720">
            <a:noAutofit/>
          </a:bodyPr>
          <a:lstStyle/>
          <a:p>
            <a:pPr algn="ctr"/>
            <a:r>
              <a:rPr lang="de-AT" sz="3200" u="sng" spc="50" dirty="0">
                <a:ln w="9525" cmpd="sng">
                  <a:noFill/>
                  <a:prstDash val="solid"/>
                </a:ln>
                <a:solidFill>
                  <a:srgbClr val="70AD47">
                    <a:tint val="1000"/>
                  </a:srgbClr>
                </a:solidFill>
                <a:latin typeface="Lato" panose="020F0502020204030203" pitchFamily="34" charset="0"/>
              </a:rPr>
              <a:t>Spiel-, Lern- &amp;</a:t>
            </a:r>
            <a:br>
              <a:rPr lang="de-AT" sz="3200" u="sng" spc="50" dirty="0">
                <a:ln w="9525" cmpd="sng">
                  <a:noFill/>
                  <a:prstDash val="solid"/>
                </a:ln>
                <a:solidFill>
                  <a:srgbClr val="70AD47">
                    <a:tint val="1000"/>
                  </a:srgbClr>
                </a:solidFill>
                <a:latin typeface="Lato" panose="020F0502020204030203" pitchFamily="34" charset="0"/>
              </a:rPr>
            </a:br>
            <a:r>
              <a:rPr lang="de-AT" sz="3200" u="sng" spc="50" dirty="0">
                <a:ln w="9525" cmpd="sng">
                  <a:noFill/>
                  <a:prstDash val="solid"/>
                </a:ln>
                <a:solidFill>
                  <a:srgbClr val="70AD47">
                    <a:tint val="1000"/>
                  </a:srgbClr>
                </a:solidFill>
                <a:latin typeface="Lato" panose="020F0502020204030203" pitchFamily="34" charset="0"/>
              </a:rPr>
              <a:t>Infomaterial</a:t>
            </a:r>
            <a:r>
              <a:rPr lang="de-AT" sz="3200" u="sng" spc="50" dirty="0">
                <a:ln w="9525" cmpd="sng">
                  <a:noFill/>
                  <a:prstDash val="solid"/>
                </a:ln>
                <a:solidFill>
                  <a:srgbClr val="70AD47">
                    <a:tint val="1000"/>
                  </a:srgbClr>
                </a:solidFill>
                <a:effectLst/>
                <a:latin typeface="Lato" panose="020F0502020204030203" pitchFamily="34" charset="0"/>
              </a:rPr>
              <a:t>:</a:t>
            </a:r>
            <a:br>
              <a:rPr lang="de-AT" sz="3200" spc="50" dirty="0">
                <a:ln w="9525" cmpd="sng">
                  <a:noFill/>
                  <a:prstDash val="solid"/>
                </a:ln>
                <a:solidFill>
                  <a:srgbClr val="70AD47">
                    <a:tint val="1000"/>
                  </a:srgbClr>
                </a:solidFill>
                <a:effectLst/>
                <a:latin typeface="Lato" panose="020F0502020204030203" pitchFamily="34" charset="0"/>
              </a:rPr>
            </a:br>
            <a:endParaRPr lang="de-AT" sz="3200" cap="none" spc="50" dirty="0">
              <a:ln w="9525" cmpd="sng">
                <a:noFill/>
                <a:prstDash val="solid"/>
              </a:ln>
              <a:solidFill>
                <a:srgbClr val="70AD47">
                  <a:tint val="1000"/>
                </a:srgbClr>
              </a:solidFill>
              <a:effectLst/>
              <a:latin typeface="Lato" panose="020F0502020204030203" pitchFamily="34" charset="0"/>
            </a:endParaRPr>
          </a:p>
        </p:txBody>
      </p:sp>
    </p:spTree>
    <p:extLst>
      <p:ext uri="{BB962C8B-B14F-4D97-AF65-F5344CB8AC3E}">
        <p14:creationId xmlns:p14="http://schemas.microsoft.com/office/powerpoint/2010/main" val="256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de-DE" dirty="0"/>
              <a:t>Welche Werte sind unserer Schule &amp; </a:t>
            </a:r>
            <a:br>
              <a:rPr lang="de-DE" dirty="0"/>
            </a:br>
            <a:r>
              <a:rPr lang="de-DE" dirty="0"/>
              <a:t>uns Lehrende &amp; Eltern wichtig?</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5690647" y="2048198"/>
            <a:ext cx="5173824" cy="1143108"/>
          </a:xfrm>
          <a:solidFill>
            <a:srgbClr val="5197BE">
              <a:alpha val="58868"/>
            </a:srgbClr>
          </a:solidFill>
          <a:ln>
            <a:solidFill>
              <a:schemeClr val="bg1"/>
            </a:solidFill>
          </a:ln>
        </p:spPr>
        <p:txBody>
          <a:bodyPr anchor="ctr" anchorCtr="1">
            <a:normAutofit/>
          </a:bodyPr>
          <a:lstStyle/>
          <a:p>
            <a:pPr marL="0" indent="0" algn="just">
              <a:buNone/>
            </a:pPr>
            <a:r>
              <a:rPr lang="de-AT" sz="4000" dirty="0"/>
              <a:t>Dabei sein können</a:t>
            </a:r>
            <a:endParaRPr lang="de-AT" sz="4000" u="none" strike="noStrike" dirty="0">
              <a:solidFill>
                <a:schemeClr val="bg1"/>
              </a:solidFill>
              <a:effectLst/>
            </a:endParaRP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208998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4000" dirty="0"/>
              <a:t>Gesundheit</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6096000" y="3500025"/>
            <a:ext cx="4757898"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Solidarität</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1717673" y="352892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Freude &amp; Erfolg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4039337" y="5539423"/>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Was noch?</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7853386" y="4768012"/>
            <a:ext cx="4090039"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Leistungsfähigkeit </a:t>
            </a:r>
          </a:p>
        </p:txBody>
      </p:sp>
      <p:sp>
        <p:nvSpPr>
          <p:cNvPr id="11" name="Inhaltsplatzhalter 2">
            <a:extLst>
              <a:ext uri="{FF2B5EF4-FFF2-40B4-BE49-F238E27FC236}">
                <a16:creationId xmlns:a16="http://schemas.microsoft.com/office/drawing/2014/main" id="{D3320DE8-A373-CC19-E5AE-D84862C145E5}"/>
              </a:ext>
            </a:extLst>
          </p:cNvPr>
          <p:cNvSpPr txBox="1">
            <a:spLocks/>
          </p:cNvSpPr>
          <p:nvPr/>
        </p:nvSpPr>
        <p:spPr>
          <a:xfrm>
            <a:off x="225288" y="496786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Inklusion</a:t>
            </a:r>
          </a:p>
        </p:txBody>
      </p:sp>
    </p:spTree>
    <p:extLst>
      <p:ext uri="{BB962C8B-B14F-4D97-AF65-F5344CB8AC3E}">
        <p14:creationId xmlns:p14="http://schemas.microsoft.com/office/powerpoint/2010/main" val="20127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8"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A7C7D8"/>
            </a:gs>
            <a:gs pos="37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C8C73-F3C9-580F-BA10-4942C2097399}"/>
              </a:ext>
            </a:extLst>
          </p:cNvPr>
          <p:cNvSpPr>
            <a:spLocks noGrp="1"/>
          </p:cNvSpPr>
          <p:nvPr>
            <p:ph type="title"/>
          </p:nvPr>
        </p:nvSpPr>
        <p:spPr/>
        <p:txBody>
          <a:bodyPr/>
          <a:lstStyle/>
          <a:p>
            <a:endParaRPr lang="en-GB" dirty="0"/>
          </a:p>
        </p:txBody>
      </p:sp>
      <p:pic>
        <p:nvPicPr>
          <p:cNvPr id="11" name="Grafik 10" descr="Ein Bild, das Computer, Im Haus, computer, Katze enthält.&#10;&#10;Automatisch generierte Beschreibung">
            <a:extLst>
              <a:ext uri="{FF2B5EF4-FFF2-40B4-BE49-F238E27FC236}">
                <a16:creationId xmlns:a16="http://schemas.microsoft.com/office/drawing/2014/main" id="{7DAC815D-A023-0D58-17A9-45ED83981BF0}"/>
              </a:ext>
            </a:extLst>
          </p:cNvPr>
          <p:cNvPicPr>
            <a:picLocks noChangeAspect="1"/>
          </p:cNvPicPr>
          <p:nvPr/>
        </p:nvPicPr>
        <p:blipFill>
          <a:blip r:embed="rId3"/>
          <a:srcRect t="1950" b="6930"/>
          <a:stretch/>
        </p:blipFill>
        <p:spPr>
          <a:xfrm>
            <a:off x="0" y="0"/>
            <a:ext cx="12192000" cy="7534011"/>
          </a:xfrm>
          <a:prstGeom prst="rect">
            <a:avLst/>
          </a:prstGeom>
        </p:spPr>
      </p:pic>
      <p:sp>
        <p:nvSpPr>
          <p:cNvPr id="4" name="Rechteck 3">
            <a:extLst>
              <a:ext uri="{FF2B5EF4-FFF2-40B4-BE49-F238E27FC236}">
                <a16:creationId xmlns:a16="http://schemas.microsoft.com/office/drawing/2014/main" id="{8DC1E916-BFAF-107D-5493-FF0591DD4913}"/>
              </a:ext>
            </a:extLst>
          </p:cNvPr>
          <p:cNvSpPr/>
          <p:nvPr/>
        </p:nvSpPr>
        <p:spPr>
          <a:xfrm rot="21404965">
            <a:off x="3333239" y="63363"/>
            <a:ext cx="5721261" cy="3785652"/>
          </a:xfrm>
          <a:prstGeom prst="rect">
            <a:avLst/>
          </a:prstGeom>
          <a:solidFill>
            <a:srgbClr val="A7C7D8">
              <a:alpha val="32000"/>
            </a:srgbClr>
          </a:solidFill>
          <a:effectLst>
            <a:glow rad="67283">
              <a:schemeClr val="accent1">
                <a:alpha val="40000"/>
              </a:schemeClr>
            </a:glow>
            <a:softEdge rad="140797"/>
          </a:effectLst>
          <a:scene3d>
            <a:camera prst="perspectiveBelow">
              <a:rot lat="2580000" lon="0" rev="21480000"/>
            </a:camera>
            <a:lightRig rig="threePt" dir="t"/>
          </a:scene3d>
          <a:sp3d>
            <a:bevelT w="165100" prst="coolSlant"/>
            <a:bevelB w="101600" prst="riblet"/>
          </a:sp3d>
        </p:spPr>
        <p:txBody>
          <a:bodyPr wrap="square" lIns="91440" tIns="45720" rIns="91440" bIns="45720">
            <a:spAutoFit/>
          </a:bodyPr>
          <a:lstStyle/>
          <a:p>
            <a:pPr algn="ctr"/>
            <a: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t>Danke</a:t>
            </a:r>
            <a:b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br>
            <a: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t>für die</a:t>
            </a:r>
            <a:b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br>
            <a: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t>Aufmerksamkeit!</a:t>
            </a:r>
          </a:p>
          <a:p>
            <a:pPr algn="ctr"/>
            <a:endParaRPr lang="de-DE" sz="6000" cap="none"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endParaRPr>
          </a:p>
        </p:txBody>
      </p:sp>
    </p:spTree>
    <p:extLst>
      <p:ext uri="{BB962C8B-B14F-4D97-AF65-F5344CB8AC3E}">
        <p14:creationId xmlns:p14="http://schemas.microsoft.com/office/powerpoint/2010/main" val="12125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de-DE" dirty="0"/>
              <a:t>Gesunde Raumluft sichert unsere Werte!</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4400568" y="2089989"/>
            <a:ext cx="4540953" cy="759828"/>
          </a:xfrm>
          <a:solidFill>
            <a:srgbClr val="5197BE">
              <a:alpha val="58868"/>
            </a:srgbClr>
          </a:solidFill>
          <a:ln>
            <a:solidFill>
              <a:schemeClr val="bg1"/>
            </a:solidFill>
          </a:ln>
        </p:spPr>
        <p:txBody>
          <a:bodyPr anchor="ctr" anchorCtr="1">
            <a:normAutofit/>
          </a:bodyPr>
          <a:lstStyle/>
          <a:p>
            <a:pPr marL="0" indent="0" algn="just">
              <a:buNone/>
            </a:pPr>
            <a:r>
              <a:rPr lang="de-AT" sz="3200" dirty="0"/>
              <a:t>Dabei sein können</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214049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3200" dirty="0"/>
              <a:t>Freude &amp; Erfolg </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489322" y="3412268"/>
            <a:ext cx="4175904"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Solidarität</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2142974" y="2758367"/>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Gesundheit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4665226" y="3836229"/>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3200" dirty="0"/>
              <a:t>Inklusion</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1243749" y="4163180"/>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Leistungsfähigkeit </a:t>
            </a:r>
          </a:p>
        </p:txBody>
      </p:sp>
      <p:pic>
        <p:nvPicPr>
          <p:cNvPr id="10" name="Picture 2" descr="Preview of your QR Code">
            <a:hlinkClick r:id="rId3"/>
            <a:extLst>
              <a:ext uri="{FF2B5EF4-FFF2-40B4-BE49-F238E27FC236}">
                <a16:creationId xmlns:a16="http://schemas.microsoft.com/office/drawing/2014/main" id="{26588675-AE6F-E6DF-E326-22EAFAB16E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015" y="5732104"/>
            <a:ext cx="1091828" cy="1091828"/>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2">
            <a:extLst>
              <a:ext uri="{FF2B5EF4-FFF2-40B4-BE49-F238E27FC236}">
                <a16:creationId xmlns:a16="http://schemas.microsoft.com/office/drawing/2014/main" id="{B0355AC5-11CD-2318-6AE0-0EEB17E4A533}"/>
              </a:ext>
            </a:extLst>
          </p:cNvPr>
          <p:cNvSpPr txBox="1">
            <a:spLocks/>
          </p:cNvSpPr>
          <p:nvPr/>
        </p:nvSpPr>
        <p:spPr>
          <a:xfrm>
            <a:off x="2862694" y="4875992"/>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und vieles mehr… </a:t>
            </a:r>
          </a:p>
        </p:txBody>
      </p:sp>
      <p:pic>
        <p:nvPicPr>
          <p:cNvPr id="12" name="Grafik 11" descr="Ein Bild, das Text, Screenshot, Website, Onlinewerbung enthält.&#10;&#10;Automatisch generierte Beschreibung">
            <a:extLst>
              <a:ext uri="{FF2B5EF4-FFF2-40B4-BE49-F238E27FC236}">
                <a16:creationId xmlns:a16="http://schemas.microsoft.com/office/drawing/2014/main" id="{1FA3938C-1E50-2810-71CE-B8FE742C0931}"/>
              </a:ext>
            </a:extLst>
          </p:cNvPr>
          <p:cNvPicPr>
            <a:picLocks noChangeAspect="1"/>
          </p:cNvPicPr>
          <p:nvPr/>
        </p:nvPicPr>
        <p:blipFill>
          <a:blip r:embed="rId5"/>
          <a:srcRect l="49635" t="-161" r="-980" b="46620"/>
          <a:stretch/>
        </p:blipFill>
        <p:spPr>
          <a:xfrm>
            <a:off x="8601650" y="2917174"/>
            <a:ext cx="3744211" cy="3904319"/>
          </a:xfrm>
          <a:prstGeom prst="rect">
            <a:avLst/>
          </a:prstGeom>
        </p:spPr>
      </p:pic>
      <p:pic>
        <p:nvPicPr>
          <p:cNvPr id="13" name="Grafik 12" descr="Ein Bild, das Text, Screenshot, Website, Onlinewerbung enthält.&#10;&#10;Automatisch generierte Beschreibung">
            <a:extLst>
              <a:ext uri="{FF2B5EF4-FFF2-40B4-BE49-F238E27FC236}">
                <a16:creationId xmlns:a16="http://schemas.microsoft.com/office/drawing/2014/main" id="{450E0E8C-3D12-FCB6-2EE5-5606CFADCB5B}"/>
              </a:ext>
            </a:extLst>
          </p:cNvPr>
          <p:cNvPicPr>
            <a:picLocks noChangeAspect="1"/>
          </p:cNvPicPr>
          <p:nvPr/>
        </p:nvPicPr>
        <p:blipFill>
          <a:blip r:embed="rId5"/>
          <a:srcRect l="1123" t="6963" r="50797" b="71119"/>
          <a:stretch/>
        </p:blipFill>
        <p:spPr>
          <a:xfrm>
            <a:off x="6874910" y="1503827"/>
            <a:ext cx="4386361" cy="1999510"/>
          </a:xfrm>
          <a:prstGeom prst="rect">
            <a:avLst/>
          </a:prstGeom>
          <a:ln w="19050">
            <a:solidFill>
              <a:srgbClr val="FEFEFE"/>
            </a:solidFill>
          </a:ln>
        </p:spPr>
      </p:pic>
    </p:spTree>
    <p:extLst>
      <p:ext uri="{BB962C8B-B14F-4D97-AF65-F5344CB8AC3E}">
        <p14:creationId xmlns:p14="http://schemas.microsoft.com/office/powerpoint/2010/main" val="3465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p:txBody>
          <a:bodyPr>
            <a:normAutofit fontScale="90000"/>
          </a:bodyPr>
          <a:lstStyle/>
          <a:p>
            <a:r>
              <a:rPr lang="de-DE" dirty="0"/>
              <a:t>Möglichkeiten zur Raumluftverbesserung:</a:t>
            </a:r>
          </a:p>
        </p:txBody>
      </p:sp>
      <p:sp>
        <p:nvSpPr>
          <p:cNvPr id="6" name="Textfeld 5">
            <a:extLst>
              <a:ext uri="{FF2B5EF4-FFF2-40B4-BE49-F238E27FC236}">
                <a16:creationId xmlns:a16="http://schemas.microsoft.com/office/drawing/2014/main" id="{40B4A684-BE5E-951B-123B-D05554830F17}"/>
              </a:ext>
            </a:extLst>
          </p:cNvPr>
          <p:cNvSpPr txBox="1"/>
          <p:nvPr/>
        </p:nvSpPr>
        <p:spPr>
          <a:xfrm>
            <a:off x="0" y="6138932"/>
            <a:ext cx="12192000" cy="677108"/>
          </a:xfrm>
          <a:prstGeom prst="rect">
            <a:avLst/>
          </a:prstGeom>
          <a:noFill/>
          <a:ln w="15875">
            <a:solidFill>
              <a:srgbClr val="A7C7D8"/>
            </a:solidFill>
          </a:ln>
        </p:spPr>
        <p:txBody>
          <a:bodyPr wrap="square" lIns="36000" rIns="36000">
            <a:spAutoFit/>
          </a:bodyPr>
          <a:lstStyle/>
          <a:p>
            <a:pPr algn="ctr"/>
            <a:r>
              <a:rPr lang="de-DE" sz="3800" dirty="0">
                <a:solidFill>
                  <a:schemeClr val="bg1"/>
                </a:solidFill>
                <a:latin typeface="Lato" panose="020F0502020204030203" pitchFamily="34" charset="0"/>
              </a:rPr>
              <a:t>Luftaufbereitung &amp; -</a:t>
            </a:r>
            <a:r>
              <a:rPr lang="de-DE" sz="3800" dirty="0" err="1">
                <a:solidFill>
                  <a:schemeClr val="bg1"/>
                </a:solidFill>
                <a:latin typeface="Lato" panose="020F0502020204030203" pitchFamily="34" charset="0"/>
              </a:rPr>
              <a:t>austausch</a:t>
            </a:r>
            <a:r>
              <a:rPr lang="de-DE" sz="3800" dirty="0">
                <a:solidFill>
                  <a:schemeClr val="bg1"/>
                </a:solidFill>
                <a:latin typeface="Lato" panose="020F0502020204030203" pitchFamily="34" charset="0"/>
              </a:rPr>
              <a:t> je nach Gegebenheiten</a:t>
            </a:r>
          </a:p>
        </p:txBody>
      </p:sp>
      <p:grpSp>
        <p:nvGrpSpPr>
          <p:cNvPr id="10" name="Gruppieren 9">
            <a:extLst>
              <a:ext uri="{FF2B5EF4-FFF2-40B4-BE49-F238E27FC236}">
                <a16:creationId xmlns:a16="http://schemas.microsoft.com/office/drawing/2014/main" id="{BFD1C1E5-CA3E-8E7D-6C5C-F2168B36CCE4}"/>
              </a:ext>
            </a:extLst>
          </p:cNvPr>
          <p:cNvGrpSpPr/>
          <p:nvPr/>
        </p:nvGrpSpPr>
        <p:grpSpPr>
          <a:xfrm>
            <a:off x="1609859" y="1390918"/>
            <a:ext cx="9156879" cy="4748014"/>
            <a:chOff x="1609859" y="1390918"/>
            <a:chExt cx="9156879" cy="4748014"/>
          </a:xfrm>
        </p:grpSpPr>
        <p:sp>
          <p:nvSpPr>
            <p:cNvPr id="9" name="Rechteck 8">
              <a:extLst>
                <a:ext uri="{FF2B5EF4-FFF2-40B4-BE49-F238E27FC236}">
                  <a16:creationId xmlns:a16="http://schemas.microsoft.com/office/drawing/2014/main" id="{8240FB1C-C640-0A45-09D3-3D61FC383E00}"/>
                </a:ext>
              </a:extLst>
            </p:cNvPr>
            <p:cNvSpPr/>
            <p:nvPr/>
          </p:nvSpPr>
          <p:spPr>
            <a:xfrm>
              <a:off x="1609859" y="1390918"/>
              <a:ext cx="9156879" cy="4748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ieren 7">
              <a:extLst>
                <a:ext uri="{FF2B5EF4-FFF2-40B4-BE49-F238E27FC236}">
                  <a16:creationId xmlns:a16="http://schemas.microsoft.com/office/drawing/2014/main" id="{EBF42C13-AA42-C9BD-67F9-2281074D9489}"/>
                </a:ext>
              </a:extLst>
            </p:cNvPr>
            <p:cNvGrpSpPr/>
            <p:nvPr/>
          </p:nvGrpSpPr>
          <p:grpSpPr>
            <a:xfrm>
              <a:off x="3874732" y="1494852"/>
              <a:ext cx="6185208" cy="4574506"/>
              <a:chOff x="2502569" y="1525012"/>
              <a:chExt cx="6185208" cy="4574506"/>
            </a:xfrm>
          </p:grpSpPr>
          <p:pic>
            <p:nvPicPr>
              <p:cNvPr id="4" name="Grafik 3">
                <a:extLst>
                  <a:ext uri="{FF2B5EF4-FFF2-40B4-BE49-F238E27FC236}">
                    <a16:creationId xmlns:a16="http://schemas.microsoft.com/office/drawing/2014/main" id="{5960E3CF-5EA8-7B61-627F-973C7D4F50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834" r="-3831"/>
              <a:stretch/>
            </p:blipFill>
            <p:spPr>
              <a:xfrm>
                <a:off x="2502569" y="1525012"/>
                <a:ext cx="6185208" cy="4574506"/>
              </a:xfrm>
              <a:prstGeom prst="rect">
                <a:avLst/>
              </a:prstGeom>
            </p:spPr>
          </p:pic>
          <p:pic>
            <p:nvPicPr>
              <p:cNvPr id="3" name="Grafik 2">
                <a:extLst>
                  <a:ext uri="{FF2B5EF4-FFF2-40B4-BE49-F238E27FC236}">
                    <a16:creationId xmlns:a16="http://schemas.microsoft.com/office/drawing/2014/main" id="{9024328D-E041-2D82-451F-CEE11C9402B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02569" y="3812265"/>
                <a:ext cx="3047999" cy="531829"/>
              </a:xfrm>
              <a:prstGeom prst="rect">
                <a:avLst/>
              </a:prstGeom>
            </p:spPr>
          </p:pic>
          <p:sp>
            <p:nvSpPr>
              <p:cNvPr id="7" name="Rechteck 6">
                <a:extLst>
                  <a:ext uri="{FF2B5EF4-FFF2-40B4-BE49-F238E27FC236}">
                    <a16:creationId xmlns:a16="http://schemas.microsoft.com/office/drawing/2014/main" id="{0DEF6AC7-8F47-2028-FF90-8D079BACC1FC}"/>
                  </a:ext>
                </a:extLst>
              </p:cNvPr>
              <p:cNvSpPr/>
              <p:nvPr/>
            </p:nvSpPr>
            <p:spPr>
              <a:xfrm>
                <a:off x="5550568" y="3789421"/>
                <a:ext cx="2534652" cy="577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ndParaRPr>
              </a:p>
            </p:txBody>
          </p:sp>
        </p:grpSp>
        <p:sp>
          <p:nvSpPr>
            <p:cNvPr id="5" name="Textfeld 4">
              <a:extLst>
                <a:ext uri="{FF2B5EF4-FFF2-40B4-BE49-F238E27FC236}">
                  <a16:creationId xmlns:a16="http://schemas.microsoft.com/office/drawing/2014/main" id="{18F0A55E-7310-A8DC-C00E-D00E51C380B2}"/>
                </a:ext>
              </a:extLst>
            </p:cNvPr>
            <p:cNvSpPr txBox="1"/>
            <p:nvPr/>
          </p:nvSpPr>
          <p:spPr>
            <a:xfrm>
              <a:off x="7686878" y="3320440"/>
              <a:ext cx="2848712" cy="477054"/>
            </a:xfrm>
            <a:prstGeom prst="rect">
              <a:avLst/>
            </a:prstGeom>
            <a:noFill/>
          </p:spPr>
          <p:txBody>
            <a:bodyPr wrap="square" rtlCol="0">
              <a:spAutoFit/>
            </a:bodyPr>
            <a:lstStyle/>
            <a:p>
              <a:r>
                <a:rPr lang="de-AT" sz="2500" b="1" cap="small" spc="-150" dirty="0">
                  <a:latin typeface="Lato" panose="020F0502020204030203" pitchFamily="34" charset="0"/>
                  <a:ea typeface="Lato" panose="020F0502020204030203" pitchFamily="34" charset="0"/>
                  <a:cs typeface="Lato" panose="020F0502020204030203" pitchFamily="34" charset="0"/>
                </a:rPr>
                <a:t>Lüftungsanlage</a:t>
              </a:r>
            </a:p>
          </p:txBody>
        </p:sp>
      </p:grpSp>
      <p:sp>
        <p:nvSpPr>
          <p:cNvPr id="12" name="Textfeld 11">
            <a:extLst>
              <a:ext uri="{FF2B5EF4-FFF2-40B4-BE49-F238E27FC236}">
                <a16:creationId xmlns:a16="http://schemas.microsoft.com/office/drawing/2014/main" id="{E68DAFF7-3EAB-7FD9-80DB-13A06F94E1F8}"/>
              </a:ext>
            </a:extLst>
          </p:cNvPr>
          <p:cNvSpPr txBox="1"/>
          <p:nvPr/>
        </p:nvSpPr>
        <p:spPr>
          <a:xfrm>
            <a:off x="3044877" y="3341770"/>
            <a:ext cx="6104744" cy="369332"/>
          </a:xfrm>
          <a:prstGeom prst="rect">
            <a:avLst/>
          </a:prstGeom>
          <a:noFill/>
        </p:spPr>
        <p:txBody>
          <a:bodyPr wrap="square">
            <a:spAutoFit/>
          </a:bodyPr>
          <a:lstStyle/>
          <a:p>
            <a:endParaRPr lang="de-AT" dirty="0"/>
          </a:p>
        </p:txBody>
      </p:sp>
      <p:pic>
        <p:nvPicPr>
          <p:cNvPr id="14" name="Grafik 13" descr="Ein Bild, das Grafiken, Kunst, Grafikdesign, Symbol enthält.&#10;&#10;Automatisch generierte Beschreibung">
            <a:extLst>
              <a:ext uri="{FF2B5EF4-FFF2-40B4-BE49-F238E27FC236}">
                <a16:creationId xmlns:a16="http://schemas.microsoft.com/office/drawing/2014/main" id="{6601C989-620A-EA95-3789-BB5B443AA6DF}"/>
              </a:ext>
            </a:extLst>
          </p:cNvPr>
          <p:cNvPicPr>
            <a:picLocks noChangeAspect="1"/>
          </p:cNvPicPr>
          <p:nvPr/>
        </p:nvPicPr>
        <p:blipFill>
          <a:blip r:embed="rId5"/>
          <a:srcRect b="56460"/>
          <a:stretch/>
        </p:blipFill>
        <p:spPr>
          <a:xfrm>
            <a:off x="1425262" y="4619562"/>
            <a:ext cx="3130314" cy="1362946"/>
          </a:xfrm>
          <a:prstGeom prst="rect">
            <a:avLst/>
          </a:prstGeom>
        </p:spPr>
      </p:pic>
      <p:pic>
        <p:nvPicPr>
          <p:cNvPr id="15" name="Grafik 14" descr="Ein Bild, das Grafiken, Kunst, Grafikdesign, Symbol enthält.&#10;&#10;Automatisch generierte Beschreibung">
            <a:extLst>
              <a:ext uri="{FF2B5EF4-FFF2-40B4-BE49-F238E27FC236}">
                <a16:creationId xmlns:a16="http://schemas.microsoft.com/office/drawing/2014/main" id="{ECC886FB-1CF4-CE16-A28A-E79DF669911F}"/>
              </a:ext>
            </a:extLst>
          </p:cNvPr>
          <p:cNvPicPr>
            <a:picLocks noChangeAspect="1"/>
          </p:cNvPicPr>
          <p:nvPr/>
        </p:nvPicPr>
        <p:blipFill>
          <a:blip r:embed="rId5"/>
          <a:srcRect t="50793"/>
          <a:stretch/>
        </p:blipFill>
        <p:spPr>
          <a:xfrm>
            <a:off x="1434769" y="3172288"/>
            <a:ext cx="3130314" cy="1540332"/>
          </a:xfrm>
          <a:prstGeom prst="rect">
            <a:avLst/>
          </a:prstGeom>
        </p:spPr>
      </p:pic>
      <p:pic>
        <p:nvPicPr>
          <p:cNvPr id="16" name="Grafik 15">
            <a:extLst>
              <a:ext uri="{FF2B5EF4-FFF2-40B4-BE49-F238E27FC236}">
                <a16:creationId xmlns:a16="http://schemas.microsoft.com/office/drawing/2014/main" id="{F474A90D-52FE-F1E9-4B05-671D9779A8C0}"/>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2180507" y="1804834"/>
            <a:ext cx="1273478" cy="1096006"/>
          </a:xfrm>
          <a:prstGeom prst="rect">
            <a:avLst/>
          </a:prstGeom>
        </p:spPr>
      </p:pic>
    </p:spTree>
    <p:extLst>
      <p:ext uri="{BB962C8B-B14F-4D97-AF65-F5344CB8AC3E}">
        <p14:creationId xmlns:p14="http://schemas.microsoft.com/office/powerpoint/2010/main" val="39348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324eb6e1335_0_1504"/>
          <p:cNvSpPr txBox="1"/>
          <p:nvPr/>
        </p:nvSpPr>
        <p:spPr>
          <a:xfrm>
            <a:off x="838201" y="1338308"/>
            <a:ext cx="10637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de-DE" sz="3200" b="1" i="0" u="none" strike="noStrike" cap="none">
                <a:solidFill>
                  <a:schemeClr val="lt1"/>
                </a:solidFill>
                <a:latin typeface="Calibri"/>
                <a:ea typeface="Calibri"/>
                <a:cs typeface="Calibri"/>
                <a:sym typeface="Calibri"/>
              </a:rPr>
              <a:t>Max</a:t>
            </a:r>
            <a:r>
              <a:rPr lang="de-DE" sz="2000" b="1" i="0" u="none" strike="noStrike" cap="none">
                <a:solidFill>
                  <a:schemeClr val="lt1"/>
                </a:solidFill>
                <a:latin typeface="Libre Franklin Black"/>
                <a:ea typeface="Libre Franklin Black"/>
                <a:cs typeface="Libre Franklin Black"/>
                <a:sym typeface="Libre Franklin Black"/>
              </a:rPr>
              <a:t> </a:t>
            </a:r>
            <a:r>
              <a:rPr lang="de-DE" sz="3200" b="1" i="0" u="none" strike="noStrike" cap="none">
                <a:solidFill>
                  <a:schemeClr val="lt1"/>
                </a:solidFill>
                <a:latin typeface="Calibri"/>
                <a:ea typeface="Calibri"/>
                <a:cs typeface="Calibri"/>
                <a:sym typeface="Calibri"/>
              </a:rPr>
              <a:t>Josef Pettenkofer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de-DE" sz="3200" b="0" i="0" u="none" strike="noStrike" cap="none">
                <a:solidFill>
                  <a:schemeClr val="lt1"/>
                </a:solidFill>
                <a:latin typeface="Calibri"/>
                <a:ea typeface="Calibri"/>
                <a:cs typeface="Calibri"/>
                <a:sym typeface="Calibri"/>
              </a:rPr>
              <a:t>(1818 - 1901)</a:t>
            </a:r>
            <a:endParaRPr sz="1400" b="0" i="0" u="none" strike="noStrike" cap="none">
              <a:solidFill>
                <a:srgbClr val="000000"/>
              </a:solidFill>
              <a:latin typeface="Arial"/>
              <a:ea typeface="Arial"/>
              <a:cs typeface="Arial"/>
              <a:sym typeface="Arial"/>
            </a:endParaRPr>
          </a:p>
        </p:txBody>
      </p:sp>
      <p:pic>
        <p:nvPicPr>
          <p:cNvPr id="127" name="Google Shape;127;g324eb6e1335_0_1504"/>
          <p:cNvPicPr preferRelativeResize="0"/>
          <p:nvPr/>
        </p:nvPicPr>
        <p:blipFill rotWithShape="1">
          <a:blip r:embed="rId3">
            <a:alphaModFix/>
          </a:blip>
          <a:srcRect/>
          <a:stretch/>
        </p:blipFill>
        <p:spPr>
          <a:xfrm>
            <a:off x="365449" y="1855250"/>
            <a:ext cx="3571691" cy="4362749"/>
          </a:xfrm>
          <a:prstGeom prst="rect">
            <a:avLst/>
          </a:prstGeom>
          <a:noFill/>
          <a:ln>
            <a:noFill/>
          </a:ln>
          <a:effectLst>
            <a:outerShdw blurRad="50800" dist="38100" dir="2700000" algn="tl" rotWithShape="0">
              <a:srgbClr val="000000">
                <a:alpha val="40000"/>
              </a:srgbClr>
            </a:outerShdw>
          </a:effectLst>
        </p:spPr>
      </p:pic>
      <p:sp>
        <p:nvSpPr>
          <p:cNvPr id="128" name="Google Shape;128;g324eb6e1335_0_1504"/>
          <p:cNvSpPr txBox="1"/>
          <p:nvPr/>
        </p:nvSpPr>
        <p:spPr>
          <a:xfrm>
            <a:off x="4312975" y="2592575"/>
            <a:ext cx="7693800" cy="2281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chemeClr val="lt1"/>
              </a:buClr>
              <a:buSzPts val="2800"/>
              <a:buFont typeface="Arial"/>
              <a:buChar char="•"/>
            </a:pPr>
            <a:r>
              <a:rPr lang="de-DE" sz="2800" b="0" i="0" u="none" strike="noStrike" cap="none">
                <a:solidFill>
                  <a:schemeClr val="lt1"/>
                </a:solidFill>
                <a:latin typeface="Calibri"/>
                <a:ea typeface="Calibri"/>
                <a:cs typeface="Calibri"/>
                <a:sym typeface="Calibri"/>
              </a:rPr>
              <a:t>Mediziner, Physiologe, Chemiker, Apotheker, </a:t>
            </a:r>
            <a:br>
              <a:rPr lang="de-DE" sz="2800" b="0" i="0" u="none" strike="noStrike" cap="none">
                <a:solidFill>
                  <a:schemeClr val="lt1"/>
                </a:solidFill>
                <a:latin typeface="Calibri"/>
                <a:ea typeface="Calibri"/>
                <a:cs typeface="Calibri"/>
                <a:sym typeface="Calibri"/>
              </a:rPr>
            </a:br>
            <a:r>
              <a:rPr lang="de-DE" sz="2800" b="0" i="0" u="none" strike="noStrike" cap="none">
                <a:solidFill>
                  <a:schemeClr val="lt1"/>
                </a:solidFill>
                <a:latin typeface="Calibri"/>
                <a:ea typeface="Calibri"/>
                <a:cs typeface="Calibri"/>
                <a:sym typeface="Calibri"/>
              </a:rPr>
              <a:t>Hygieniker &amp; Epidemiologe</a:t>
            </a:r>
            <a:endParaRPr sz="1400" b="0" i="0" u="none" strike="noStrike" cap="none">
              <a:solidFill>
                <a:srgbClr val="000000"/>
              </a:solidFill>
              <a:latin typeface="Arial"/>
              <a:ea typeface="Arial"/>
              <a:cs typeface="Arial"/>
              <a:sym typeface="Arial"/>
            </a:endParaRPr>
          </a:p>
          <a:p>
            <a:pPr marL="285750" marR="0" lvl="0" indent="-285750" algn="l" rtl="0">
              <a:lnSpc>
                <a:spcPct val="130000"/>
              </a:lnSpc>
              <a:spcBef>
                <a:spcPts val="300"/>
              </a:spcBef>
              <a:spcAft>
                <a:spcPts val="0"/>
              </a:spcAft>
              <a:buClr>
                <a:schemeClr val="lt1"/>
              </a:buClr>
              <a:buSzPts val="2800"/>
              <a:buFont typeface="Arial"/>
              <a:buChar char="•"/>
            </a:pPr>
            <a:r>
              <a:rPr lang="de-DE" sz="2800" b="0" i="0" u="none" strike="noStrike" cap="none">
                <a:solidFill>
                  <a:schemeClr val="lt1"/>
                </a:solidFill>
                <a:latin typeface="Calibri"/>
                <a:ea typeface="Calibri"/>
                <a:cs typeface="Calibri"/>
                <a:sym typeface="Calibri"/>
              </a:rPr>
              <a:t>1. </a:t>
            </a:r>
            <a:r>
              <a:rPr lang="de-DE" sz="2800">
                <a:solidFill>
                  <a:schemeClr val="lt1"/>
                </a:solidFill>
                <a:latin typeface="Calibri"/>
                <a:ea typeface="Calibri"/>
                <a:cs typeface="Calibri"/>
                <a:sym typeface="Calibri"/>
              </a:rPr>
              <a:t>Hygiene Institut</a:t>
            </a:r>
            <a:r>
              <a:rPr lang="de-DE" sz="2800" b="0" i="0" u="none" strike="noStrike" cap="none">
                <a:solidFill>
                  <a:schemeClr val="lt1"/>
                </a:solidFill>
                <a:latin typeface="Calibri"/>
                <a:ea typeface="Calibri"/>
                <a:cs typeface="Calibri"/>
                <a:sym typeface="Calibri"/>
              </a:rPr>
              <a:t> / München</a:t>
            </a:r>
            <a:endParaRPr sz="1400" b="0" i="0" u="none" strike="noStrike" cap="none">
              <a:solidFill>
                <a:srgbClr val="000000"/>
              </a:solidFill>
              <a:latin typeface="Arial"/>
              <a:ea typeface="Arial"/>
              <a:cs typeface="Arial"/>
              <a:sym typeface="Arial"/>
            </a:endParaRPr>
          </a:p>
          <a:p>
            <a:pPr marL="285750" marR="0" lvl="0" indent="-285750" algn="l" rtl="0">
              <a:lnSpc>
                <a:spcPct val="130000"/>
              </a:lnSpc>
              <a:spcBef>
                <a:spcPts val="300"/>
              </a:spcBef>
              <a:spcAft>
                <a:spcPts val="0"/>
              </a:spcAft>
              <a:buClr>
                <a:schemeClr val="lt1"/>
              </a:buClr>
              <a:buSzPts val="2800"/>
              <a:buFont typeface="Arial"/>
              <a:buChar char="•"/>
            </a:pPr>
            <a:r>
              <a:rPr lang="de-DE" sz="2800" b="0" i="0" u="none" strike="noStrike" cap="none">
                <a:solidFill>
                  <a:schemeClr val="lt1"/>
                </a:solidFill>
                <a:latin typeface="Calibri"/>
                <a:ea typeface="Calibri"/>
                <a:cs typeface="Calibri"/>
                <a:sym typeface="Calibri"/>
              </a:rPr>
              <a:t>Begründer der modernen Hygiene</a:t>
            </a:r>
            <a:endParaRPr sz="2800">
              <a:solidFill>
                <a:schemeClr val="lt1"/>
              </a:solidFill>
              <a:latin typeface="Calibri"/>
              <a:ea typeface="Calibri"/>
              <a:cs typeface="Calibri"/>
              <a:sym typeface="Calibri"/>
            </a:endParaRPr>
          </a:p>
        </p:txBody>
      </p:sp>
      <p:sp>
        <p:nvSpPr>
          <p:cNvPr id="129" name="Google Shape;129;g324eb6e1335_0_1504"/>
          <p:cNvSpPr txBox="1">
            <a:spLocks noGrp="1"/>
          </p:cNvSpPr>
          <p:nvPr>
            <p:ph type="title"/>
          </p:nvPr>
        </p:nvSpPr>
        <p:spPr>
          <a:xfrm>
            <a:off x="838201" y="365127"/>
            <a:ext cx="10515600" cy="85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Libre Franklin Black"/>
              <a:buNone/>
            </a:pPr>
            <a:r>
              <a:rPr lang="de-DE" sz="4400" dirty="0">
                <a:solidFill>
                  <a:schemeClr val="lt1"/>
                </a:solidFill>
              </a:rPr>
              <a:t>   - </a:t>
            </a:r>
            <a:r>
              <a:rPr lang="de-DE" cap="small" dirty="0">
                <a:solidFill>
                  <a:schemeClr val="lt1"/>
                </a:solidFill>
              </a:rPr>
              <a:t>Innenraum</a:t>
            </a:r>
            <a:endParaRPr sz="4400" dirty="0">
              <a:solidFill>
                <a:schemeClr val="lt1"/>
              </a:solidFill>
            </a:endParaRPr>
          </a:p>
        </p:txBody>
      </p:sp>
      <p:sp>
        <p:nvSpPr>
          <p:cNvPr id="130" name="Google Shape;130;g324eb6e1335_0_1504"/>
          <p:cNvSpPr txBox="1"/>
          <p:nvPr/>
        </p:nvSpPr>
        <p:spPr>
          <a:xfrm>
            <a:off x="365443" y="6217993"/>
            <a:ext cx="34539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de-DE" sz="1400" i="0" u="none" strike="noStrike" cap="none">
                <a:solidFill>
                  <a:schemeClr val="lt1"/>
                </a:solidFill>
                <a:latin typeface="Calibri"/>
                <a:ea typeface="Calibri"/>
                <a:cs typeface="Calibri"/>
                <a:sym typeface="Calibri"/>
              </a:rPr>
              <a:t>Quelle: gemeinfrei</a:t>
            </a:r>
            <a:endParaRPr sz="1400" i="0" u="none" strike="noStrike" cap="none">
              <a:solidFill>
                <a:schemeClr val="lt1"/>
              </a:solidFill>
              <a:latin typeface="Calibri"/>
              <a:ea typeface="Calibri"/>
              <a:cs typeface="Calibri"/>
              <a:sym typeface="Calibri"/>
            </a:endParaRPr>
          </a:p>
        </p:txBody>
      </p:sp>
      <p:sp>
        <p:nvSpPr>
          <p:cNvPr id="132" name="Google Shape;132;g324eb6e1335_0_1504"/>
          <p:cNvSpPr txBox="1"/>
          <p:nvPr/>
        </p:nvSpPr>
        <p:spPr>
          <a:xfrm>
            <a:off x="4348850" y="4949075"/>
            <a:ext cx="7311000" cy="1289543"/>
          </a:xfrm>
          <a:prstGeom prst="rect">
            <a:avLst/>
          </a:prstGeom>
          <a:noFill/>
          <a:ln w="9525" cap="flat" cmpd="sng">
            <a:solidFill>
              <a:srgbClr val="FEFEFE"/>
            </a:solidFill>
            <a:prstDash val="solid"/>
            <a:round/>
            <a:headEnd type="none" w="sm" len="sm"/>
            <a:tailEnd type="none" w="sm" len="sm"/>
          </a:ln>
        </p:spPr>
        <p:txBody>
          <a:bodyPr spcFirstLastPara="1" wrap="square" lIns="91425" tIns="45700" rIns="91425" bIns="45700" anchor="t" anchorCtr="0">
            <a:spAutoFit/>
          </a:bodyPr>
          <a:lstStyle/>
          <a:p>
            <a:pPr marL="457200" marR="0" lvl="0" indent="0" algn="ctr" rtl="0">
              <a:lnSpc>
                <a:spcPct val="130000"/>
              </a:lnSpc>
              <a:spcBef>
                <a:spcPts val="300"/>
              </a:spcBef>
              <a:spcAft>
                <a:spcPts val="0"/>
              </a:spcAft>
              <a:buNone/>
            </a:pPr>
            <a:r>
              <a:rPr lang="de-DE" sz="2800" dirty="0">
                <a:solidFill>
                  <a:schemeClr val="lt1"/>
                </a:solidFill>
                <a:latin typeface="Calibri"/>
                <a:ea typeface="Calibri"/>
                <a:cs typeface="Calibri"/>
                <a:sym typeface="Calibri"/>
              </a:rPr>
              <a:t>Pettenkofer-Zahl seit 1858:</a:t>
            </a:r>
            <a:endParaRPr dirty="0">
              <a:solidFill>
                <a:schemeClr val="dk1"/>
              </a:solidFill>
            </a:endParaRPr>
          </a:p>
          <a:p>
            <a:pPr marL="457200" lvl="0" indent="0" algn="ctr" rtl="0">
              <a:lnSpc>
                <a:spcPct val="130000"/>
              </a:lnSpc>
              <a:spcBef>
                <a:spcPts val="300"/>
              </a:spcBef>
              <a:spcAft>
                <a:spcPts val="0"/>
              </a:spcAft>
              <a:buNone/>
            </a:pPr>
            <a:r>
              <a:rPr lang="de-DE" sz="2800" dirty="0">
                <a:solidFill>
                  <a:schemeClr val="lt1"/>
                </a:solidFill>
                <a:latin typeface="Calibri"/>
                <a:ea typeface="Calibri"/>
                <a:cs typeface="Calibri"/>
                <a:sym typeface="Calibri"/>
              </a:rPr>
              <a:t>0,1 Volumenprozent  </a:t>
            </a:r>
            <a:r>
              <a:rPr lang="de-DE" sz="2800" dirty="0">
                <a:solidFill>
                  <a:schemeClr val="lt1"/>
                </a:solidFill>
                <a:latin typeface="Lato Black"/>
                <a:ea typeface="Lato Black"/>
                <a:cs typeface="Lato Black"/>
                <a:sym typeface="Lato Black"/>
              </a:rPr>
              <a:t>= 1.000 ppm</a:t>
            </a:r>
            <a:endParaRPr sz="2800" dirty="0">
              <a:solidFill>
                <a:schemeClr val="lt1"/>
              </a:solidFill>
              <a:latin typeface="Calibri"/>
              <a:ea typeface="Calibri"/>
              <a:cs typeface="Calibri"/>
              <a:sym typeface="Calibri"/>
            </a:endParaRPr>
          </a:p>
        </p:txBody>
      </p:sp>
      <p:pic>
        <p:nvPicPr>
          <p:cNvPr id="2" name="Grafik 1">
            <a:extLst>
              <a:ext uri="{FF2B5EF4-FFF2-40B4-BE49-F238E27FC236}">
                <a16:creationId xmlns:a16="http://schemas.microsoft.com/office/drawing/2014/main" id="{EDAF98D7-C651-2022-F097-9E09395CB1B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09194" y="265970"/>
            <a:ext cx="1273478" cy="10960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324eb6e1335_0_1593"/>
          <p:cNvPicPr preferRelativeResize="0"/>
          <p:nvPr/>
        </p:nvPicPr>
        <p:blipFill rotWithShape="1">
          <a:blip r:embed="rId3">
            <a:alphaModFix/>
          </a:blip>
          <a:srcRect/>
          <a:stretch/>
        </p:blipFill>
        <p:spPr>
          <a:xfrm>
            <a:off x="291926" y="1572063"/>
            <a:ext cx="8158799" cy="5002826"/>
          </a:xfrm>
          <a:prstGeom prst="rect">
            <a:avLst/>
          </a:prstGeom>
          <a:noFill/>
          <a:ln>
            <a:noFill/>
          </a:ln>
          <a:effectLst>
            <a:outerShdw blurRad="50800" dist="38100" dir="2700000" algn="tl" rotWithShape="0">
              <a:srgbClr val="000000">
                <a:alpha val="40000"/>
              </a:srgbClr>
            </a:outerShdw>
          </a:effectLst>
        </p:spPr>
      </p:pic>
      <p:sp>
        <p:nvSpPr>
          <p:cNvPr id="138" name="Google Shape;138;g324eb6e1335_0_1593"/>
          <p:cNvSpPr txBox="1">
            <a:spLocks noGrp="1"/>
          </p:cNvSpPr>
          <p:nvPr>
            <p:ph type="title"/>
          </p:nvPr>
        </p:nvSpPr>
        <p:spPr>
          <a:xfrm>
            <a:off x="838201" y="365127"/>
            <a:ext cx="10515600" cy="85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Libre Franklin Black"/>
              <a:buNone/>
            </a:pPr>
            <a:r>
              <a:rPr lang="de-DE" sz="4400" dirty="0">
                <a:solidFill>
                  <a:schemeClr val="lt1"/>
                </a:solidFill>
              </a:rPr>
              <a:t>      - </a:t>
            </a:r>
            <a:r>
              <a:rPr lang="de-DE" cap="small" dirty="0">
                <a:solidFill>
                  <a:schemeClr val="lt1"/>
                </a:solidFill>
              </a:rPr>
              <a:t>Atmosphäre</a:t>
            </a:r>
            <a:endParaRPr sz="4400" dirty="0">
              <a:solidFill>
                <a:schemeClr val="lt1"/>
              </a:solidFill>
            </a:endParaRPr>
          </a:p>
        </p:txBody>
      </p:sp>
      <p:graphicFrame>
        <p:nvGraphicFramePr>
          <p:cNvPr id="140" name="Google Shape;140;g324eb6e1335_0_1593"/>
          <p:cNvGraphicFramePr/>
          <p:nvPr>
            <p:extLst>
              <p:ext uri="{D42A27DB-BD31-4B8C-83A1-F6EECF244321}">
                <p14:modId xmlns:p14="http://schemas.microsoft.com/office/powerpoint/2010/main" val="3880586119"/>
              </p:ext>
            </p:extLst>
          </p:nvPr>
        </p:nvGraphicFramePr>
        <p:xfrm>
          <a:off x="8605962" y="1339647"/>
          <a:ext cx="3373200" cy="5365950"/>
        </p:xfrm>
        <a:graphic>
          <a:graphicData uri="http://schemas.openxmlformats.org/drawingml/2006/table">
            <a:tbl>
              <a:tblPr>
                <a:noFill/>
              </a:tblPr>
              <a:tblGrid>
                <a:gridCol w="1275350">
                  <a:extLst>
                    <a:ext uri="{9D8B030D-6E8A-4147-A177-3AD203B41FA5}">
                      <a16:colId xmlns:a16="http://schemas.microsoft.com/office/drawing/2014/main" val="20000"/>
                    </a:ext>
                  </a:extLst>
                </a:gridCol>
                <a:gridCol w="2097850">
                  <a:extLst>
                    <a:ext uri="{9D8B030D-6E8A-4147-A177-3AD203B41FA5}">
                      <a16:colId xmlns:a16="http://schemas.microsoft.com/office/drawing/2014/main" val="20001"/>
                    </a:ext>
                  </a:extLst>
                </a:gridCol>
              </a:tblGrid>
              <a:tr h="15950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lt1"/>
                          </a:solidFill>
                        </a:rPr>
                        <a:t>Jahr</a:t>
                      </a:r>
                      <a:endParaRPr sz="2800" b="1" i="0" u="none" strike="noStrike" cap="none">
                        <a:solidFill>
                          <a:schemeClr val="lt1"/>
                        </a:solidFill>
                        <a:latin typeface="Quattrocento Sans"/>
                        <a:ea typeface="Quattrocento Sans"/>
                        <a:cs typeface="Quattrocento Sans"/>
                        <a:sym typeface="Quattrocento Sans"/>
                      </a:endParaRPr>
                    </a:p>
                  </a:txBody>
                  <a:tcPr marL="7625" marR="7625" marT="7625" marB="0" anchor="ctr">
                    <a:solidFill>
                      <a:srgbClr val="7F7F7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lt1"/>
                          </a:solidFill>
                        </a:rPr>
                        <a:t>CO</a:t>
                      </a:r>
                      <a:r>
                        <a:rPr lang="de-DE" sz="2800" b="1" u="none" strike="noStrike" cap="none" baseline="-25000">
                          <a:solidFill>
                            <a:schemeClr val="lt1"/>
                          </a:solidFill>
                        </a:rPr>
                        <a:t>2</a:t>
                      </a:r>
                      <a:endParaRPr sz="1400" u="none" strike="noStrike" cap="none"/>
                    </a:p>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lt1"/>
                          </a:solidFill>
                        </a:rPr>
                        <a:t>Atmosphäre</a:t>
                      </a:r>
                      <a:br>
                        <a:rPr lang="de-DE" sz="2800" b="1">
                          <a:solidFill>
                            <a:schemeClr val="lt1"/>
                          </a:solidFill>
                        </a:rPr>
                      </a:br>
                      <a:r>
                        <a:rPr lang="de-DE" sz="2800" b="1" u="none" strike="noStrike" cap="none">
                          <a:solidFill>
                            <a:schemeClr val="lt1"/>
                          </a:solidFill>
                        </a:rPr>
                        <a:t>in ppm</a:t>
                      </a:r>
                      <a:endParaRPr sz="2800" b="1" i="0" u="none" strike="noStrike" cap="none">
                        <a:solidFill>
                          <a:schemeClr val="lt1"/>
                        </a:solidFill>
                        <a:latin typeface="Quattrocento Sans"/>
                        <a:ea typeface="Quattrocento Sans"/>
                        <a:cs typeface="Quattrocento Sans"/>
                        <a:sym typeface="Quattrocento Sans"/>
                      </a:endParaRPr>
                    </a:p>
                  </a:txBody>
                  <a:tcPr marL="0" marR="0" marT="7625" marB="0" anchor="ctr">
                    <a:solidFill>
                      <a:srgbClr val="7F7F7F"/>
                    </a:solidFill>
                  </a:tcPr>
                </a:tc>
                <a:extLst>
                  <a:ext uri="{0D108BD9-81ED-4DB2-BD59-A6C34878D82A}">
                    <a16:rowId xmlns:a16="http://schemas.microsoft.com/office/drawing/2014/main" val="10000"/>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2024</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422</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1"/>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2023</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420</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2"/>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2022</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417</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3"/>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dirty="0">
                          <a:solidFill>
                            <a:schemeClr val="dk1"/>
                          </a:solidFill>
                        </a:rPr>
                        <a:t>2021</a:t>
                      </a:r>
                      <a:endParaRPr sz="2800" b="1" i="0" u="none" strike="noStrike" cap="none" dirty="0">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415</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4"/>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AT" sz="2800" b="1" u="none" strike="noStrike" kern="1200" cap="none" dirty="0">
                          <a:solidFill>
                            <a:schemeClr val="dk1"/>
                          </a:solidFill>
                          <a:latin typeface="+mn-lt"/>
                          <a:ea typeface="+mn-ea"/>
                          <a:cs typeface="+mn-cs"/>
                          <a:sym typeface="Quattrocento Sans"/>
                        </a:rPr>
                        <a:t>1973</a:t>
                      </a:r>
                      <a:endParaRPr sz="2800" b="1" u="none" strike="noStrike" kern="1200" cap="none" dirty="0">
                        <a:solidFill>
                          <a:schemeClr val="dk1"/>
                        </a:solidFill>
                        <a:latin typeface="+mn-lt"/>
                        <a:ea typeface="+mn-ea"/>
                        <a:cs typeface="+mn-c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dirty="0"/>
                        <a:t>330</a:t>
                      </a:r>
                      <a:endParaRPr sz="2800" b="1" i="0" u="none" strike="noStrike" cap="none" dirty="0">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5"/>
                  </a:ext>
                </a:extLst>
              </a:tr>
            </a:tbl>
          </a:graphicData>
        </a:graphic>
      </p:graphicFrame>
      <p:pic>
        <p:nvPicPr>
          <p:cNvPr id="3" name="Grafik 2">
            <a:extLst>
              <a:ext uri="{FF2B5EF4-FFF2-40B4-BE49-F238E27FC236}">
                <a16:creationId xmlns:a16="http://schemas.microsoft.com/office/drawing/2014/main" id="{9D3D7077-7401-C9F1-AB20-6875347A3CD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09194" y="265970"/>
            <a:ext cx="1273478" cy="10960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F6AA2-A971-200F-33F8-A73F3828C94D}"/>
              </a:ext>
            </a:extLst>
          </p:cNvPr>
          <p:cNvSpPr>
            <a:spLocks noGrp="1"/>
          </p:cNvSpPr>
          <p:nvPr>
            <p:ph type="title"/>
          </p:nvPr>
        </p:nvSpPr>
        <p:spPr/>
        <p:txBody>
          <a:bodyPr/>
          <a:lstStyle/>
          <a:p>
            <a:endParaRPr lang="de-DE" dirty="0"/>
          </a:p>
        </p:txBody>
      </p:sp>
      <p:pic>
        <p:nvPicPr>
          <p:cNvPr id="4" name="coche-desktop-1">
            <a:hlinkClick r:id="" action="ppaction://media"/>
            <a:extLst>
              <a:ext uri="{FF2B5EF4-FFF2-40B4-BE49-F238E27FC236}">
                <a16:creationId xmlns:a16="http://schemas.microsoft.com/office/drawing/2014/main" id="{FB32EB93-8542-D2BE-E17C-D855B2EDC76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13228"/>
          <a:stretch/>
        </p:blipFill>
        <p:spPr>
          <a:xfrm>
            <a:off x="0" y="-255464"/>
            <a:ext cx="12192000" cy="7559428"/>
          </a:xfrm>
        </p:spPr>
      </p:pic>
      <p:sp>
        <p:nvSpPr>
          <p:cNvPr id="6" name="Titel 1">
            <a:extLst>
              <a:ext uri="{FF2B5EF4-FFF2-40B4-BE49-F238E27FC236}">
                <a16:creationId xmlns:a16="http://schemas.microsoft.com/office/drawing/2014/main" id="{10986672-42C6-B54A-D94E-DE25AF227A28}"/>
              </a:ext>
            </a:extLst>
          </p:cNvPr>
          <p:cNvSpPr txBox="1">
            <a:spLocks/>
          </p:cNvSpPr>
          <p:nvPr/>
        </p:nvSpPr>
        <p:spPr>
          <a:xfrm>
            <a:off x="4244742" y="106946"/>
            <a:ext cx="75178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i="0" kern="1200" baseline="0">
                <a:ln>
                  <a:solidFill>
                    <a:srgbClr val="5197BE"/>
                  </a:solidFill>
                </a:ln>
                <a:solidFill>
                  <a:schemeClr val="bg1"/>
                </a:solidFill>
                <a:effectLst/>
                <a:latin typeface="Lato" panose="020F0502020204030203" pitchFamily="34" charset="0"/>
                <a:ea typeface="+mj-ea"/>
                <a:cs typeface="+mj-cs"/>
              </a:defRPr>
            </a:lvl1pPr>
          </a:lstStyle>
          <a:p>
            <a:r>
              <a:rPr lang="de-DE" dirty="0"/>
              <a:t>Indikator für Raumluftgüte</a:t>
            </a:r>
          </a:p>
        </p:txBody>
      </p:sp>
      <p:sp>
        <p:nvSpPr>
          <p:cNvPr id="8" name="Textfeld 7">
            <a:extLst>
              <a:ext uri="{FF2B5EF4-FFF2-40B4-BE49-F238E27FC236}">
                <a16:creationId xmlns:a16="http://schemas.microsoft.com/office/drawing/2014/main" id="{C914E5AA-6C22-82BB-E4DB-864452851300}"/>
              </a:ext>
            </a:extLst>
          </p:cNvPr>
          <p:cNvSpPr txBox="1"/>
          <p:nvPr/>
        </p:nvSpPr>
        <p:spPr>
          <a:xfrm>
            <a:off x="2026626" y="4284004"/>
            <a:ext cx="9327174" cy="2652136"/>
          </a:xfrm>
          <a:prstGeom prst="rect">
            <a:avLst/>
          </a:prstGeom>
          <a:noFill/>
        </p:spPr>
        <p:txBody>
          <a:bodyPr wrap="square">
            <a:spAutoFit/>
          </a:bodyPr>
          <a:lstStyle/>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Luft - Outdoor: 0,042%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420ppm)</a:t>
            </a:r>
          </a:p>
          <a:p>
            <a:pPr marL="673100" indent="-673100">
              <a:lnSpc>
                <a:spcPct val="130000"/>
              </a:lnSpc>
              <a:buFont typeface=".Apple Color Emoji UI"/>
              <a:buChar char="☁️"/>
            </a:pPr>
            <a:r>
              <a:rPr lang="de-DE" sz="2800" dirty="0" err="1">
                <a:solidFill>
                  <a:schemeClr val="bg1"/>
                </a:solidFill>
                <a:latin typeface="Lato" panose="020F0502020204030203" pitchFamily="34" charset="0"/>
                <a:ea typeface="Lato" panose="020F0502020204030203" pitchFamily="34" charset="0"/>
                <a:cs typeface="Lato" panose="020F0502020204030203" pitchFamily="34" charset="0"/>
              </a:rPr>
              <a:t>Ausatmenluft</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enthält 4%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40.000ppm)</a:t>
            </a:r>
          </a:p>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Daher dient der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–Wert als </a:t>
            </a:r>
            <a:r>
              <a:rPr lang="de-DE" sz="2800" b="1" dirty="0">
                <a:solidFill>
                  <a:schemeClr val="bg1"/>
                </a:solidFill>
                <a:latin typeface="Lato" panose="020F0502020204030203" pitchFamily="34" charset="0"/>
                <a:ea typeface="Lato" panose="020F0502020204030203" pitchFamily="34" charset="0"/>
                <a:cs typeface="Lato" panose="020F0502020204030203" pitchFamily="34" charset="0"/>
              </a:rPr>
              <a:t>Indikator</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für veratmete Luft &amp; Raumluftgüte</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endParaRPr lang="de-DE"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feld 11">
            <a:extLst>
              <a:ext uri="{FF2B5EF4-FFF2-40B4-BE49-F238E27FC236}">
                <a16:creationId xmlns:a16="http://schemas.microsoft.com/office/drawing/2014/main" id="{607DB233-34A8-C9CC-0D18-FB6365C7A3FB}"/>
              </a:ext>
            </a:extLst>
          </p:cNvPr>
          <p:cNvSpPr txBox="1"/>
          <p:nvPr/>
        </p:nvSpPr>
        <p:spPr>
          <a:xfrm>
            <a:off x="2483826" y="6599986"/>
            <a:ext cx="8576896" cy="261610"/>
          </a:xfrm>
          <a:prstGeom prst="rect">
            <a:avLst/>
          </a:prstGeom>
          <a:noFill/>
        </p:spPr>
        <p:txBody>
          <a:bodyPr wrap="square">
            <a:spAutoFit/>
          </a:bodyPr>
          <a:lstStyle/>
          <a:p>
            <a:r>
              <a:rPr lang="de-DE" sz="1100" dirty="0">
                <a:solidFill>
                  <a:schemeClr val="bg1"/>
                </a:solidFill>
                <a:latin typeface="Lato" panose="020F0502020204030203" pitchFamily="34" charset="0"/>
              </a:rPr>
              <a:t>Quelle: https://</a:t>
            </a:r>
            <a:r>
              <a:rPr lang="de-DE" sz="1100" dirty="0" err="1">
                <a:solidFill>
                  <a:schemeClr val="bg1"/>
                </a:solidFill>
                <a:latin typeface="Lato" panose="020F0502020204030203" pitchFamily="34" charset="0"/>
              </a:rPr>
              <a:t>elpais.com</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especiales</a:t>
            </a:r>
            <a:r>
              <a:rPr lang="de-DE" sz="1100" dirty="0">
                <a:solidFill>
                  <a:schemeClr val="bg1"/>
                </a:solidFill>
                <a:latin typeface="Lato" panose="020F0502020204030203" pitchFamily="34" charset="0"/>
              </a:rPr>
              <a:t>/coronavirus-covid-19/</a:t>
            </a:r>
            <a:r>
              <a:rPr lang="de-DE" sz="1100" dirty="0" err="1">
                <a:solidFill>
                  <a:schemeClr val="bg1"/>
                </a:solidFill>
                <a:latin typeface="Lato" panose="020F0502020204030203" pitchFamily="34" charset="0"/>
              </a:rPr>
              <a:t>how</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to</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avoid</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the</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infection</a:t>
            </a:r>
            <a:r>
              <a:rPr lang="de-DE" sz="1100" dirty="0">
                <a:solidFill>
                  <a:schemeClr val="bg1"/>
                </a:solidFill>
                <a:latin typeface="Lato" panose="020F0502020204030203" pitchFamily="34" charset="0"/>
              </a:rPr>
              <a:t>-in-indoor-</a:t>
            </a:r>
            <a:r>
              <a:rPr lang="de-DE" sz="1100" dirty="0" err="1">
                <a:solidFill>
                  <a:schemeClr val="bg1"/>
                </a:solidFill>
                <a:latin typeface="Lato" panose="020F0502020204030203" pitchFamily="34" charset="0"/>
              </a:rPr>
              <a:t>spaces</a:t>
            </a:r>
            <a:r>
              <a:rPr lang="de-DE" sz="1100" dirty="0">
                <a:solidFill>
                  <a:schemeClr val="bg1"/>
                </a:solidFill>
                <a:latin typeface="Lato" panose="020F0502020204030203" pitchFamily="34" charset="0"/>
              </a:rPr>
              <a:t>/</a:t>
            </a:r>
          </a:p>
        </p:txBody>
      </p:sp>
      <p:pic>
        <p:nvPicPr>
          <p:cNvPr id="3" name="Grafik 2">
            <a:extLst>
              <a:ext uri="{FF2B5EF4-FFF2-40B4-BE49-F238E27FC236}">
                <a16:creationId xmlns:a16="http://schemas.microsoft.com/office/drawing/2014/main" id="{4BCDDB18-E8EC-C498-6467-C3152F1255D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2971264" y="106946"/>
            <a:ext cx="1273478" cy="1096006"/>
          </a:xfrm>
          <a:prstGeom prst="rect">
            <a:avLst/>
          </a:prstGeom>
        </p:spPr>
      </p:pic>
    </p:spTree>
    <p:extLst>
      <p:ext uri="{BB962C8B-B14F-4D97-AF65-F5344CB8AC3E}">
        <p14:creationId xmlns:p14="http://schemas.microsoft.com/office/powerpoint/2010/main" val="42215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Benutzerdefiniertes Design">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2520</Words>
  <Application>Microsoft Macintosh PowerPoint</Application>
  <PresentationFormat>Breitbild</PresentationFormat>
  <Paragraphs>318</Paragraphs>
  <Slides>40</Slides>
  <Notes>36</Notes>
  <HiddenSlides>0</HiddenSlides>
  <MMClips>2</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40</vt:i4>
      </vt:variant>
    </vt:vector>
  </HeadingPairs>
  <TitlesOfParts>
    <vt:vector size="52" baseType="lpstr">
      <vt:lpstr>.Apple Color Emoji UI</vt:lpstr>
      <vt:lpstr>Arial</vt:lpstr>
      <vt:lpstr>Calibri</vt:lpstr>
      <vt:lpstr>Courier New</vt:lpstr>
      <vt:lpstr>Lato</vt:lpstr>
      <vt:lpstr>Lato Black</vt:lpstr>
      <vt:lpstr>Libre Franklin Black</vt:lpstr>
      <vt:lpstr>Noto Sans Symbols</vt:lpstr>
      <vt:lpstr>Quattrocento Sans</vt:lpstr>
      <vt:lpstr>Wingdings</vt:lpstr>
      <vt:lpstr>YADXm3pZ1HU 0</vt:lpstr>
      <vt:lpstr>Benutzerdefiniertes Design</vt:lpstr>
      <vt:lpstr>PowerPoint-Präsentation</vt:lpstr>
      <vt:lpstr>Luft- &amp; Wasserqualität im Vergleich </vt:lpstr>
      <vt:lpstr>Tägliche Menge Luft &amp; Wasser in Liter?</vt:lpstr>
      <vt:lpstr>Welche Werte sind unserer Schule &amp;  uns Lehrende &amp; Eltern wichtig?</vt:lpstr>
      <vt:lpstr>Gesunde Raumluft sichert unsere Werte!</vt:lpstr>
      <vt:lpstr>Möglichkeiten zur Raumluftverbesserung:</vt:lpstr>
      <vt:lpstr>   - Innenraum</vt:lpstr>
      <vt:lpstr>      - Atmosphäre</vt:lpstr>
      <vt:lpstr>PowerPoint-Präsentation</vt:lpstr>
      <vt:lpstr>PowerPoint-Präsentation</vt:lpstr>
      <vt:lpstr>PowerPoint-Präsentation</vt:lpstr>
      <vt:lpstr>WARUM IST        -MESSUNG SO WICHTIG?</vt:lpstr>
      <vt:lpstr>Kluger Umgang mit Pathogenen</vt:lpstr>
      <vt:lpstr>Virale Stabilität durch </vt:lpstr>
      <vt:lpstr>Wichtiger Aspekt: Personenanzahl/Raum</vt:lpstr>
      <vt:lpstr>Aspekt Personenanzahl</vt:lpstr>
      <vt:lpstr>Lüften nach Bauchgefühl? Nein- nach         !  </vt:lpstr>
      <vt:lpstr>PowerPoint-Präsentation</vt:lpstr>
      <vt:lpstr>Ergebnis in Klassenräumen o.Ä.:  Stoßlüftung – nicht ausreichend!</vt:lpstr>
      <vt:lpstr>Kipplüftung: erstaunlich nachhaltig</vt:lpstr>
      <vt:lpstr>Geteilte, veratmete Luft</vt:lpstr>
      <vt:lpstr>Österreichische Schulrealität Oktober &amp; November 2023</vt:lpstr>
      <vt:lpstr>Der Elefant im Raum oder das Pferd im Klassenzimmer?</vt:lpstr>
      <vt:lpstr>Möglichkeiten der Raumluftverbesserung:</vt:lpstr>
      <vt:lpstr>HEPA-Luftreiniger</vt:lpstr>
      <vt:lpstr>HEPA-Reiniger: Eine weitere „Schutzschicht"</vt:lpstr>
      <vt:lpstr>     Zu beachten:</vt:lpstr>
      <vt:lpstr>Effekte guter &amp; gesunder Raumluft</vt:lpstr>
      <vt:lpstr>Schutz chronisch Kranker</vt:lpstr>
      <vt:lpstr>PowerPoint-Präsentation</vt:lpstr>
      <vt:lpstr>PowerPoint-Präsentation</vt:lpstr>
      <vt:lpstr>Best Practise: HLWT Wien 21 – Biosaal &amp; Co</vt:lpstr>
      <vt:lpstr>Boston - BPSIAQ</vt:lpstr>
      <vt:lpstr>PowerPoint-Präsentation</vt:lpstr>
      <vt:lpstr>Aktuelle Studien Österreich  Luft &amp; Pathogene </vt:lpstr>
      <vt:lpstr>IGÖ – Verein aus eigener Betroffenheit</vt:lpstr>
      <vt:lpstr>Initiative Gesundes Österreich - IGÖ </vt:lpstr>
      <vt:lpstr>IGÖ-Botschafter:innen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KUNNERT Veronika</dc:creator>
  <cp:keywords/>
  <dc:description/>
  <cp:lastModifiedBy>KUNNERT Veronika</cp:lastModifiedBy>
  <cp:revision>23</cp:revision>
  <cp:lastPrinted>2024-08-20T13:04:20Z</cp:lastPrinted>
  <dcterms:created xsi:type="dcterms:W3CDTF">2022-10-05T18:44:04Z</dcterms:created>
  <dcterms:modified xsi:type="dcterms:W3CDTF">2025-01-19T12:46:39Z</dcterms:modified>
  <cp:category/>
</cp:coreProperties>
</file>